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36"/>
  </p:notesMasterIdLst>
  <p:sldIdLst>
    <p:sldId id="256" r:id="rId2"/>
    <p:sldId id="383" r:id="rId3"/>
    <p:sldId id="384" r:id="rId4"/>
    <p:sldId id="385" r:id="rId5"/>
    <p:sldId id="386" r:id="rId6"/>
    <p:sldId id="389" r:id="rId7"/>
    <p:sldId id="390" r:id="rId8"/>
    <p:sldId id="391" r:id="rId9"/>
    <p:sldId id="392" r:id="rId10"/>
    <p:sldId id="393" r:id="rId11"/>
    <p:sldId id="394" r:id="rId12"/>
    <p:sldId id="395" r:id="rId13"/>
    <p:sldId id="396" r:id="rId14"/>
    <p:sldId id="397" r:id="rId15"/>
    <p:sldId id="398" r:id="rId16"/>
    <p:sldId id="399" r:id="rId17"/>
    <p:sldId id="411" r:id="rId18"/>
    <p:sldId id="401" r:id="rId19"/>
    <p:sldId id="400" r:id="rId20"/>
    <p:sldId id="403" r:id="rId21"/>
    <p:sldId id="412" r:id="rId22"/>
    <p:sldId id="405" r:id="rId23"/>
    <p:sldId id="402" r:id="rId24"/>
    <p:sldId id="406" r:id="rId25"/>
    <p:sldId id="414" r:id="rId26"/>
    <p:sldId id="407" r:id="rId27"/>
    <p:sldId id="413" r:id="rId28"/>
    <p:sldId id="408" r:id="rId29"/>
    <p:sldId id="415" r:id="rId30"/>
    <p:sldId id="409" r:id="rId31"/>
    <p:sldId id="404" r:id="rId32"/>
    <p:sldId id="410" r:id="rId33"/>
    <p:sldId id="416" r:id="rId34"/>
    <p:sldId id="297"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B2A18"/>
    <a:srgbClr val="75231E"/>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8398" autoAdjust="0"/>
    <p:restoredTop sz="94694"/>
  </p:normalViewPr>
  <p:slideViewPr>
    <p:cSldViewPr>
      <p:cViewPr varScale="1">
        <p:scale>
          <a:sx n="75" d="100"/>
          <a:sy n="75" d="100"/>
        </p:scale>
        <p:origin x="216" y="58"/>
      </p:cViewPr>
      <p:guideLst>
        <p:guide orient="horz" pos="2160"/>
        <p:guide pos="3840"/>
      </p:guideLst>
    </p:cSldViewPr>
  </p:slideViewPr>
  <p:notesTextViewPr>
    <p:cViewPr>
      <p:scale>
        <a:sx n="100" d="100"/>
        <a:sy n="100" d="100"/>
      </p:scale>
      <p:origin x="0" y="0"/>
    </p:cViewPr>
  </p:notesTextViewPr>
  <p:sorterViewPr>
    <p:cViewPr>
      <p:scale>
        <a:sx n="80" d="100"/>
        <a:sy n="80" d="100"/>
      </p:scale>
      <p:origin x="0" y="-602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B492283-5DAD-4197-8B51-666D80DBD764}" type="datetimeFigureOut">
              <a:rPr lang="en-US" smtClean="0"/>
              <a:pPr/>
              <a:t>11/1/2022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8221417-9C38-480C-A012-705512C668E9}"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C0B54B3-2CAD-43AB-968D-4DD9821B749A}" type="datetimeFigureOut">
              <a:rPr lang="en-US" smtClean="0"/>
              <a:pPr/>
              <a:t>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C0B54B3-2CAD-43AB-968D-4DD9821B749A}" type="datetimeFigureOut">
              <a:rPr lang="en-US" smtClean="0"/>
              <a:pPr/>
              <a:t>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C0B54B3-2CAD-43AB-968D-4DD9821B749A}" type="datetimeFigureOut">
              <a:rPr lang="en-US" smtClean="0"/>
              <a:pPr/>
              <a:t>11/1/2022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C0B54B3-2CAD-43AB-968D-4DD9821B749A}" type="datetimeFigureOut">
              <a:rPr lang="en-US" smtClean="0"/>
              <a:pPr/>
              <a:t>11/1/2022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C0B54B3-2CAD-43AB-968D-4DD9821B749A}" type="datetimeFigureOut">
              <a:rPr lang="en-US" smtClean="0"/>
              <a:pPr/>
              <a:t>11/1/2022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0B54B3-2CAD-43AB-968D-4DD9821B749A}" type="datetimeFigureOut">
              <a:rPr lang="en-US" smtClean="0"/>
              <a:pPr/>
              <a:t>11/1/2022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11/1/2022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11/1/2022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0B54B3-2CAD-43AB-968D-4DD9821B749A}" type="datetimeFigureOut">
              <a:rPr lang="en-US" smtClean="0"/>
              <a:pPr/>
              <a:t>11/1/2022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B58C43-C734-4CA5-908D-0774FB52B723}"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advTm="800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05000" y="1600201"/>
            <a:ext cx="8458200" cy="1470025"/>
          </a:xfrm>
        </p:spPr>
        <p:txBody>
          <a:bodyPr>
            <a:noAutofit/>
          </a:bodyPr>
          <a:lstStyle/>
          <a:p>
            <a:r>
              <a:rPr lang="en-US" sz="8800" dirty="0"/>
              <a:t>Visitation of Mary to Elizabeth</a:t>
            </a:r>
          </a:p>
        </p:txBody>
      </p:sp>
      <p:sp>
        <p:nvSpPr>
          <p:cNvPr id="3" name="Subtitle 2"/>
          <p:cNvSpPr>
            <a:spLocks noGrp="1"/>
          </p:cNvSpPr>
          <p:nvPr>
            <p:ph type="subTitle" idx="1"/>
          </p:nvPr>
        </p:nvSpPr>
        <p:spPr>
          <a:xfrm>
            <a:off x="2933700" y="3733800"/>
            <a:ext cx="6400800" cy="838200"/>
          </a:xfrm>
        </p:spPr>
        <p:txBody>
          <a:bodyPr>
            <a:normAutofit lnSpcReduction="10000"/>
          </a:bodyPr>
          <a:lstStyle/>
          <a:p>
            <a:r>
              <a:rPr lang="en-US" sz="5400" i="1">
                <a:solidFill>
                  <a:schemeClr val="tx1"/>
                </a:solidFill>
              </a:rPr>
              <a:t>Year C</a:t>
            </a:r>
            <a:endParaRPr lang="en-US" sz="5400" i="1" dirty="0">
              <a:solidFill>
                <a:schemeClr val="tx1"/>
              </a:solidFill>
            </a:endParaRPr>
          </a:p>
        </p:txBody>
      </p:sp>
      <p:sp>
        <p:nvSpPr>
          <p:cNvPr id="4" name="Rectangle 3"/>
          <p:cNvSpPr/>
          <p:nvPr/>
        </p:nvSpPr>
        <p:spPr>
          <a:xfrm>
            <a:off x="1905000" y="4724401"/>
            <a:ext cx="2895600" cy="1815882"/>
          </a:xfrm>
          <a:prstGeom prst="rect">
            <a:avLst/>
          </a:prstGeom>
          <a:solidFill>
            <a:srgbClr val="8B2A18">
              <a:alpha val="70000"/>
            </a:srgbClr>
          </a:solidFill>
        </p:spPr>
        <p:txBody>
          <a:bodyPr wrap="square">
            <a:spAutoFit/>
          </a:bodyPr>
          <a:lstStyle/>
          <a:p>
            <a:r>
              <a:rPr lang="en-US" sz="2800" dirty="0"/>
              <a:t>1 Samuel 2:1-10</a:t>
            </a:r>
          </a:p>
          <a:p>
            <a:r>
              <a:rPr lang="en-US" sz="2800" dirty="0"/>
              <a:t>Psalm 113</a:t>
            </a:r>
          </a:p>
          <a:p>
            <a:r>
              <a:rPr lang="en-US" sz="2800" dirty="0"/>
              <a:t>Romans 12:9-</a:t>
            </a:r>
            <a:r>
              <a:rPr lang="en-US" sz="2800" dirty="0" err="1"/>
              <a:t>16b</a:t>
            </a:r>
            <a:endParaRPr lang="en-US" sz="2800" dirty="0"/>
          </a:p>
          <a:p>
            <a:r>
              <a:rPr lang="en-US" sz="2800" dirty="0"/>
              <a:t>Luke 1:39-57</a:t>
            </a:r>
            <a:r>
              <a:rPr lang="sv-SE" sz="2800" dirty="0"/>
              <a:t> </a:t>
            </a:r>
            <a:r>
              <a:rPr lang="en-US" sz="2800" dirty="0"/>
              <a:t> </a:t>
            </a:r>
          </a:p>
        </p:txBody>
      </p:sp>
    </p:spTree>
  </p:cSld>
  <p:clrMapOvr>
    <a:masterClrMapping/>
  </p:clrMapOvr>
  <p:transition advTm="800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9"/>
            <a:ext cx="6934200" cy="1754326"/>
          </a:xfrm>
          <a:prstGeom prst="rect">
            <a:avLst/>
          </a:prstGeom>
        </p:spPr>
        <p:txBody>
          <a:bodyPr wrap="square">
            <a:spAutoFit/>
          </a:bodyPr>
          <a:lstStyle/>
          <a:p>
            <a:r>
              <a:rPr lang="en-US" sz="3600" dirty="0"/>
              <a:t>And why has this happened to me, that the mother of my Lord comes to me?</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Luke 1:43</a:t>
            </a:r>
          </a:p>
        </p:txBody>
      </p:sp>
    </p:spTree>
  </p:cSld>
  <p:clrMapOvr>
    <a:masterClrMapping/>
  </p:clrMapOvr>
  <p:transition advTm="800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214646"/>
            <a:ext cx="8763000" cy="338554"/>
          </a:xfrm>
          <a:prstGeom prst="rect">
            <a:avLst/>
          </a:prstGeom>
          <a:noFill/>
        </p:spPr>
        <p:txBody>
          <a:bodyPr wrap="square" rtlCol="0">
            <a:spAutoFit/>
          </a:bodyPr>
          <a:lstStyle/>
          <a:p>
            <a:pPr algn="ctr"/>
            <a:r>
              <a:rPr lang="en-US" sz="1600" dirty="0">
                <a:solidFill>
                  <a:schemeClr val="tx1">
                    <a:lumMod val="95000"/>
                  </a:schemeClr>
                </a:solidFill>
              </a:rPr>
              <a:t>The Visitation  -- JESUS </a:t>
            </a:r>
            <a:r>
              <a:rPr lang="en-US" sz="1600" dirty="0" err="1">
                <a:solidFill>
                  <a:schemeClr val="tx1">
                    <a:lumMod val="95000"/>
                  </a:schemeClr>
                </a:solidFill>
              </a:rPr>
              <a:t>MAFA</a:t>
            </a:r>
            <a:r>
              <a:rPr lang="en-US" sz="1600" dirty="0">
                <a:solidFill>
                  <a:schemeClr val="tx1">
                    <a:lumMod val="95000"/>
                  </a:schemeClr>
                </a:solidFill>
              </a:rPr>
              <a:t>, Cameroon</a:t>
            </a:r>
          </a:p>
        </p:txBody>
      </p:sp>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057400" y="337458"/>
            <a:ext cx="8236084" cy="5529942"/>
          </a:xfrm>
          <a:prstGeom prst="rect">
            <a:avLst/>
          </a:prstGeom>
        </p:spPr>
      </p:pic>
    </p:spTree>
  </p:cSld>
  <p:clrMapOvr>
    <a:masterClrMapping/>
  </p:clrMapOvr>
  <p:transition advTm="800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9"/>
            <a:ext cx="7467600" cy="1754326"/>
          </a:xfrm>
          <a:prstGeom prst="rect">
            <a:avLst/>
          </a:prstGeom>
        </p:spPr>
        <p:txBody>
          <a:bodyPr wrap="square">
            <a:spAutoFit/>
          </a:bodyPr>
          <a:lstStyle/>
          <a:p>
            <a:r>
              <a:rPr lang="en-US" sz="3600" dirty="0"/>
              <a:t>For as soon as I heard the sound of your greeting, the child in my womb leaped for joy.</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Luke 1:44</a:t>
            </a:r>
          </a:p>
        </p:txBody>
      </p:sp>
    </p:spTree>
  </p:cSld>
  <p:clrMapOvr>
    <a:masterClrMapping/>
  </p:clrMapOvr>
  <p:transition advTm="800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0" y="5628382"/>
            <a:ext cx="1981200" cy="1077218"/>
          </a:xfrm>
          <a:prstGeom prst="rect">
            <a:avLst/>
          </a:prstGeom>
          <a:noFill/>
        </p:spPr>
        <p:txBody>
          <a:bodyPr wrap="square" rtlCol="0">
            <a:spAutoFit/>
          </a:bodyPr>
          <a:lstStyle/>
          <a:p>
            <a:pPr algn="ctr"/>
            <a:r>
              <a:rPr lang="en-US" sz="1600" dirty="0">
                <a:solidFill>
                  <a:schemeClr val="tx1">
                    <a:lumMod val="95000"/>
                  </a:schemeClr>
                </a:solidFill>
              </a:rPr>
              <a:t>The Visitation</a:t>
            </a:r>
          </a:p>
          <a:p>
            <a:pPr algn="ctr"/>
            <a:endParaRPr lang="en-US" sz="1600" dirty="0">
              <a:solidFill>
                <a:schemeClr val="tx1">
                  <a:lumMod val="95000"/>
                </a:schemeClr>
              </a:solidFill>
            </a:endParaRPr>
          </a:p>
          <a:p>
            <a:pPr algn="ctr"/>
            <a:r>
              <a:rPr lang="en-US" sz="1600" dirty="0">
                <a:solidFill>
                  <a:schemeClr val="tx1">
                    <a:lumMod val="95000"/>
                  </a:schemeClr>
                </a:solidFill>
              </a:rPr>
              <a:t>Church of St. Martin</a:t>
            </a:r>
          </a:p>
          <a:p>
            <a:pPr algn="ctr"/>
            <a:r>
              <a:rPr lang="en-US" sz="1600" dirty="0" err="1">
                <a:solidFill>
                  <a:schemeClr val="tx1">
                    <a:lumMod val="95000"/>
                  </a:schemeClr>
                </a:solidFill>
              </a:rPr>
              <a:t>Nohant-Vicq</a:t>
            </a:r>
            <a:r>
              <a:rPr lang="en-US" sz="1600" dirty="0">
                <a:solidFill>
                  <a:schemeClr val="tx1">
                    <a:lumMod val="95000"/>
                  </a:schemeClr>
                </a:solidFill>
              </a:rPr>
              <a:t>, France</a:t>
            </a:r>
          </a:p>
        </p:txBody>
      </p:sp>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505200" y="66236"/>
            <a:ext cx="7090339" cy="6715564"/>
          </a:xfrm>
          <a:prstGeom prst="rect">
            <a:avLst/>
          </a:prstGeom>
        </p:spPr>
      </p:pic>
    </p:spTree>
  </p:cSld>
  <p:clrMapOvr>
    <a:masterClrMapping/>
  </p:clrMapOvr>
  <p:transition advTm="800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9"/>
            <a:ext cx="7467600" cy="1754326"/>
          </a:xfrm>
          <a:prstGeom prst="rect">
            <a:avLst/>
          </a:prstGeom>
        </p:spPr>
        <p:txBody>
          <a:bodyPr wrap="square">
            <a:spAutoFit/>
          </a:bodyPr>
          <a:lstStyle/>
          <a:p>
            <a:r>
              <a:rPr lang="en-US" sz="3600" dirty="0"/>
              <a:t>And blessed is she who believed that there would be a fulfillment of what was spoken to her by the Lord."</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Luke 1:45</a:t>
            </a:r>
          </a:p>
        </p:txBody>
      </p:sp>
    </p:spTree>
  </p:cSld>
  <p:clrMapOvr>
    <a:masterClrMapping/>
  </p:clrMapOvr>
  <p:transition advTm="800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172200"/>
            <a:ext cx="8763000" cy="338554"/>
          </a:xfrm>
          <a:prstGeom prst="rect">
            <a:avLst/>
          </a:prstGeom>
          <a:noFill/>
        </p:spPr>
        <p:txBody>
          <a:bodyPr wrap="square" rtlCol="0">
            <a:spAutoFit/>
          </a:bodyPr>
          <a:lstStyle/>
          <a:p>
            <a:pPr algn="ctr"/>
            <a:r>
              <a:rPr lang="en-US" sz="1600" dirty="0">
                <a:solidFill>
                  <a:schemeClr val="tx1">
                    <a:lumMod val="95000"/>
                  </a:schemeClr>
                </a:solidFill>
              </a:rPr>
              <a:t>Visitation of Mary  -- Jacopo da </a:t>
            </a:r>
            <a:r>
              <a:rPr lang="en-US" sz="1600" dirty="0" err="1">
                <a:solidFill>
                  <a:schemeClr val="tx1">
                    <a:lumMod val="95000"/>
                  </a:schemeClr>
                </a:solidFill>
              </a:rPr>
              <a:t>Pontormo</a:t>
            </a:r>
            <a:r>
              <a:rPr lang="en-US" sz="1600" dirty="0">
                <a:solidFill>
                  <a:schemeClr val="tx1">
                    <a:lumMod val="95000"/>
                  </a:schemeClr>
                </a:solidFill>
              </a:rPr>
              <a:t>, Parish Church, </a:t>
            </a:r>
            <a:r>
              <a:rPr lang="en-US" sz="1600" dirty="0" err="1">
                <a:solidFill>
                  <a:schemeClr val="tx1">
                    <a:lumMod val="95000"/>
                  </a:schemeClr>
                </a:solidFill>
              </a:rPr>
              <a:t>Carmignano</a:t>
            </a:r>
            <a:r>
              <a:rPr lang="en-US" sz="1600" dirty="0">
                <a:solidFill>
                  <a:schemeClr val="tx1">
                    <a:lumMod val="95000"/>
                  </a:schemeClr>
                </a:solidFill>
              </a:rPr>
              <a:t>, Italy</a:t>
            </a:r>
          </a:p>
        </p:txBody>
      </p:sp>
      <p:pic>
        <p:nvPicPr>
          <p:cNvPr id="2" name="Picture 1"/>
          <p:cNvPicPr>
            <a:picLocks noChangeAspect="1"/>
          </p:cNvPicPr>
          <p:nvPr/>
        </p:nvPicPr>
        <p:blipFill>
          <a:blip r:embed="rId2"/>
          <a:stretch>
            <a:fillRect/>
          </a:stretch>
        </p:blipFill>
        <p:spPr>
          <a:xfrm>
            <a:off x="1752600" y="438627"/>
            <a:ext cx="8742574" cy="5300186"/>
          </a:xfrm>
          <a:prstGeom prst="rect">
            <a:avLst/>
          </a:prstGeom>
        </p:spPr>
      </p:pic>
    </p:spTree>
  </p:cSld>
  <p:clrMapOvr>
    <a:masterClrMapping/>
  </p:clrMapOvr>
  <p:transition advTm="800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8"/>
            <a:ext cx="7010400" cy="1754326"/>
          </a:xfrm>
          <a:prstGeom prst="rect">
            <a:avLst/>
          </a:prstGeom>
        </p:spPr>
        <p:txBody>
          <a:bodyPr wrap="square">
            <a:spAutoFit/>
          </a:bodyPr>
          <a:lstStyle/>
          <a:p>
            <a:r>
              <a:rPr lang="en-US" sz="3600" dirty="0"/>
              <a:t>And Mary said, "My soul magnifies the Lord, and my spirit rejoices in God my Savior,</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Luke 1:46-47</a:t>
            </a:r>
          </a:p>
        </p:txBody>
      </p:sp>
    </p:spTree>
  </p:cSld>
  <p:clrMapOvr>
    <a:masterClrMapping/>
  </p:clrMapOvr>
  <p:transition advTm="800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172200"/>
            <a:ext cx="8763000" cy="338554"/>
          </a:xfrm>
          <a:prstGeom prst="rect">
            <a:avLst/>
          </a:prstGeom>
          <a:noFill/>
        </p:spPr>
        <p:txBody>
          <a:bodyPr wrap="square" rtlCol="0">
            <a:spAutoFit/>
          </a:bodyPr>
          <a:lstStyle/>
          <a:p>
            <a:pPr algn="ctr"/>
            <a:r>
              <a:rPr lang="en-US" sz="1600" dirty="0">
                <a:solidFill>
                  <a:schemeClr val="tx1">
                    <a:lumMod val="95000"/>
                  </a:schemeClr>
                </a:solidFill>
              </a:rPr>
              <a:t>The </a:t>
            </a:r>
            <a:r>
              <a:rPr lang="en-US" sz="1600" dirty="0" err="1">
                <a:solidFill>
                  <a:schemeClr val="tx1">
                    <a:lumMod val="95000"/>
                  </a:schemeClr>
                </a:solidFill>
              </a:rPr>
              <a:t>Magnificat</a:t>
            </a:r>
            <a:r>
              <a:rPr lang="en-US" sz="1600" dirty="0">
                <a:solidFill>
                  <a:schemeClr val="tx1">
                    <a:lumMod val="95000"/>
                  </a:schemeClr>
                </a:solidFill>
              </a:rPr>
              <a:t>  --  Baltimore Cathedral, Baltimore, MD</a:t>
            </a:r>
          </a:p>
        </p:txBody>
      </p:sp>
      <p:pic>
        <p:nvPicPr>
          <p:cNvPr id="3" name="Picture 2"/>
          <p:cNvPicPr>
            <a:picLocks noChangeAspect="1"/>
          </p:cNvPicPr>
          <p:nvPr/>
        </p:nvPicPr>
        <p:blipFill>
          <a:blip r:embed="rId2"/>
          <a:stretch>
            <a:fillRect/>
          </a:stretch>
        </p:blipFill>
        <p:spPr>
          <a:xfrm>
            <a:off x="1524001" y="469902"/>
            <a:ext cx="9121912" cy="5245099"/>
          </a:xfrm>
          <a:prstGeom prst="rect">
            <a:avLst/>
          </a:prstGeom>
        </p:spPr>
      </p:pic>
    </p:spTree>
    <p:extLst>
      <p:ext uri="{BB962C8B-B14F-4D97-AF65-F5344CB8AC3E}">
        <p14:creationId xmlns:p14="http://schemas.microsoft.com/office/powerpoint/2010/main" val="1574568545"/>
      </p:ext>
    </p:extLst>
  </p:cSld>
  <p:clrMapOvr>
    <a:masterClrMapping/>
  </p:clrMapOvr>
  <p:transition advTm="800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9"/>
            <a:ext cx="7467600" cy="2862322"/>
          </a:xfrm>
          <a:prstGeom prst="rect">
            <a:avLst/>
          </a:prstGeom>
        </p:spPr>
        <p:txBody>
          <a:bodyPr wrap="square">
            <a:spAutoFit/>
          </a:bodyPr>
          <a:lstStyle/>
          <a:p>
            <a:r>
              <a:rPr lang="en-US" sz="3600" dirty="0"/>
              <a:t>for he has looked with favor on the lowliness of his servant. Surely, from now on all generations will call me blessed;</a:t>
            </a:r>
          </a:p>
          <a:p>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Luke 1:48</a:t>
            </a:r>
          </a:p>
        </p:txBody>
      </p:sp>
    </p:spTree>
  </p:cSld>
  <p:clrMapOvr>
    <a:masterClrMapping/>
  </p:clrMapOvr>
  <p:transition advTm="800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71600" y="5105401"/>
            <a:ext cx="3200400" cy="1354217"/>
          </a:xfrm>
          <a:prstGeom prst="rect">
            <a:avLst/>
          </a:prstGeom>
          <a:noFill/>
        </p:spPr>
        <p:txBody>
          <a:bodyPr wrap="square" rtlCol="0">
            <a:spAutoFit/>
          </a:bodyPr>
          <a:lstStyle/>
          <a:p>
            <a:pPr algn="ctr"/>
            <a:r>
              <a:rPr lang="en-US" sz="1600" dirty="0">
                <a:solidFill>
                  <a:schemeClr val="tx1">
                    <a:lumMod val="95000"/>
                  </a:schemeClr>
                </a:solidFill>
              </a:rPr>
              <a:t>The </a:t>
            </a:r>
            <a:r>
              <a:rPr lang="en-US" sz="1600" dirty="0" err="1">
                <a:solidFill>
                  <a:schemeClr val="tx1">
                    <a:lumMod val="95000"/>
                  </a:schemeClr>
                </a:solidFill>
              </a:rPr>
              <a:t>Magnificat</a:t>
            </a:r>
            <a:endParaRPr lang="en-US" sz="1600" dirty="0">
              <a:solidFill>
                <a:schemeClr val="tx1">
                  <a:lumMod val="95000"/>
                </a:schemeClr>
              </a:solidFill>
            </a:endParaRPr>
          </a:p>
          <a:p>
            <a:pPr algn="ctr"/>
            <a:endParaRPr lang="en-US" sz="1600" dirty="0">
              <a:solidFill>
                <a:schemeClr val="tx1">
                  <a:lumMod val="95000"/>
                </a:schemeClr>
              </a:solidFill>
            </a:endParaRPr>
          </a:p>
          <a:p>
            <a:pPr algn="ctr"/>
            <a:r>
              <a:rPr lang="en-US" sz="1600" dirty="0">
                <a:solidFill>
                  <a:schemeClr val="tx1">
                    <a:lumMod val="95000"/>
                  </a:schemeClr>
                </a:solidFill>
              </a:rPr>
              <a:t>   Mary and Elizabeth	</a:t>
            </a:r>
          </a:p>
          <a:p>
            <a:pPr algn="ctr"/>
            <a:r>
              <a:rPr lang="en-US" sz="1600" dirty="0">
                <a:solidFill>
                  <a:schemeClr val="tx1">
                    <a:lumMod val="95000"/>
                  </a:schemeClr>
                </a:solidFill>
              </a:rPr>
              <a:t>Lauren Wright Pittman</a:t>
            </a:r>
          </a:p>
          <a:p>
            <a:pPr algn="ctr"/>
            <a:r>
              <a:rPr lang="en-US" sz="1600" dirty="0">
                <a:solidFill>
                  <a:schemeClr val="tx1">
                    <a:lumMod val="95000"/>
                  </a:schemeClr>
                </a:solidFill>
              </a:rPr>
              <a:t>Liturgical artist</a:t>
            </a:r>
          </a:p>
        </p:txBody>
      </p:sp>
      <p:pic>
        <p:nvPicPr>
          <p:cNvPr id="3" name="Picture 2">
            <a:extLst>
              <a:ext uri="{FF2B5EF4-FFF2-40B4-BE49-F238E27FC236}">
                <a16:creationId xmlns:a16="http://schemas.microsoft.com/office/drawing/2014/main" id="{D12F9BC6-0734-43CB-BA26-36B99A536FF0}"/>
              </a:ext>
            </a:extLst>
          </p:cNvPr>
          <p:cNvPicPr>
            <a:picLocks noChangeAspect="1"/>
          </p:cNvPicPr>
          <p:nvPr/>
        </p:nvPicPr>
        <p:blipFill>
          <a:blip r:embed="rId2"/>
          <a:stretch>
            <a:fillRect/>
          </a:stretch>
        </p:blipFill>
        <p:spPr>
          <a:xfrm>
            <a:off x="5029200" y="990600"/>
            <a:ext cx="4648200" cy="4648200"/>
          </a:xfrm>
          <a:prstGeom prst="rect">
            <a:avLst/>
          </a:prstGeom>
        </p:spPr>
      </p:pic>
    </p:spTree>
  </p:cSld>
  <p:clrMapOvr>
    <a:masterClrMapping/>
  </p:clrMapOvr>
  <p:transition advTm="800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9"/>
            <a:ext cx="7467600" cy="2308324"/>
          </a:xfrm>
          <a:prstGeom prst="rect">
            <a:avLst/>
          </a:prstGeom>
        </p:spPr>
        <p:txBody>
          <a:bodyPr wrap="square">
            <a:spAutoFit/>
          </a:bodyPr>
          <a:lstStyle/>
          <a:p>
            <a:r>
              <a:rPr lang="en-US" sz="3600" dirty="0"/>
              <a:t>He raises the poor from the dust, and lifts the needy from the ash heap, to make them sit with princes, with the princes of his people.</a:t>
            </a:r>
            <a:endParaRPr lang="en-US" sz="3600" dirty="0">
              <a:cs typeface="Arial" pitchFamily="34" charset="0"/>
            </a:endParaRPr>
          </a:p>
        </p:txBody>
      </p:sp>
      <p:sp>
        <p:nvSpPr>
          <p:cNvPr id="5" name="TextBox 4"/>
          <p:cNvSpPr txBox="1"/>
          <p:nvPr/>
        </p:nvSpPr>
        <p:spPr>
          <a:xfrm>
            <a:off x="5791200" y="4724401"/>
            <a:ext cx="3352800" cy="461665"/>
          </a:xfrm>
          <a:prstGeom prst="rect">
            <a:avLst/>
          </a:prstGeom>
          <a:noFill/>
        </p:spPr>
        <p:txBody>
          <a:bodyPr wrap="square" rtlCol="0">
            <a:spAutoFit/>
          </a:bodyPr>
          <a:lstStyle/>
          <a:p>
            <a:pPr algn="ctr"/>
            <a:r>
              <a:rPr lang="en-US" sz="2400" dirty="0">
                <a:solidFill>
                  <a:schemeClr val="tx1">
                    <a:lumMod val="95000"/>
                  </a:schemeClr>
                </a:solidFill>
              </a:rPr>
              <a:t>Psalm 113:7-8</a:t>
            </a:r>
          </a:p>
        </p:txBody>
      </p:sp>
    </p:spTree>
  </p:cSld>
  <p:clrMapOvr>
    <a:masterClrMapping/>
  </p:clrMapOvr>
  <p:transition advTm="800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81201"/>
            <a:ext cx="7467600" cy="1200329"/>
          </a:xfrm>
          <a:prstGeom prst="rect">
            <a:avLst/>
          </a:prstGeom>
        </p:spPr>
        <p:txBody>
          <a:bodyPr wrap="square">
            <a:spAutoFit/>
          </a:bodyPr>
          <a:lstStyle/>
          <a:p>
            <a:r>
              <a:rPr lang="en-US" sz="3600" dirty="0"/>
              <a:t>for the Mighty One has done great things for me, and holy is his name.</a:t>
            </a:r>
            <a:endParaRPr lang="en-US" sz="3600" dirty="0">
              <a:cs typeface="Arial" pitchFamily="34" charset="0"/>
            </a:endParaRPr>
          </a:p>
        </p:txBody>
      </p:sp>
      <p:sp>
        <p:nvSpPr>
          <p:cNvPr id="5" name="TextBox 4"/>
          <p:cNvSpPr txBox="1"/>
          <p:nvPr/>
        </p:nvSpPr>
        <p:spPr>
          <a:xfrm>
            <a:off x="5791200" y="4267201"/>
            <a:ext cx="3352800" cy="461665"/>
          </a:xfrm>
          <a:prstGeom prst="rect">
            <a:avLst/>
          </a:prstGeom>
          <a:noFill/>
        </p:spPr>
        <p:txBody>
          <a:bodyPr wrap="square" rtlCol="0">
            <a:spAutoFit/>
          </a:bodyPr>
          <a:lstStyle/>
          <a:p>
            <a:pPr algn="ctr"/>
            <a:r>
              <a:rPr lang="en-US" sz="2400" dirty="0">
                <a:solidFill>
                  <a:schemeClr val="tx1">
                    <a:lumMod val="95000"/>
                  </a:schemeClr>
                </a:solidFill>
              </a:rPr>
              <a:t>Luke 1:49</a:t>
            </a:r>
          </a:p>
        </p:txBody>
      </p:sp>
    </p:spTree>
  </p:cSld>
  <p:clrMapOvr>
    <a:masterClrMapping/>
  </p:clrMapOvr>
  <p:transition advTm="800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667000" y="5890736"/>
            <a:ext cx="1752600" cy="738664"/>
          </a:xfrm>
          <a:prstGeom prst="rect">
            <a:avLst/>
          </a:prstGeom>
          <a:noFill/>
        </p:spPr>
        <p:txBody>
          <a:bodyPr wrap="square" rtlCol="0">
            <a:spAutoFit/>
          </a:bodyPr>
          <a:lstStyle/>
          <a:p>
            <a:pPr algn="ctr"/>
            <a:r>
              <a:rPr lang="en-US" sz="1400" dirty="0">
                <a:solidFill>
                  <a:schemeClr val="tx1">
                    <a:lumMod val="95000"/>
                  </a:schemeClr>
                </a:solidFill>
              </a:rPr>
              <a:t>The Red Magnificat</a:t>
            </a:r>
          </a:p>
          <a:p>
            <a:pPr algn="ctr"/>
            <a:endParaRPr lang="en-US" sz="1400" dirty="0">
              <a:solidFill>
                <a:schemeClr val="tx1">
                  <a:lumMod val="95000"/>
                </a:schemeClr>
              </a:solidFill>
            </a:endParaRPr>
          </a:p>
          <a:p>
            <a:pPr algn="ctr"/>
            <a:r>
              <a:rPr lang="en-US" sz="1400" dirty="0">
                <a:solidFill>
                  <a:schemeClr val="tx1">
                    <a:lumMod val="95000"/>
                  </a:schemeClr>
                </a:solidFill>
              </a:rPr>
              <a:t>Frank Wesley</a:t>
            </a:r>
          </a:p>
        </p:txBody>
      </p:sp>
      <p:pic>
        <p:nvPicPr>
          <p:cNvPr id="3" name="Picture 2">
            <a:extLst>
              <a:ext uri="{FF2B5EF4-FFF2-40B4-BE49-F238E27FC236}">
                <a16:creationId xmlns:a16="http://schemas.microsoft.com/office/drawing/2014/main" id="{6A4BD6EA-D223-DAA8-8154-B7BDC52F078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648200" y="0"/>
            <a:ext cx="3801762" cy="6858000"/>
          </a:xfrm>
          <a:prstGeom prst="rect">
            <a:avLst/>
          </a:prstGeom>
        </p:spPr>
      </p:pic>
    </p:spTree>
    <p:extLst>
      <p:ext uri="{BB962C8B-B14F-4D97-AF65-F5344CB8AC3E}">
        <p14:creationId xmlns:p14="http://schemas.microsoft.com/office/powerpoint/2010/main" val="125455317"/>
      </p:ext>
    </p:extLst>
  </p:cSld>
  <p:clrMapOvr>
    <a:masterClrMapping/>
  </p:clrMapOvr>
  <p:transition advTm="800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81201"/>
            <a:ext cx="7467600" cy="1200329"/>
          </a:xfrm>
          <a:prstGeom prst="rect">
            <a:avLst/>
          </a:prstGeom>
        </p:spPr>
        <p:txBody>
          <a:bodyPr wrap="square">
            <a:spAutoFit/>
          </a:bodyPr>
          <a:lstStyle/>
          <a:p>
            <a:r>
              <a:rPr lang="en-US" sz="3600" dirty="0"/>
              <a:t>His mercy is for those who fear him from generation to generation.</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Luke 1:50</a:t>
            </a:r>
          </a:p>
        </p:txBody>
      </p:sp>
    </p:spTree>
    <p:extLst>
      <p:ext uri="{BB962C8B-B14F-4D97-AF65-F5344CB8AC3E}">
        <p14:creationId xmlns:p14="http://schemas.microsoft.com/office/powerpoint/2010/main" val="1985894610"/>
      </p:ext>
    </p:extLst>
  </p:cSld>
  <p:clrMapOvr>
    <a:masterClrMapping/>
  </p:clrMapOvr>
  <p:transition advTm="8000"/>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47800" y="6172200"/>
            <a:ext cx="9144000" cy="338554"/>
          </a:xfrm>
          <a:prstGeom prst="rect">
            <a:avLst/>
          </a:prstGeom>
          <a:noFill/>
        </p:spPr>
        <p:txBody>
          <a:bodyPr wrap="square" rtlCol="0">
            <a:spAutoFit/>
          </a:bodyPr>
          <a:lstStyle/>
          <a:p>
            <a:pPr algn="ctr"/>
            <a:r>
              <a:rPr lang="en-US" sz="1600" dirty="0">
                <a:solidFill>
                  <a:schemeClr val="tx1">
                    <a:lumMod val="95000"/>
                  </a:schemeClr>
                </a:solidFill>
              </a:rPr>
              <a:t>Madonna of the </a:t>
            </a:r>
            <a:r>
              <a:rPr lang="en-US" sz="1600" dirty="0" err="1">
                <a:solidFill>
                  <a:schemeClr val="tx1">
                    <a:lumMod val="95000"/>
                  </a:schemeClr>
                </a:solidFill>
              </a:rPr>
              <a:t>Magnificat</a:t>
            </a:r>
            <a:r>
              <a:rPr lang="en-US" sz="1600" dirty="0">
                <a:solidFill>
                  <a:schemeClr val="tx1">
                    <a:lumMod val="95000"/>
                  </a:schemeClr>
                </a:solidFill>
              </a:rPr>
              <a:t> (detail)  --  Sandro Botticelli, Uffizi Gallery, Florence, Italy</a:t>
            </a:r>
          </a:p>
        </p:txBody>
      </p:sp>
      <p:pic>
        <p:nvPicPr>
          <p:cNvPr id="2" name="Picture 1"/>
          <p:cNvPicPr>
            <a:picLocks noChangeAspect="1"/>
          </p:cNvPicPr>
          <p:nvPr/>
        </p:nvPicPr>
        <p:blipFill>
          <a:blip r:embed="rId2"/>
          <a:stretch>
            <a:fillRect/>
          </a:stretch>
        </p:blipFill>
        <p:spPr>
          <a:xfrm>
            <a:off x="2209800" y="692706"/>
            <a:ext cx="7772400" cy="4869894"/>
          </a:xfrm>
          <a:prstGeom prst="rect">
            <a:avLst/>
          </a:prstGeom>
        </p:spPr>
      </p:pic>
    </p:spTree>
  </p:cSld>
  <p:clrMapOvr>
    <a:masterClrMapping/>
  </p:clrMapOvr>
  <p:transition advTm="8000"/>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81200"/>
            <a:ext cx="7467600" cy="2308324"/>
          </a:xfrm>
          <a:prstGeom prst="rect">
            <a:avLst/>
          </a:prstGeom>
        </p:spPr>
        <p:txBody>
          <a:bodyPr wrap="square">
            <a:spAutoFit/>
          </a:bodyPr>
          <a:lstStyle/>
          <a:p>
            <a:r>
              <a:rPr lang="en-US" sz="3600" dirty="0"/>
              <a:t>He has shown strength with his arm; he has scattered the proud in the thoughts of their hearts.</a:t>
            </a:r>
          </a:p>
          <a:p>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Luke 1:51</a:t>
            </a:r>
          </a:p>
        </p:txBody>
      </p:sp>
    </p:spTree>
    <p:extLst>
      <p:ext uri="{BB962C8B-B14F-4D97-AF65-F5344CB8AC3E}">
        <p14:creationId xmlns:p14="http://schemas.microsoft.com/office/powerpoint/2010/main" val="782086119"/>
      </p:ext>
    </p:extLst>
  </p:cSld>
  <p:clrMapOvr>
    <a:masterClrMapping/>
  </p:clrMapOvr>
  <p:transition advTm="8000"/>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05000" y="5257801"/>
            <a:ext cx="2209800" cy="1354217"/>
          </a:xfrm>
          <a:prstGeom prst="rect">
            <a:avLst/>
          </a:prstGeom>
          <a:noFill/>
        </p:spPr>
        <p:txBody>
          <a:bodyPr wrap="square" rtlCol="0">
            <a:spAutoFit/>
          </a:bodyPr>
          <a:lstStyle/>
          <a:p>
            <a:pPr algn="ctr"/>
            <a:r>
              <a:rPr lang="en-US" sz="1600" dirty="0">
                <a:solidFill>
                  <a:schemeClr val="tx1">
                    <a:lumMod val="95000"/>
                  </a:schemeClr>
                </a:solidFill>
              </a:rPr>
              <a:t>Madonna of Humility</a:t>
            </a:r>
          </a:p>
          <a:p>
            <a:pPr algn="ctr"/>
            <a:endParaRPr lang="en-US" sz="1600" dirty="0">
              <a:solidFill>
                <a:schemeClr val="tx1">
                  <a:lumMod val="95000"/>
                </a:schemeClr>
              </a:solidFill>
            </a:endParaRPr>
          </a:p>
          <a:p>
            <a:pPr algn="ctr"/>
            <a:r>
              <a:rPr lang="en-US" sz="1600" dirty="0">
                <a:solidFill>
                  <a:schemeClr val="tx1">
                    <a:lumMod val="95000"/>
                  </a:schemeClr>
                </a:solidFill>
              </a:rPr>
              <a:t>Giovanni di Paolo</a:t>
            </a:r>
          </a:p>
          <a:p>
            <a:pPr algn="ctr"/>
            <a:r>
              <a:rPr lang="en-US" sz="1600" dirty="0">
                <a:solidFill>
                  <a:schemeClr val="tx1">
                    <a:lumMod val="95000"/>
                  </a:schemeClr>
                </a:solidFill>
              </a:rPr>
              <a:t>Museum of Fine Arts</a:t>
            </a:r>
          </a:p>
          <a:p>
            <a:pPr algn="ctr"/>
            <a:r>
              <a:rPr lang="en-US" sz="1600" dirty="0">
                <a:solidFill>
                  <a:schemeClr val="tx1">
                    <a:lumMod val="95000"/>
                  </a:schemeClr>
                </a:solidFill>
              </a:rPr>
              <a:t>Boston, MA</a:t>
            </a:r>
          </a:p>
        </p:txBody>
      </p:sp>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800600" y="1"/>
            <a:ext cx="5029200" cy="6852287"/>
          </a:xfrm>
          <a:prstGeom prst="rect">
            <a:avLst/>
          </a:prstGeom>
        </p:spPr>
      </p:pic>
    </p:spTree>
    <p:extLst>
      <p:ext uri="{BB962C8B-B14F-4D97-AF65-F5344CB8AC3E}">
        <p14:creationId xmlns:p14="http://schemas.microsoft.com/office/powerpoint/2010/main" val="1449984616"/>
      </p:ext>
    </p:extLst>
  </p:cSld>
  <p:clrMapOvr>
    <a:masterClrMapping/>
  </p:clrMapOvr>
  <p:transition advTm="8000"/>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81200"/>
            <a:ext cx="7467600" cy="1754326"/>
          </a:xfrm>
          <a:prstGeom prst="rect">
            <a:avLst/>
          </a:prstGeom>
        </p:spPr>
        <p:txBody>
          <a:bodyPr wrap="square">
            <a:spAutoFit/>
          </a:bodyPr>
          <a:lstStyle/>
          <a:p>
            <a:r>
              <a:rPr lang="en-US" sz="3600" dirty="0"/>
              <a:t>He has brought down the powerful from their thrones, and lifted up the lowly;</a:t>
            </a: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Luke 1:52</a:t>
            </a:r>
          </a:p>
        </p:txBody>
      </p:sp>
    </p:spTree>
    <p:extLst>
      <p:ext uri="{BB962C8B-B14F-4D97-AF65-F5344CB8AC3E}">
        <p14:creationId xmlns:p14="http://schemas.microsoft.com/office/powerpoint/2010/main" val="1512124101"/>
      </p:ext>
    </p:extLst>
  </p:cSld>
  <p:clrMapOvr>
    <a:masterClrMapping/>
  </p:clrMapOvr>
  <p:transition advTm="8000"/>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4800600"/>
            <a:ext cx="2438400" cy="369332"/>
          </a:xfrm>
          <a:prstGeom prst="rect">
            <a:avLst/>
          </a:prstGeom>
          <a:noFill/>
        </p:spPr>
        <p:txBody>
          <a:bodyPr wrap="square" rtlCol="0">
            <a:spAutoFit/>
          </a:bodyPr>
          <a:lstStyle/>
          <a:p>
            <a:pPr algn="ctr"/>
            <a:endParaRPr lang="en-US" dirty="0">
              <a:solidFill>
                <a:schemeClr val="tx1">
                  <a:lumMod val="95000"/>
                </a:schemeClr>
              </a:solidFill>
            </a:endParaRPr>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133600" y="-4618"/>
            <a:ext cx="7924800" cy="6096000"/>
          </a:xfrm>
          <a:prstGeom prst="rect">
            <a:avLst/>
          </a:prstGeom>
        </p:spPr>
      </p:pic>
      <p:sp>
        <p:nvSpPr>
          <p:cNvPr id="7" name="TextBox 6"/>
          <p:cNvSpPr txBox="1"/>
          <p:nvPr/>
        </p:nvSpPr>
        <p:spPr>
          <a:xfrm>
            <a:off x="4225636" y="6324600"/>
            <a:ext cx="4114800" cy="338554"/>
          </a:xfrm>
          <a:prstGeom prst="rect">
            <a:avLst/>
          </a:prstGeom>
          <a:noFill/>
        </p:spPr>
        <p:txBody>
          <a:bodyPr wrap="square" rtlCol="0">
            <a:spAutoFit/>
          </a:bodyPr>
          <a:lstStyle/>
          <a:p>
            <a:r>
              <a:rPr lang="en-US" sz="1600" dirty="0"/>
              <a:t>Mother Teresa  --  Ariel Quiroz</a:t>
            </a:r>
          </a:p>
        </p:txBody>
      </p:sp>
    </p:spTree>
    <p:extLst>
      <p:ext uri="{BB962C8B-B14F-4D97-AF65-F5344CB8AC3E}">
        <p14:creationId xmlns:p14="http://schemas.microsoft.com/office/powerpoint/2010/main" val="4025522412"/>
      </p:ext>
    </p:extLst>
  </p:cSld>
  <p:clrMapOvr>
    <a:masterClrMapping/>
  </p:clrMapOvr>
  <p:transition advTm="8000"/>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71800" y="2057400"/>
            <a:ext cx="6705600" cy="1754326"/>
          </a:xfrm>
          <a:prstGeom prst="rect">
            <a:avLst/>
          </a:prstGeom>
        </p:spPr>
        <p:txBody>
          <a:bodyPr wrap="square">
            <a:spAutoFit/>
          </a:bodyPr>
          <a:lstStyle/>
          <a:p>
            <a:r>
              <a:rPr lang="en-US" sz="3600" dirty="0"/>
              <a:t>he has filled the hungry with good things, and sent the rich away empty.</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Luke 1:53</a:t>
            </a:r>
          </a:p>
        </p:txBody>
      </p:sp>
    </p:spTree>
    <p:extLst>
      <p:ext uri="{BB962C8B-B14F-4D97-AF65-F5344CB8AC3E}">
        <p14:creationId xmlns:p14="http://schemas.microsoft.com/office/powerpoint/2010/main" val="4056601877"/>
      </p:ext>
    </p:extLst>
  </p:cSld>
  <p:clrMapOvr>
    <a:masterClrMapping/>
  </p:clrMapOvr>
  <p:transition advTm="8000"/>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05000" y="5486400"/>
            <a:ext cx="1752600" cy="1077218"/>
          </a:xfrm>
          <a:prstGeom prst="rect">
            <a:avLst/>
          </a:prstGeom>
          <a:noFill/>
        </p:spPr>
        <p:txBody>
          <a:bodyPr wrap="square" rtlCol="0">
            <a:spAutoFit/>
          </a:bodyPr>
          <a:lstStyle/>
          <a:p>
            <a:pPr algn="ctr">
              <a:defRPr/>
            </a:pPr>
            <a:r>
              <a:rPr lang="en-US" sz="1600" dirty="0">
                <a:solidFill>
                  <a:prstClr val="white">
                    <a:lumMod val="95000"/>
                  </a:prstClr>
                </a:solidFill>
                <a:latin typeface="Calibri"/>
              </a:rPr>
              <a:t>Madonna of Mercy</a:t>
            </a:r>
          </a:p>
          <a:p>
            <a:pPr algn="ctr">
              <a:defRPr/>
            </a:pPr>
            <a:endParaRPr lang="en-US" sz="1600" dirty="0">
              <a:solidFill>
                <a:prstClr val="white">
                  <a:lumMod val="95000"/>
                </a:prstClr>
              </a:solidFill>
              <a:latin typeface="Calibri"/>
            </a:endParaRPr>
          </a:p>
          <a:p>
            <a:pPr algn="ctr">
              <a:defRPr/>
            </a:pPr>
            <a:r>
              <a:rPr lang="en-US" sz="1600" dirty="0">
                <a:solidFill>
                  <a:prstClr val="white">
                    <a:lumMod val="95000"/>
                  </a:prstClr>
                </a:solidFill>
                <a:latin typeface="Calibri"/>
              </a:rPr>
              <a:t>Sano di Pietro</a:t>
            </a:r>
          </a:p>
        </p:txBody>
      </p:sp>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495800" y="129074"/>
            <a:ext cx="5257800" cy="6652727"/>
          </a:xfrm>
          <a:prstGeom prst="rect">
            <a:avLst/>
          </a:prstGeom>
        </p:spPr>
      </p:pic>
    </p:spTree>
    <p:extLst>
      <p:ext uri="{BB962C8B-B14F-4D97-AF65-F5344CB8AC3E}">
        <p14:creationId xmlns:p14="http://schemas.microsoft.com/office/powerpoint/2010/main" val="2866766253"/>
      </p:ext>
    </p:extLst>
  </p:cSld>
  <p:clrMapOvr>
    <a:masterClrMapping/>
  </p:clrMapOvr>
  <p:transition advTm="800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24600"/>
            <a:ext cx="8763000" cy="338554"/>
          </a:xfrm>
          <a:prstGeom prst="rect">
            <a:avLst/>
          </a:prstGeom>
          <a:noFill/>
        </p:spPr>
        <p:txBody>
          <a:bodyPr wrap="square" rtlCol="0">
            <a:spAutoFit/>
          </a:bodyPr>
          <a:lstStyle/>
          <a:p>
            <a:pPr algn="ctr"/>
            <a:r>
              <a:rPr lang="en-US" sz="1600" dirty="0">
                <a:solidFill>
                  <a:schemeClr val="tx1">
                    <a:lumMod val="95000"/>
                  </a:schemeClr>
                </a:solidFill>
              </a:rPr>
              <a:t>The Poor Invited to the Feast  -- JESUS </a:t>
            </a:r>
            <a:r>
              <a:rPr lang="en-US" sz="1600" dirty="0" err="1">
                <a:solidFill>
                  <a:schemeClr val="tx1">
                    <a:lumMod val="95000"/>
                  </a:schemeClr>
                </a:solidFill>
              </a:rPr>
              <a:t>MAFA</a:t>
            </a:r>
            <a:r>
              <a:rPr lang="en-US" sz="1600" dirty="0">
                <a:solidFill>
                  <a:schemeClr val="tx1">
                    <a:lumMod val="95000"/>
                  </a:schemeClr>
                </a:solidFill>
              </a:rPr>
              <a:t>, Cameroon</a:t>
            </a:r>
          </a:p>
        </p:txBody>
      </p:sp>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491917" y="-54428"/>
            <a:ext cx="9176084" cy="6226628"/>
          </a:xfrm>
          <a:prstGeom prst="rect">
            <a:avLst/>
          </a:prstGeom>
        </p:spPr>
      </p:pic>
    </p:spTree>
  </p:cSld>
  <p:clrMapOvr>
    <a:masterClrMapping/>
  </p:clrMapOvr>
  <p:transition advTm="8000"/>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81201"/>
            <a:ext cx="7467600" cy="1200329"/>
          </a:xfrm>
          <a:prstGeom prst="rect">
            <a:avLst/>
          </a:prstGeom>
        </p:spPr>
        <p:txBody>
          <a:bodyPr wrap="square">
            <a:spAutoFit/>
          </a:bodyPr>
          <a:lstStyle/>
          <a:p>
            <a:r>
              <a:rPr lang="en-US" sz="3600" dirty="0"/>
              <a:t>He has helped his servant Israel, in remembrance of his mercy,</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Luke 1:54</a:t>
            </a:r>
          </a:p>
        </p:txBody>
      </p:sp>
    </p:spTree>
    <p:extLst>
      <p:ext uri="{BB962C8B-B14F-4D97-AF65-F5344CB8AC3E}">
        <p14:creationId xmlns:p14="http://schemas.microsoft.com/office/powerpoint/2010/main" val="2926685714"/>
      </p:ext>
    </p:extLst>
  </p:cSld>
  <p:clrMapOvr>
    <a:masterClrMapping/>
  </p:clrMapOvr>
  <p:transition advTm="8000"/>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27632" y="6268719"/>
            <a:ext cx="8229600" cy="338554"/>
          </a:xfrm>
          <a:prstGeom prst="rect">
            <a:avLst/>
          </a:prstGeom>
          <a:noFill/>
        </p:spPr>
        <p:txBody>
          <a:bodyPr wrap="square" rtlCol="0">
            <a:spAutoFit/>
          </a:bodyPr>
          <a:lstStyle/>
          <a:p>
            <a:pPr algn="ctr"/>
            <a:r>
              <a:rPr lang="en-US" sz="1600" dirty="0">
                <a:solidFill>
                  <a:schemeClr val="tx1">
                    <a:lumMod val="95000"/>
                  </a:schemeClr>
                </a:solidFill>
              </a:rPr>
              <a:t>The Visitation  --  </a:t>
            </a:r>
            <a:r>
              <a:rPr lang="en-US" sz="1600" dirty="0" err="1">
                <a:solidFill>
                  <a:schemeClr val="tx1">
                    <a:lumMod val="95000"/>
                  </a:schemeClr>
                </a:solidFill>
              </a:rPr>
              <a:t>Keur</a:t>
            </a:r>
            <a:r>
              <a:rPr lang="en-US" sz="1600" dirty="0">
                <a:solidFill>
                  <a:schemeClr val="tx1">
                    <a:lumMod val="95000"/>
                  </a:schemeClr>
                </a:solidFill>
              </a:rPr>
              <a:t> Moussa Abbey, Senegal</a:t>
            </a:r>
          </a:p>
        </p:txBody>
      </p:sp>
      <p:pic>
        <p:nvPicPr>
          <p:cNvPr id="5" name="Picture 4">
            <a:extLst>
              <a:ext uri="{FF2B5EF4-FFF2-40B4-BE49-F238E27FC236}">
                <a16:creationId xmlns:a16="http://schemas.microsoft.com/office/drawing/2014/main" id="{6D07BB69-3C74-D2E1-924D-3A013688C0B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308581" y="589280"/>
            <a:ext cx="3387619" cy="5354319"/>
          </a:xfrm>
          <a:prstGeom prst="rect">
            <a:avLst/>
          </a:prstGeom>
        </p:spPr>
      </p:pic>
    </p:spTree>
  </p:cSld>
  <p:clrMapOvr>
    <a:masterClrMapping/>
  </p:clrMapOvr>
  <p:transition advTm="8000"/>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81200"/>
            <a:ext cx="7467600" cy="1754326"/>
          </a:xfrm>
          <a:prstGeom prst="rect">
            <a:avLst/>
          </a:prstGeom>
        </p:spPr>
        <p:txBody>
          <a:bodyPr wrap="square">
            <a:spAutoFit/>
          </a:bodyPr>
          <a:lstStyle/>
          <a:p>
            <a:r>
              <a:rPr lang="en-US" sz="3600" dirty="0"/>
              <a:t>according to the promise he made to our ancestors, to Abraham and to his descendants forever."</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Luke 1:55</a:t>
            </a:r>
          </a:p>
        </p:txBody>
      </p:sp>
    </p:spTree>
    <p:extLst>
      <p:ext uri="{BB962C8B-B14F-4D97-AF65-F5344CB8AC3E}">
        <p14:creationId xmlns:p14="http://schemas.microsoft.com/office/powerpoint/2010/main" val="4218342439"/>
      </p:ext>
    </p:extLst>
  </p:cSld>
  <p:clrMapOvr>
    <a:masterClrMapping/>
  </p:clrMapOvr>
  <p:transition advTm="8000"/>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14600" y="5486400"/>
            <a:ext cx="2286000" cy="1169551"/>
          </a:xfrm>
          <a:prstGeom prst="rect">
            <a:avLst/>
          </a:prstGeom>
          <a:noFill/>
        </p:spPr>
        <p:txBody>
          <a:bodyPr wrap="square" rtlCol="0">
            <a:spAutoFit/>
          </a:bodyPr>
          <a:lstStyle/>
          <a:p>
            <a:pPr algn="ctr">
              <a:defRPr/>
            </a:pPr>
            <a:r>
              <a:rPr lang="en-US" sz="1400" dirty="0">
                <a:solidFill>
                  <a:prstClr val="white">
                    <a:lumMod val="95000"/>
                  </a:prstClr>
                </a:solidFill>
                <a:latin typeface="Calibri"/>
              </a:rPr>
              <a:t>Magnificat</a:t>
            </a:r>
          </a:p>
          <a:p>
            <a:pPr algn="ctr">
              <a:defRPr/>
            </a:pPr>
            <a:endParaRPr lang="en-US" sz="1400" dirty="0">
              <a:solidFill>
                <a:prstClr val="white">
                  <a:lumMod val="95000"/>
                </a:prstClr>
              </a:solidFill>
              <a:latin typeface="Calibri"/>
            </a:endParaRPr>
          </a:p>
          <a:p>
            <a:pPr algn="ctr">
              <a:defRPr/>
            </a:pPr>
            <a:r>
              <a:rPr lang="en-US" sz="1400" dirty="0">
                <a:solidFill>
                  <a:prstClr val="white">
                    <a:lumMod val="95000"/>
                  </a:prstClr>
                </a:solidFill>
                <a:latin typeface="Calibri"/>
              </a:rPr>
              <a:t>James Tissot</a:t>
            </a:r>
          </a:p>
          <a:p>
            <a:pPr algn="ctr">
              <a:defRPr/>
            </a:pPr>
            <a:r>
              <a:rPr lang="en-US" sz="1400" dirty="0">
                <a:solidFill>
                  <a:prstClr val="white">
                    <a:lumMod val="95000"/>
                  </a:prstClr>
                </a:solidFill>
                <a:latin typeface="Calibri"/>
              </a:rPr>
              <a:t>Brooklyn Museum</a:t>
            </a:r>
          </a:p>
          <a:p>
            <a:pPr algn="ctr">
              <a:defRPr/>
            </a:pPr>
            <a:r>
              <a:rPr lang="en-US" sz="1400" dirty="0">
                <a:solidFill>
                  <a:prstClr val="white">
                    <a:lumMod val="95000"/>
                  </a:prstClr>
                </a:solidFill>
                <a:latin typeface="Calibri"/>
              </a:rPr>
              <a:t>New York City</a:t>
            </a:r>
          </a:p>
        </p:txBody>
      </p:sp>
      <p:pic>
        <p:nvPicPr>
          <p:cNvPr id="5" name="Picture 4">
            <a:extLst>
              <a:ext uri="{FF2B5EF4-FFF2-40B4-BE49-F238E27FC236}">
                <a16:creationId xmlns:a16="http://schemas.microsoft.com/office/drawing/2014/main" id="{8FD32B0A-E6E7-C75F-63F2-6C522FE686D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875021" y="0"/>
            <a:ext cx="3202179" cy="6858000"/>
          </a:xfrm>
          <a:prstGeom prst="rect">
            <a:avLst/>
          </a:prstGeom>
        </p:spPr>
      </p:pic>
    </p:spTree>
    <p:extLst>
      <p:ext uri="{BB962C8B-B14F-4D97-AF65-F5344CB8AC3E}">
        <p14:creationId xmlns:p14="http://schemas.microsoft.com/office/powerpoint/2010/main" val="3201883684"/>
      </p:ext>
    </p:extLst>
  </p:cSld>
  <p:clrMapOvr>
    <a:masterClrMapping/>
  </p:clrMapOvr>
  <p:transition advTm="8000"/>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06362"/>
            <a:ext cx="8229600" cy="503238"/>
          </a:xfrm>
        </p:spPr>
        <p:txBody>
          <a:bodyPr>
            <a:normAutofit/>
          </a:bodyPr>
          <a:lstStyle/>
          <a:p>
            <a:r>
              <a:rPr lang="en-US" sz="2400" dirty="0"/>
              <a:t>Credits</a:t>
            </a:r>
          </a:p>
        </p:txBody>
      </p:sp>
      <p:sp>
        <p:nvSpPr>
          <p:cNvPr id="3" name="Content Placeholder 2"/>
          <p:cNvSpPr>
            <a:spLocks noGrp="1"/>
          </p:cNvSpPr>
          <p:nvPr>
            <p:ph idx="1"/>
          </p:nvPr>
        </p:nvSpPr>
        <p:spPr>
          <a:xfrm>
            <a:off x="1676400" y="628073"/>
            <a:ext cx="8991600" cy="6248400"/>
          </a:xfrm>
          <a:ln>
            <a:noFill/>
          </a:ln>
        </p:spPr>
        <p:txBody>
          <a:bodyPr>
            <a:noAutofit/>
          </a:bodyPr>
          <a:lstStyle/>
          <a:p>
            <a:pPr>
              <a:buNone/>
            </a:pPr>
            <a:r>
              <a:rPr lang="en-US" sz="1400" dirty="0"/>
              <a:t>New Revised Standard Version Bible, copyright 1989, Division of Christian Education of the National Council of the Churches of Christ in the United States of America. Used by permission. All rights reserved.</a:t>
            </a:r>
          </a:p>
          <a:p>
            <a:pPr>
              <a:buNone/>
            </a:pPr>
            <a:endParaRPr lang="en-US" sz="1400" dirty="0"/>
          </a:p>
          <a:p>
            <a:pPr>
              <a:buNone/>
            </a:pPr>
            <a:r>
              <a:rPr lang="en-US" sz="1400" dirty="0"/>
              <a:t>http://diglib.library.vanderbilt.edu/act-imagelink.pl?RC=48397</a:t>
            </a:r>
          </a:p>
          <a:p>
            <a:pPr>
              <a:buNone/>
            </a:pPr>
            <a:r>
              <a:rPr lang="en-US" sz="1400" dirty="0"/>
              <a:t>Estate of John August Swanson, https://www.johnaugustswanson.com/</a:t>
            </a:r>
          </a:p>
          <a:p>
            <a:pPr>
              <a:buNone/>
            </a:pPr>
            <a:r>
              <a:rPr lang="en-US" sz="1400" dirty="0"/>
              <a:t>http://www.flickr.com/photos/swperman/221074981/</a:t>
            </a:r>
          </a:p>
          <a:p>
            <a:pPr>
              <a:buNone/>
            </a:pPr>
            <a:r>
              <a:rPr lang="en-US" sz="1400" dirty="0"/>
              <a:t>http://</a:t>
            </a:r>
            <a:r>
              <a:rPr lang="en-US" sz="1400" dirty="0" err="1"/>
              <a:t>diglib.library.vanderbilt.edu</a:t>
            </a:r>
            <a:r>
              <a:rPr lang="en-US" sz="1400" dirty="0"/>
              <a:t>/</a:t>
            </a:r>
            <a:r>
              <a:rPr lang="en-US" sz="1400" dirty="0" err="1"/>
              <a:t>act-imagelink.pl?RC</a:t>
            </a:r>
            <a:r>
              <a:rPr lang="en-US" sz="1400" dirty="0"/>
              <a:t>=29442</a:t>
            </a:r>
          </a:p>
          <a:p>
            <a:pPr>
              <a:buNone/>
            </a:pPr>
            <a:r>
              <a:rPr lang="en-US" sz="1400" dirty="0"/>
              <a:t>http://diglib.library.vanderbilt.edu/act-imagelink.pl?RC=48279</a:t>
            </a:r>
          </a:p>
          <a:p>
            <a:pPr>
              <a:buNone/>
            </a:pPr>
            <a:r>
              <a:rPr lang="en-US" sz="1400" dirty="0"/>
              <a:t>http://</a:t>
            </a:r>
            <a:r>
              <a:rPr lang="en-US" sz="1400" dirty="0" err="1"/>
              <a:t>diglib.library.vanderbilt.edu</a:t>
            </a:r>
            <a:r>
              <a:rPr lang="en-US" sz="1400" dirty="0"/>
              <a:t>/</a:t>
            </a:r>
            <a:r>
              <a:rPr lang="en-US" sz="1400" dirty="0" err="1"/>
              <a:t>act-imagelink.pl?RC</a:t>
            </a:r>
            <a:r>
              <a:rPr lang="en-US" sz="1400" dirty="0"/>
              <a:t>=42422</a:t>
            </a:r>
          </a:p>
          <a:p>
            <a:pPr>
              <a:buNone/>
            </a:pPr>
            <a:r>
              <a:rPr lang="en-US" sz="1400" dirty="0" err="1"/>
              <a:t>www.yorckproject.de</a:t>
            </a:r>
            <a:endParaRPr lang="en-US" sz="1400" dirty="0"/>
          </a:p>
          <a:p>
            <a:pPr>
              <a:buNone/>
            </a:pPr>
            <a:r>
              <a:rPr lang="en-US" sz="1400" dirty="0"/>
              <a:t>https://</a:t>
            </a:r>
            <a:r>
              <a:rPr lang="en-US" sz="1400" dirty="0" err="1"/>
              <a:t>www.flickr.com</a:t>
            </a:r>
            <a:r>
              <a:rPr lang="en-US" sz="1400" dirty="0"/>
              <a:t>/photos/</a:t>
            </a:r>
            <a:r>
              <a:rPr lang="en-US" sz="1400" dirty="0" err="1"/>
              <a:t>paullew</a:t>
            </a:r>
            <a:r>
              <a:rPr lang="en-US" sz="1400" dirty="0"/>
              <a:t>/23612984750</a:t>
            </a:r>
          </a:p>
          <a:p>
            <a:pPr>
              <a:buNone/>
            </a:pPr>
            <a:r>
              <a:rPr lang="en-US" sz="1400" dirty="0"/>
              <a:t>http://www.lewpstudio.com - copyright by Lauren Wright Pittman</a:t>
            </a:r>
          </a:p>
          <a:p>
            <a:pPr>
              <a:buNone/>
            </a:pPr>
            <a:r>
              <a:rPr lang="en-US" sz="1400" dirty="0"/>
              <a:t>Estate of Frank Wesley, http://www.frankwesleyart.com/main_page.htm</a:t>
            </a:r>
          </a:p>
          <a:p>
            <a:pPr>
              <a:buNone/>
            </a:pPr>
            <a:r>
              <a:rPr lang="en-US" sz="1400" dirty="0"/>
              <a:t>https://</a:t>
            </a:r>
            <a:r>
              <a:rPr lang="en-US" sz="1400" dirty="0" err="1"/>
              <a:t>commons.wikimedia.org</a:t>
            </a:r>
            <a:r>
              <a:rPr lang="en-US" sz="1400" dirty="0"/>
              <a:t>/wiki/</a:t>
            </a:r>
            <a:r>
              <a:rPr lang="en-US" sz="1400" dirty="0" err="1"/>
              <a:t>File:Sandro_Botticelli_057.jpg</a:t>
            </a:r>
            <a:endParaRPr lang="en-US" sz="1400" dirty="0"/>
          </a:p>
          <a:p>
            <a:pPr>
              <a:buNone/>
            </a:pPr>
            <a:r>
              <a:rPr lang="en-US" sz="1400" dirty="0"/>
              <a:t>https://</a:t>
            </a:r>
            <a:r>
              <a:rPr lang="en-US" sz="1400" dirty="0" err="1"/>
              <a:t>commons.wikimedia.org</a:t>
            </a:r>
            <a:r>
              <a:rPr lang="en-US" sz="1400" dirty="0"/>
              <a:t>/wiki/File:Madonna_of_Humility.Giovanni_di_Paolo._</a:t>
            </a:r>
            <a:r>
              <a:rPr lang="en-US" sz="1400" dirty="0" err="1"/>
              <a:t>Boston_MFA.jpg</a:t>
            </a:r>
            <a:endParaRPr lang="en-US" sz="1400" dirty="0"/>
          </a:p>
          <a:p>
            <a:pPr>
              <a:buNone/>
            </a:pPr>
            <a:r>
              <a:rPr lang="en-US" sz="1400" dirty="0"/>
              <a:t>https://</a:t>
            </a:r>
            <a:r>
              <a:rPr lang="en-US" sz="1400" dirty="0" err="1"/>
              <a:t>commons.wikimedia.org</a:t>
            </a:r>
            <a:r>
              <a:rPr lang="en-US" sz="1400" dirty="0"/>
              <a:t>/wiki/</a:t>
            </a:r>
            <a:r>
              <a:rPr lang="en-US" sz="1400" dirty="0" err="1"/>
              <a:t>File:Mother_Teresa_flickr.jpg</a:t>
            </a:r>
            <a:endParaRPr lang="en-US" sz="1400" dirty="0"/>
          </a:p>
          <a:p>
            <a:pPr>
              <a:buNone/>
            </a:pPr>
            <a:r>
              <a:rPr lang="en-US" sz="1400" dirty="0"/>
              <a:t>https://</a:t>
            </a:r>
            <a:r>
              <a:rPr lang="en-US" sz="1400" dirty="0" err="1"/>
              <a:t>commons.wikimedia.org</a:t>
            </a:r>
            <a:r>
              <a:rPr lang="en-US" sz="1400" dirty="0"/>
              <a:t>/wiki/File:Sano_di_Pietro._Madonna_of_Mercy.1440s_Private_</a:t>
            </a:r>
            <a:r>
              <a:rPr lang="en-US" sz="1400" dirty="0" err="1"/>
              <a:t>coll</a:t>
            </a:r>
            <a:r>
              <a:rPr lang="en-US" sz="1400" dirty="0"/>
              <a:t>..jpg</a:t>
            </a:r>
          </a:p>
          <a:p>
            <a:pPr>
              <a:buNone/>
            </a:pPr>
            <a:r>
              <a:rPr lang="sv-SE" sz="1400" dirty="0"/>
              <a:t>https://commons.wikimedia.org/wiki/File:KeurMoussaAutel.jpg</a:t>
            </a:r>
          </a:p>
          <a:p>
            <a:pPr>
              <a:buNone/>
            </a:pPr>
            <a:r>
              <a:rPr lang="sv-SE" sz="1400" dirty="0"/>
              <a:t>https://commons.wikimedia.org/wiki/File:Brooklyn_Museum_-_The_Magnificat_(Le_magnificat)_-_James_Tissot_-_ov Erall_.jpg</a:t>
            </a:r>
            <a:endParaRPr lang="en-US" sz="1400" dirty="0"/>
          </a:p>
          <a:p>
            <a:pPr>
              <a:buNone/>
            </a:pPr>
            <a:endParaRPr lang="en-US" sz="1400" dirty="0"/>
          </a:p>
          <a:p>
            <a:pPr>
              <a:buNone/>
            </a:pPr>
            <a:r>
              <a:rPr lang="en-US" sz="1400" dirty="0"/>
              <a:t>Additional descriptions can be found at the Art in the Christian Tradition image library, a service of the Vanderbilt Divinity Library, http://diglib.library.vanderbilt.edu/.  All images available via Creative Commons 3.0 License.</a:t>
            </a:r>
          </a:p>
          <a:p>
            <a:endParaRPr lang="en-US" sz="1400" dirty="0"/>
          </a:p>
          <a:p>
            <a:endParaRPr lang="en-US" sz="1400" dirty="0"/>
          </a:p>
          <a:p>
            <a:endParaRPr lang="en-US" sz="1400" dirty="0"/>
          </a:p>
        </p:txBody>
      </p:sp>
    </p:spTree>
  </p:cSld>
  <p:clrMapOvr>
    <a:masterClrMapping/>
  </p:clrMapOvr>
  <p:transition advTm="300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71800" y="2209801"/>
            <a:ext cx="6934200" cy="1200329"/>
          </a:xfrm>
          <a:prstGeom prst="rect">
            <a:avLst/>
          </a:prstGeom>
        </p:spPr>
        <p:txBody>
          <a:bodyPr wrap="square">
            <a:spAutoFit/>
          </a:bodyPr>
          <a:lstStyle/>
          <a:p>
            <a:r>
              <a:rPr lang="en-US" sz="3600" dirty="0"/>
              <a:t>Rejoice with those who rejoice, weep with those who weep.</a:t>
            </a:r>
            <a:endParaRPr lang="en-US" sz="3600" dirty="0">
              <a:cs typeface="Arial" pitchFamily="34" charset="0"/>
            </a:endParaRPr>
          </a:p>
        </p:txBody>
      </p:sp>
      <p:sp>
        <p:nvSpPr>
          <p:cNvPr id="5" name="TextBox 4"/>
          <p:cNvSpPr txBox="1"/>
          <p:nvPr/>
        </p:nvSpPr>
        <p:spPr>
          <a:xfrm>
            <a:off x="5867400" y="4114801"/>
            <a:ext cx="3352800" cy="461665"/>
          </a:xfrm>
          <a:prstGeom prst="rect">
            <a:avLst/>
          </a:prstGeom>
          <a:noFill/>
        </p:spPr>
        <p:txBody>
          <a:bodyPr wrap="square" rtlCol="0">
            <a:spAutoFit/>
          </a:bodyPr>
          <a:lstStyle/>
          <a:p>
            <a:pPr algn="ctr"/>
            <a:r>
              <a:rPr lang="en-US" sz="2400" dirty="0">
                <a:solidFill>
                  <a:schemeClr val="tx1">
                    <a:lumMod val="95000"/>
                  </a:schemeClr>
                </a:solidFill>
              </a:rPr>
              <a:t>Romans 12:9-</a:t>
            </a:r>
            <a:r>
              <a:rPr lang="en-US" sz="2400" dirty="0" err="1">
                <a:solidFill>
                  <a:schemeClr val="tx1">
                    <a:lumMod val="95000"/>
                  </a:schemeClr>
                </a:solidFill>
              </a:rPr>
              <a:t>16b</a:t>
            </a:r>
            <a:endParaRPr lang="en-US" sz="2400" dirty="0">
              <a:solidFill>
                <a:schemeClr val="tx1">
                  <a:lumMod val="95000"/>
                </a:schemeClr>
              </a:solidFill>
            </a:endParaRPr>
          </a:p>
        </p:txBody>
      </p:sp>
    </p:spTree>
  </p:cSld>
  <p:clrMapOvr>
    <a:masterClrMapping/>
  </p:clrMapOvr>
  <p:transition advTm="800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317BAAF-4919-C23B-BCDD-F5836BD8A6F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828800" y="152400"/>
            <a:ext cx="8704386" cy="6172201"/>
          </a:xfrm>
          <a:prstGeom prst="rect">
            <a:avLst/>
          </a:prstGeom>
        </p:spPr>
      </p:pic>
      <p:sp>
        <p:nvSpPr>
          <p:cNvPr id="6" name="TextBox 5">
            <a:extLst>
              <a:ext uri="{FF2B5EF4-FFF2-40B4-BE49-F238E27FC236}">
                <a16:creationId xmlns:a16="http://schemas.microsoft.com/office/drawing/2014/main" id="{F5AE0B91-3711-EF16-ED66-91B38A9EEDB8}"/>
              </a:ext>
            </a:extLst>
          </p:cNvPr>
          <p:cNvSpPr txBox="1"/>
          <p:nvPr/>
        </p:nvSpPr>
        <p:spPr>
          <a:xfrm>
            <a:off x="4800600" y="6474023"/>
            <a:ext cx="4343400" cy="307777"/>
          </a:xfrm>
          <a:prstGeom prst="rect">
            <a:avLst/>
          </a:prstGeom>
          <a:noFill/>
        </p:spPr>
        <p:txBody>
          <a:bodyPr wrap="square" rtlCol="0">
            <a:spAutoFit/>
          </a:bodyPr>
          <a:lstStyle/>
          <a:p>
            <a:r>
              <a:rPr lang="en-US" sz="1400" dirty="0"/>
              <a:t>A Celebration  --  John August Swanson</a:t>
            </a:r>
          </a:p>
        </p:txBody>
      </p:sp>
    </p:spTree>
  </p:cSld>
  <p:clrMapOvr>
    <a:masterClrMapping/>
  </p:clrMapOvr>
  <p:transition advTm="800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95600" y="1905000"/>
            <a:ext cx="6819900" cy="2308324"/>
          </a:xfrm>
          <a:prstGeom prst="rect">
            <a:avLst/>
          </a:prstGeom>
        </p:spPr>
        <p:txBody>
          <a:bodyPr wrap="square">
            <a:spAutoFit/>
          </a:bodyPr>
          <a:lstStyle/>
          <a:p>
            <a:r>
              <a:rPr lang="en-US" sz="3600" dirty="0"/>
              <a:t>When Elizabeth heard Mary's greeting, the child leaped in her womb. And Elizabeth was filled with the Holy Spirit ....</a:t>
            </a:r>
            <a:endParaRPr lang="en-US" sz="3600" dirty="0">
              <a:cs typeface="Arial" pitchFamily="34" charset="0"/>
            </a:endParaRPr>
          </a:p>
        </p:txBody>
      </p:sp>
      <p:sp>
        <p:nvSpPr>
          <p:cNvPr id="5" name="TextBox 4"/>
          <p:cNvSpPr txBox="1"/>
          <p:nvPr/>
        </p:nvSpPr>
        <p:spPr>
          <a:xfrm>
            <a:off x="6096000" y="4583669"/>
            <a:ext cx="3352800" cy="461665"/>
          </a:xfrm>
          <a:prstGeom prst="rect">
            <a:avLst/>
          </a:prstGeom>
          <a:noFill/>
        </p:spPr>
        <p:txBody>
          <a:bodyPr wrap="square" rtlCol="0">
            <a:spAutoFit/>
          </a:bodyPr>
          <a:lstStyle/>
          <a:p>
            <a:pPr algn="ctr"/>
            <a:r>
              <a:rPr lang="en-US" sz="2400" dirty="0">
                <a:solidFill>
                  <a:schemeClr val="tx1">
                    <a:lumMod val="95000"/>
                  </a:schemeClr>
                </a:solidFill>
              </a:rPr>
              <a:t>Luke 1:41</a:t>
            </a:r>
          </a:p>
        </p:txBody>
      </p:sp>
    </p:spTree>
  </p:cSld>
  <p:clrMapOvr>
    <a:masterClrMapping/>
  </p:clrMapOvr>
  <p:transition advTm="800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24600"/>
            <a:ext cx="8763000" cy="338554"/>
          </a:xfrm>
          <a:prstGeom prst="rect">
            <a:avLst/>
          </a:prstGeom>
          <a:noFill/>
        </p:spPr>
        <p:txBody>
          <a:bodyPr wrap="square" rtlCol="0">
            <a:spAutoFit/>
          </a:bodyPr>
          <a:lstStyle/>
          <a:p>
            <a:pPr algn="ctr"/>
            <a:r>
              <a:rPr lang="en-US" sz="1600" dirty="0" err="1">
                <a:solidFill>
                  <a:schemeClr val="tx1">
                    <a:lumMod val="95000"/>
                  </a:schemeClr>
                </a:solidFill>
              </a:rPr>
              <a:t>Magnificat</a:t>
            </a:r>
            <a:r>
              <a:rPr lang="en-US" sz="1600" dirty="0">
                <a:solidFill>
                  <a:schemeClr val="tx1">
                    <a:lumMod val="95000"/>
                  </a:schemeClr>
                </a:solidFill>
              </a:rPr>
              <a:t>  --  Brother Eric, Church of Reconciliation, </a:t>
            </a:r>
            <a:r>
              <a:rPr lang="en-US" sz="1600" dirty="0" err="1">
                <a:solidFill>
                  <a:schemeClr val="tx1">
                    <a:lumMod val="95000"/>
                  </a:schemeClr>
                </a:solidFill>
              </a:rPr>
              <a:t>Taize</a:t>
            </a:r>
            <a:r>
              <a:rPr lang="en-US" sz="1600" dirty="0">
                <a:solidFill>
                  <a:schemeClr val="tx1">
                    <a:lumMod val="95000"/>
                  </a:schemeClr>
                </a:solidFill>
              </a:rPr>
              <a:t>, France</a:t>
            </a:r>
          </a:p>
        </p:txBody>
      </p:sp>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200400" y="304800"/>
            <a:ext cx="6172200" cy="5880272"/>
          </a:xfrm>
          <a:prstGeom prst="rect">
            <a:avLst/>
          </a:prstGeom>
        </p:spPr>
      </p:pic>
    </p:spTree>
  </p:cSld>
  <p:clrMapOvr>
    <a:masterClrMapping/>
  </p:clrMapOvr>
  <p:transition advTm="800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9"/>
            <a:ext cx="7162800" cy="1789331"/>
          </a:xfrm>
          <a:prstGeom prst="rect">
            <a:avLst/>
          </a:prstGeom>
        </p:spPr>
        <p:txBody>
          <a:bodyPr wrap="square">
            <a:spAutoFit/>
          </a:bodyPr>
          <a:lstStyle/>
          <a:p>
            <a:r>
              <a:rPr lang="en-US" sz="3600" dirty="0"/>
              <a:t>and exclaimed with a loud cry, "Blessed are you among women, and blessed is the fruit of your womb.</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Luke 1:42</a:t>
            </a:r>
          </a:p>
        </p:txBody>
      </p:sp>
    </p:spTree>
  </p:cSld>
  <p:clrMapOvr>
    <a:masterClrMapping/>
  </p:clrMapOvr>
  <p:transition advTm="800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76400" y="5266373"/>
            <a:ext cx="2057400" cy="1354217"/>
          </a:xfrm>
          <a:prstGeom prst="rect">
            <a:avLst/>
          </a:prstGeom>
          <a:noFill/>
        </p:spPr>
        <p:txBody>
          <a:bodyPr wrap="square" rtlCol="0">
            <a:spAutoFit/>
          </a:bodyPr>
          <a:lstStyle/>
          <a:p>
            <a:pPr algn="ctr"/>
            <a:r>
              <a:rPr lang="en-US" sz="1600" dirty="0">
                <a:solidFill>
                  <a:schemeClr val="tx1">
                    <a:lumMod val="95000"/>
                  </a:schemeClr>
                </a:solidFill>
              </a:rPr>
              <a:t>Annunciation and Visitation</a:t>
            </a:r>
          </a:p>
          <a:p>
            <a:pPr algn="ctr"/>
            <a:endParaRPr lang="en-US" sz="1600" dirty="0">
              <a:solidFill>
                <a:schemeClr val="tx1">
                  <a:lumMod val="95000"/>
                </a:schemeClr>
              </a:solidFill>
            </a:endParaRPr>
          </a:p>
          <a:p>
            <a:pPr algn="ctr"/>
            <a:r>
              <a:rPr lang="en-US" sz="1600" dirty="0">
                <a:solidFill>
                  <a:schemeClr val="tx1">
                    <a:lumMod val="95000"/>
                  </a:schemeClr>
                </a:solidFill>
              </a:rPr>
              <a:t>Amiens Cathedral </a:t>
            </a:r>
          </a:p>
          <a:p>
            <a:pPr algn="ctr"/>
            <a:r>
              <a:rPr lang="en-US" sz="1600" dirty="0">
                <a:solidFill>
                  <a:schemeClr val="tx1">
                    <a:lumMod val="95000"/>
                  </a:schemeClr>
                </a:solidFill>
              </a:rPr>
              <a:t>Amiens, France</a:t>
            </a:r>
          </a:p>
        </p:txBody>
      </p:sp>
      <p:pic>
        <p:nvPicPr>
          <p:cNvPr id="2" name="Picture 1"/>
          <p:cNvPicPr>
            <a:picLocks noChangeAspect="1"/>
          </p:cNvPicPr>
          <p:nvPr/>
        </p:nvPicPr>
        <p:blipFill>
          <a:blip r:embed="rId2"/>
          <a:stretch>
            <a:fillRect/>
          </a:stretch>
        </p:blipFill>
        <p:spPr>
          <a:xfrm>
            <a:off x="3962400" y="76200"/>
            <a:ext cx="6324600" cy="6667500"/>
          </a:xfrm>
          <a:prstGeom prst="rect">
            <a:avLst/>
          </a:prstGeom>
        </p:spPr>
      </p:pic>
    </p:spTree>
  </p:cSld>
  <p:clrMapOvr>
    <a:masterClrMapping/>
  </p:clrMapOvr>
  <p:transition advTm="8000"/>
</p:sld>
</file>

<file path=ppt/theme/theme1.xml><?xml version="1.0" encoding="utf-8"?>
<a:theme xmlns:a="http://schemas.openxmlformats.org/drawingml/2006/main" name="First Sunday after Christmas Day Year A">
  <a:themeElements>
    <a:clrScheme name="Custom 1">
      <a:dk1>
        <a:sysClr val="windowText" lastClr="000000"/>
      </a:dk1>
      <a:lt1>
        <a:sysClr val="window" lastClr="FFFFFF"/>
      </a:lt1>
      <a:dk2>
        <a:srgbClr val="000000"/>
      </a:dk2>
      <a:lt2>
        <a:srgbClr val="FFFFFF"/>
      </a:lt2>
      <a:accent1>
        <a:srgbClr val="4F81BD"/>
      </a:accent1>
      <a:accent2>
        <a:srgbClr val="C0504D"/>
      </a:accent2>
      <a:accent3>
        <a:srgbClr val="9BBB59"/>
      </a:accent3>
      <a:accent4>
        <a:srgbClr val="8064A2"/>
      </a:accent4>
      <a:accent5>
        <a:srgbClr val="4BACC6"/>
      </a:accent5>
      <a:accent6>
        <a:srgbClr val="F79646"/>
      </a:accent6>
      <a:hlink>
        <a:srgbClr val="F2F2F2"/>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First Sunday after Christmas Day Year A</Template>
  <TotalTime>644</TotalTime>
  <Words>876</Words>
  <Application>Microsoft Office PowerPoint</Application>
  <PresentationFormat>Widescreen</PresentationFormat>
  <Paragraphs>98</Paragraphs>
  <Slides>34</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34</vt:i4>
      </vt:variant>
    </vt:vector>
  </HeadingPairs>
  <TitlesOfParts>
    <vt:vector size="37" baseType="lpstr">
      <vt:lpstr>Arial</vt:lpstr>
      <vt:lpstr>Calibri</vt:lpstr>
      <vt:lpstr>First Sunday after Christmas Day Year A</vt:lpstr>
      <vt:lpstr>Visitation of Mary to Elizabeth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Credits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First Sunday after Christmas Day</dc:title>
  <dc:creator>Anne</dc:creator>
  <cp:lastModifiedBy>Anne Richardson</cp:lastModifiedBy>
  <cp:revision>137</cp:revision>
  <dcterms:created xsi:type="dcterms:W3CDTF">2016-08-31T16:46:43Z</dcterms:created>
  <dcterms:modified xsi:type="dcterms:W3CDTF">2022-11-01T16:19:27Z</dcterms:modified>
</cp:coreProperties>
</file>