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4"/>
  </p:notesMasterIdLst>
  <p:sldIdLst>
    <p:sldId id="256" r:id="rId2"/>
    <p:sldId id="282" r:id="rId3"/>
    <p:sldId id="382" r:id="rId4"/>
    <p:sldId id="383" r:id="rId5"/>
    <p:sldId id="384" r:id="rId6"/>
    <p:sldId id="385" r:id="rId7"/>
    <p:sldId id="386" r:id="rId8"/>
    <p:sldId id="410" r:id="rId9"/>
    <p:sldId id="397" r:id="rId10"/>
    <p:sldId id="398" r:id="rId11"/>
    <p:sldId id="411" r:id="rId12"/>
    <p:sldId id="387" r:id="rId13"/>
    <p:sldId id="408" r:id="rId14"/>
    <p:sldId id="409" r:id="rId15"/>
    <p:sldId id="390" r:id="rId16"/>
    <p:sldId id="391" r:id="rId17"/>
    <p:sldId id="392" r:id="rId18"/>
    <p:sldId id="393" r:id="rId19"/>
    <p:sldId id="394" r:id="rId20"/>
    <p:sldId id="395" r:id="rId21"/>
    <p:sldId id="396" r:id="rId22"/>
    <p:sldId id="29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8762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778" y="4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92283-5DAD-4197-8B51-666D80DBD764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21417-9C38-480C-A012-705512C668E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B54B3-2CAD-43AB-968D-4DD9821B749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B54B3-2CAD-43AB-968D-4DD9821B749A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58C43-C734-4CA5-908D-0774FB52B7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143001"/>
            <a:ext cx="8458200" cy="1698625"/>
          </a:xfrm>
        </p:spPr>
        <p:txBody>
          <a:bodyPr>
            <a:noAutofit/>
          </a:bodyPr>
          <a:lstStyle/>
          <a:p>
            <a:r>
              <a:rPr lang="en-US" sz="8800" dirty="0"/>
              <a:t> THIRD SUNDAY IN LENT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19400" y="3429000"/>
            <a:ext cx="6400800" cy="838200"/>
          </a:xfrm>
        </p:spPr>
        <p:txBody>
          <a:bodyPr>
            <a:normAutofit lnSpcReduction="10000"/>
          </a:bodyPr>
          <a:lstStyle/>
          <a:p>
            <a:r>
              <a:rPr lang="en-US" sz="5400" i="1">
                <a:solidFill>
                  <a:schemeClr val="tx1"/>
                </a:solidFill>
              </a:rPr>
              <a:t>Year C</a:t>
            </a:r>
            <a:endParaRPr lang="en-US" sz="5400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24200" y="5673013"/>
            <a:ext cx="5638800" cy="954107"/>
          </a:xfrm>
          <a:prstGeom prst="rect">
            <a:avLst/>
          </a:prstGeom>
          <a:solidFill>
            <a:srgbClr val="958762">
              <a:alpha val="70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Isaiah 55:1-9  •  Psalm 63:1-8</a:t>
            </a:r>
          </a:p>
          <a:p>
            <a:pPr algn="ctr"/>
            <a:r>
              <a:rPr lang="en-US" sz="2800" dirty="0"/>
              <a:t>1 Corinthians 10:1-13  •  Luke 13:1-9</a:t>
            </a:r>
          </a:p>
        </p:txBody>
      </p:sp>
    </p:spTree>
  </p:cSld>
  <p:clrMapOvr>
    <a:masterClrMapping/>
  </p:clrMapOvr>
  <p:transition advTm="8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6419934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Crossing of the Red Sea  -- 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Bartolo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di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Fredi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Collegiate Church, San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Gimignano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Italy  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B5D55D-DB09-4619-8CDC-638B293908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7400" y="34728"/>
            <a:ext cx="8231154" cy="6350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39632"/>
      </p:ext>
    </p:extLst>
  </p:cSld>
  <p:clrMapOvr>
    <a:masterClrMapping/>
  </p:clrMapOvr>
  <p:transition advTm="8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6419934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Moses  --  John August Swanson  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B62F17-CF7B-4078-8A3F-0C0D3244F3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8924306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19703"/>
      </p:ext>
    </p:extLst>
  </p:cSld>
  <p:clrMapOvr>
    <a:masterClrMapping/>
  </p:clrMapOvr>
  <p:transition advTm="8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1371600"/>
            <a:ext cx="708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... and all ate the same spiritual food, and all drank the same spiritual drink. For they drank from the spiritual rock that followed them, and the rock was Christ.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00" y="45720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1 Corinthians 10:1b, 4-5</a:t>
            </a:r>
          </a:p>
        </p:txBody>
      </p:sp>
    </p:spTree>
  </p:cSld>
  <p:clrMapOvr>
    <a:masterClrMapping/>
  </p:clrMapOvr>
  <p:transition advTm="8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4800600"/>
            <a:ext cx="1752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Christ the Redeemer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photographic interpretation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Babak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Fakhamzadeh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BCB695-E220-4949-9C32-64E044418A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2400" y="304800"/>
            <a:ext cx="6248400" cy="631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15764"/>
      </p:ext>
    </p:extLst>
  </p:cSld>
  <p:clrMapOvr>
    <a:masterClrMapping/>
  </p:clrMapOvr>
  <p:transition advTm="8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38450" y="2057400"/>
            <a:ext cx="6515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Then he told this parable: "A man had a fig tree planted in his vineyard; and he came looking for fruit on it and found none.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62600" y="48006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13:6</a:t>
            </a:r>
          </a:p>
        </p:txBody>
      </p:sp>
    </p:spTree>
    <p:extLst>
      <p:ext uri="{BB962C8B-B14F-4D97-AF65-F5344CB8AC3E}">
        <p14:creationId xmlns:p14="http://schemas.microsoft.com/office/powerpoint/2010/main" val="2368290017"/>
      </p:ext>
    </p:extLst>
  </p:cSld>
  <p:clrMapOvr>
    <a:masterClrMapping/>
  </p:clrMapOvr>
  <p:transition advTm="8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096000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Parable of the Barren Fig Tree  --  Ludovico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Mazzolino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, Rijksmuseum, Amsterdam, Netherlands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62DB19-4522-4B5C-B0EB-088E0E995DD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2617" y="914400"/>
            <a:ext cx="9112766" cy="441960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1600200"/>
            <a:ext cx="6934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So he said to the gardener, 'See here! For three years I have come looking for fruit on this fig tree, and still I find none. Cut it down! Why should it be wasting the soil?'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6482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13:7</a:t>
            </a:r>
          </a:p>
        </p:txBody>
      </p:sp>
    </p:spTree>
  </p:cSld>
  <p:clrMapOvr>
    <a:masterClrMapping/>
  </p:clrMapOvr>
  <p:transition advTm="8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4569274"/>
            <a:ext cx="11811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Gardener and the Fig Tree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Dungarvan,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Waterford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Ireland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B04E14-970B-4FA5-99BD-2D459B884F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601" y="302419"/>
            <a:ext cx="7255191" cy="6253162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19400" y="2209800"/>
            <a:ext cx="6781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He replied, 'Sir, let it alone for one more year, until I dig around it and put manure on it.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44958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13:8</a:t>
            </a:r>
          </a:p>
        </p:txBody>
      </p:sp>
    </p:spTree>
  </p:cSld>
  <p:clrMapOvr>
    <a:masterClrMapping/>
  </p:clrMapOvr>
  <p:transition advTm="8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443246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The Vine Dresser and the Fig Tree  --  James Tissot, Brooklyn Museum, New York, NY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8E1FF3-726E-43B6-B6EF-0542C3893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430" y="194847"/>
            <a:ext cx="7896218" cy="6024979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2057400"/>
            <a:ext cx="769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Ho, everyone who thirsts, come to the waters; and you that have no money, come, buy and eat! Come, buy wine and milk without money and without price. 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7400" y="4724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Isaiah 55:1</a:t>
            </a:r>
          </a:p>
        </p:txBody>
      </p:sp>
    </p:spTree>
  </p:cSld>
  <p:clrMapOvr>
    <a:masterClrMapping/>
  </p:clrMapOvr>
  <p:transition advTm="8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2133600"/>
            <a:ext cx="617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If it bears fruit next year, well and good; but if not, you can cut it down.'"</a:t>
            </a:r>
          </a:p>
          <a:p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4343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Luke 13:9</a:t>
            </a:r>
          </a:p>
        </p:txBody>
      </p:sp>
    </p:spTree>
  </p:cSld>
  <p:clrMapOvr>
    <a:masterClrMapping/>
  </p:clrMapOvr>
  <p:transition advTm="8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5562600"/>
            <a:ext cx="1181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A Fig Tree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Islamabad, Pakistan</a:t>
            </a:r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1026" name="Picture 2" descr="https://upload.wikimedia.org/wikipedia/commons/5/5c/Fig_Tree_with_Figs_coming_out_of_the_trunk.jpg">
            <a:extLst>
              <a:ext uri="{FF2B5EF4-FFF2-40B4-BE49-F238E27FC236}">
                <a16:creationId xmlns:a16="http://schemas.microsoft.com/office/drawing/2014/main" id="{7F15288C-F030-40A7-872D-2369F1AA6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9000" y="0"/>
            <a:ext cx="67818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8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106362"/>
            <a:ext cx="8229600" cy="503238"/>
          </a:xfrm>
        </p:spPr>
        <p:txBody>
          <a:bodyPr>
            <a:normAutofit/>
          </a:bodyPr>
          <a:lstStyle/>
          <a:p>
            <a:r>
              <a:rPr lang="en-US" sz="2400" dirty="0"/>
              <a:t>Credits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609600"/>
            <a:ext cx="8991600" cy="6248400"/>
          </a:xfrm>
          <a:ln>
            <a:noFill/>
          </a:ln>
        </p:spPr>
        <p:txBody>
          <a:bodyPr>
            <a:noAutofit/>
          </a:bodyPr>
          <a:lstStyle/>
          <a:p>
            <a:pPr>
              <a:buNone/>
            </a:pPr>
            <a:r>
              <a:rPr lang="en-US" sz="1600" dirty="0"/>
              <a:t>New Revised Standard Version Bible, copyright 1989, Division of Christian Education of the National Council of the Churches of Christ in the United States of America. Used by permission. All </a:t>
            </a:r>
            <a:r>
              <a:rPr lang="en-US" sz="1600"/>
              <a:t>rights reserved</a:t>
            </a:r>
            <a:r>
              <a:rPr lang="en-US" sz="1600" dirty="0"/>
              <a:t>.</a:t>
            </a:r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nb-NO" sz="1600" dirty="0"/>
              <a:t>http://www.flickr.com/photos/jongos/2824416129/</a:t>
            </a:r>
          </a:p>
          <a:p>
            <a:pPr>
              <a:buNone/>
            </a:pPr>
            <a:r>
              <a:rPr lang="nb-NO" sz="1600" dirty="0"/>
              <a:t>https://commons.wikimedia.org/wiki/File:Rockers_in_the_Shaker_Village_at_Pleasant_Hill.jpg</a:t>
            </a:r>
          </a:p>
          <a:p>
            <a:pPr>
              <a:buNone/>
            </a:pPr>
            <a:r>
              <a:rPr lang="nb-NO" sz="1600" dirty="0"/>
              <a:t>https://commons.wikimedia.org/wiki/File:Cantoria_Della_Robbia_OPA_Florence_5.jpg – Jastrow</a:t>
            </a:r>
          </a:p>
          <a:p>
            <a:pPr>
              <a:buNone/>
            </a:pPr>
            <a:r>
              <a:rPr lang="nb-NO" sz="1600" dirty="0"/>
              <a:t>https://annettefortt.com/</a:t>
            </a:r>
          </a:p>
          <a:p>
            <a:pPr>
              <a:buNone/>
            </a:pPr>
            <a:r>
              <a:rPr lang="nb-NO" sz="1600" dirty="0"/>
              <a:t>https://commons.wikimedia.org/wiki/File:The_army_of_Pharaoh_are_drowned_in_the_Red_Sea_in_Duomo_(San_Gimignano).jpg</a:t>
            </a:r>
          </a:p>
          <a:p>
            <a:pPr>
              <a:buNone/>
            </a:pPr>
            <a:r>
              <a:rPr lang="nb-NO" sz="1600" dirty="0"/>
              <a:t>https://www.flickr.com/photos/mastababa/12745694075 - Babak Fakhamzadeh</a:t>
            </a:r>
          </a:p>
          <a:p>
            <a:pPr>
              <a:buNone/>
            </a:pPr>
            <a:r>
              <a:rPr lang="nb-NO" sz="1600" dirty="0"/>
              <a:t>https://commons.wikimedia.org/wiki/File:Ludovico_Mazzolino_-_Mozes_en_de_tafelen_der_Wet.jpg</a:t>
            </a:r>
          </a:p>
          <a:p>
            <a:pPr>
              <a:buNone/>
            </a:pPr>
            <a:r>
              <a:rPr lang="en-US" sz="1600" dirty="0"/>
              <a:t>www.JohnAugustSwanson.com - copyright 1983 by John August Swanson</a:t>
            </a:r>
            <a:endParaRPr lang="nb-NO" sz="1600" dirty="0"/>
          </a:p>
          <a:p>
            <a:pPr>
              <a:buNone/>
            </a:pPr>
            <a:r>
              <a:rPr lang="nb-NO" sz="1600" dirty="0"/>
              <a:t>http://www.flickr.com/photos/feargal/3923006489/</a:t>
            </a:r>
          </a:p>
          <a:p>
            <a:pPr>
              <a:buNone/>
            </a:pPr>
            <a:r>
              <a:rPr lang="nb-NO" sz="1600" dirty="0"/>
              <a:t>https://commons.wikimedia.org/wiki/File:Brooklyn_Museum_-_The_Vine_Dresser_and_the_Fig_Tree_(Le_vigneron_et_le_figuier)_-_James_Tissot.jpg</a:t>
            </a:r>
          </a:p>
          <a:p>
            <a:pPr>
              <a:buNone/>
            </a:pPr>
            <a:r>
              <a:rPr lang="nb-NO" sz="1600" dirty="0"/>
              <a:t>https://commons.wikimedia.org/wiki/File:Fig_Tree_with_Figs_coming_out_of_the_trunk.jpg -Naveedanjumkhan</a:t>
            </a:r>
            <a:endParaRPr lang="en-US" sz="1600" dirty="0"/>
          </a:p>
          <a:p>
            <a:pPr>
              <a:buNone/>
            </a:pPr>
            <a:endParaRPr lang="en-US" sz="1600" dirty="0"/>
          </a:p>
          <a:p>
            <a:pPr>
              <a:buNone/>
            </a:pPr>
            <a:r>
              <a:rPr lang="en-US" sz="1600" dirty="0"/>
              <a:t>Additional descriptions can be found at the Art in the Christian Tradition image library, a service of the Vanderbilt Divinity Library, </a:t>
            </a:r>
            <a:r>
              <a:rPr lang="en-US" sz="1600" dirty="0" err="1"/>
              <a:t>http://diglib.library.vanderbilt.edu/</a:t>
            </a:r>
            <a:r>
              <a:rPr lang="en-US" sz="1600" dirty="0"/>
              <a:t>.  All images available via Creative Commons 3.0 License.</a:t>
            </a:r>
          </a:p>
          <a:p>
            <a:endParaRPr lang="en-US" sz="1200" dirty="0"/>
          </a:p>
          <a:p>
            <a:endParaRPr lang="en-US" sz="1400" dirty="0"/>
          </a:p>
          <a:p>
            <a:endParaRPr lang="en-US" sz="1400" dirty="0"/>
          </a:p>
        </p:txBody>
      </p:sp>
    </p:spTree>
  </p:cSld>
  <p:clrMapOvr>
    <a:masterClrMapping/>
  </p:clrMapOvr>
  <p:transition advTm="8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6324600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Girl drinking clean water in Rwanda (from Partners in Health initiative)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381BBC-4710-4021-9ACE-BB20C2E50D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100" y="381000"/>
            <a:ext cx="7620000" cy="5715000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6600" y="2035076"/>
            <a:ext cx="64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Why do you spend your money for that which is not bread, and your labor for that which does not satisfy?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3600" y="4343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Isaiah 55:2a</a:t>
            </a:r>
          </a:p>
        </p:txBody>
      </p:sp>
    </p:spTree>
  </p:cSld>
  <p:clrMapOvr>
    <a:masterClrMapping/>
  </p:clrMapOvr>
  <p:transition advTm="8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324600"/>
            <a:ext cx="876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Handmade Rockers in the Shaker Village  --  Harrodsburg, KY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8915CD-48B4-48E6-8120-DBD6E4C4D3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0" y="325190"/>
            <a:ext cx="8382000" cy="5770811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905000"/>
            <a:ext cx="65151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My soul is satisfied as with a rich feast … you have been my help, and in the shadow of your wings I sing for joy. </a:t>
            </a:r>
            <a:endParaRPr lang="en-US" sz="3600" dirty="0"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0" y="4343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Psalm 63:5a, 7</a:t>
            </a:r>
          </a:p>
        </p:txBody>
      </p:sp>
    </p:spTree>
  </p:cSld>
  <p:clrMapOvr>
    <a:masterClrMapping/>
  </p:clrMapOvr>
  <p:transition advTm="8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2499" y="5029200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Boys Singing Psalms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Luca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della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Robbia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Museo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dell'Opera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 del Duomo</a:t>
            </a: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Florence, Italy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7CE7B5-34F3-4527-AD31-A8DCFB5FB0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1021" y="66870"/>
            <a:ext cx="4683978" cy="6791131"/>
          </a:xfrm>
          <a:prstGeom prst="rect">
            <a:avLst/>
          </a:prstGeom>
        </p:spPr>
      </p:pic>
    </p:spTree>
  </p:cSld>
  <p:clrMapOvr>
    <a:masterClrMapping/>
  </p:clrMapOvr>
  <p:transition advTm="8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05000" y="5798403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Choir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</a:rPr>
              <a:t>Annette Gandy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</a:rPr>
              <a:t>Fortt</a:t>
            </a:r>
            <a:endParaRPr lang="en-US" sz="16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D345E3-F88F-42ED-AED1-1A6B7182B5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6" t="5555" r="6374" b="7778"/>
          <a:stretch/>
        </p:blipFill>
        <p:spPr>
          <a:xfrm>
            <a:off x="4495800" y="-1"/>
            <a:ext cx="4419600" cy="688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74484"/>
      </p:ext>
    </p:extLst>
  </p:cSld>
  <p:clrMapOvr>
    <a:masterClrMapping/>
  </p:clrMapOvr>
  <p:transition advTm="8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2057400"/>
            <a:ext cx="701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brothers and sisters … our ancestors … all passed through the sea, and all were baptized into Moses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67400" y="4343401"/>
            <a:ext cx="3352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1 Corinthians 10:1b, 2</a:t>
            </a:r>
          </a:p>
        </p:txBody>
      </p:sp>
    </p:spTree>
    <p:extLst>
      <p:ext uri="{BB962C8B-B14F-4D97-AF65-F5344CB8AC3E}">
        <p14:creationId xmlns:p14="http://schemas.microsoft.com/office/powerpoint/2010/main" val="2351543625"/>
      </p:ext>
    </p:extLst>
  </p:cSld>
  <p:clrMapOvr>
    <a:masterClrMapping/>
  </p:clrMapOvr>
  <p:transition advTm="8000"/>
</p:sld>
</file>

<file path=ppt/theme/theme1.xml><?xml version="1.0" encoding="utf-8"?>
<a:theme xmlns:a="http://schemas.openxmlformats.org/drawingml/2006/main" name="First Sunday after Christmas Day Year A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2F2F2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First Sunday after Christmas Day Year A</Template>
  <TotalTime>644</TotalTime>
  <Words>766</Words>
  <Application>Microsoft Office PowerPoint</Application>
  <PresentationFormat>Widescreen</PresentationFormat>
  <Paragraphs>65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First Sunday after Christmas Day Year A</vt:lpstr>
      <vt:lpstr> THIRD SUNDAY IN LENT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?</dc:title>
  <dc:creator>Anne</dc:creator>
  <cp:lastModifiedBy>Anne Richardson</cp:lastModifiedBy>
  <cp:revision>98</cp:revision>
  <dcterms:created xsi:type="dcterms:W3CDTF">2016-08-31T16:46:43Z</dcterms:created>
  <dcterms:modified xsi:type="dcterms:W3CDTF">2022-11-01T15:29:58Z</dcterms:modified>
</cp:coreProperties>
</file>