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6"/>
  </p:notesMasterIdLst>
  <p:sldIdLst>
    <p:sldId id="256" r:id="rId2"/>
    <p:sldId id="282" r:id="rId3"/>
    <p:sldId id="407" r:id="rId4"/>
    <p:sldId id="383" r:id="rId5"/>
    <p:sldId id="384" r:id="rId6"/>
    <p:sldId id="385" r:id="rId7"/>
    <p:sldId id="386" r:id="rId8"/>
    <p:sldId id="409" r:id="rId9"/>
    <p:sldId id="390" r:id="rId10"/>
    <p:sldId id="391" r:id="rId11"/>
    <p:sldId id="404" r:id="rId12"/>
    <p:sldId id="393" r:id="rId13"/>
    <p:sldId id="394" r:id="rId14"/>
    <p:sldId id="395" r:id="rId15"/>
    <p:sldId id="396" r:id="rId16"/>
    <p:sldId id="397" r:id="rId17"/>
    <p:sldId id="398" r:id="rId18"/>
    <p:sldId id="399" r:id="rId19"/>
    <p:sldId id="400" r:id="rId20"/>
    <p:sldId id="401" r:id="rId21"/>
    <p:sldId id="392" r:id="rId22"/>
    <p:sldId id="403" r:id="rId23"/>
    <p:sldId id="402" r:id="rId24"/>
    <p:sldId id="29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57F67"/>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5" d="100"/>
          <a:sy n="75" d="100"/>
        </p:scale>
        <p:origin x="778" y="43"/>
      </p:cViewPr>
      <p:guideLst>
        <p:guide orient="horz" pos="2160"/>
        <p:guide pos="3840"/>
      </p:guideLst>
    </p:cSldViewPr>
  </p:slideViewPr>
  <p:notesTextViewPr>
    <p:cViewPr>
      <p:scale>
        <a:sx n="100" d="100"/>
        <a:sy n="100" d="100"/>
      </p:scale>
      <p:origin x="0" y="0"/>
    </p:cViewPr>
  </p:notesTextViewPr>
  <p:sorterViewPr>
    <p:cViewPr varScale="1">
      <p:scale>
        <a:sx n="1" d="1"/>
        <a:sy n="1" d="1"/>
      </p:scale>
      <p:origin x="0" y="-417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10/31/2022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221417-9C38-480C-A012-705512C668E9}" type="slidenum">
              <a:rPr lang="en-US" smtClean="0"/>
              <a:pPr/>
              <a:t>23</a:t>
            </a:fld>
            <a:endParaRPr lang="en-US"/>
          </a:p>
        </p:txBody>
      </p:sp>
    </p:spTree>
    <p:extLst>
      <p:ext uri="{BB962C8B-B14F-4D97-AF65-F5344CB8AC3E}">
        <p14:creationId xmlns:p14="http://schemas.microsoft.com/office/powerpoint/2010/main" val="19888576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10/31/2022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10/31/2022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10/31/2022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10/31/2022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10/31/2022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10/31/2022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10/31/2022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43001"/>
            <a:ext cx="9144000" cy="1698625"/>
          </a:xfrm>
        </p:spPr>
        <p:txBody>
          <a:bodyPr>
            <a:noAutofit/>
          </a:bodyPr>
          <a:lstStyle/>
          <a:p>
            <a:r>
              <a:rPr lang="en-US" sz="8000" dirty="0"/>
              <a:t>THIRD SUNDAY AFTER THE EPIPHANY</a:t>
            </a:r>
          </a:p>
        </p:txBody>
      </p:sp>
      <p:sp>
        <p:nvSpPr>
          <p:cNvPr id="3" name="Subtitle 2"/>
          <p:cNvSpPr>
            <a:spLocks noGrp="1"/>
          </p:cNvSpPr>
          <p:nvPr>
            <p:ph type="subTitle" idx="1"/>
          </p:nvPr>
        </p:nvSpPr>
        <p:spPr>
          <a:xfrm>
            <a:off x="2819400" y="3429000"/>
            <a:ext cx="6400800" cy="838200"/>
          </a:xfrm>
        </p:spPr>
        <p:txBody>
          <a:bodyPr>
            <a:normAutofit lnSpcReduction="10000"/>
          </a:bodyPr>
          <a:lstStyle/>
          <a:p>
            <a:r>
              <a:rPr lang="en-US" sz="5400" i="1">
                <a:solidFill>
                  <a:schemeClr val="tx1"/>
                </a:solidFill>
              </a:rPr>
              <a:t>Year C</a:t>
            </a:r>
            <a:endParaRPr lang="en-US" sz="5400" i="1" dirty="0">
              <a:solidFill>
                <a:schemeClr val="tx1"/>
              </a:solidFill>
            </a:endParaRPr>
          </a:p>
        </p:txBody>
      </p:sp>
      <p:sp>
        <p:nvSpPr>
          <p:cNvPr id="4" name="Rectangle 3"/>
          <p:cNvSpPr/>
          <p:nvPr/>
        </p:nvSpPr>
        <p:spPr>
          <a:xfrm>
            <a:off x="1905000" y="5396806"/>
            <a:ext cx="4267200" cy="1384995"/>
          </a:xfrm>
          <a:prstGeom prst="rect">
            <a:avLst/>
          </a:prstGeom>
          <a:solidFill>
            <a:srgbClr val="A57F67">
              <a:alpha val="70000"/>
            </a:srgbClr>
          </a:solidFill>
        </p:spPr>
        <p:txBody>
          <a:bodyPr wrap="square">
            <a:spAutoFit/>
          </a:bodyPr>
          <a:lstStyle/>
          <a:p>
            <a:r>
              <a:rPr lang="en-US" sz="2800" dirty="0"/>
              <a:t>Nehemiah 8:1-3, 5-6, 8-10  Psalm 19  •  1 Corinthians 12:12-31a  •  Luke 4:14-21</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29000" y="2133600"/>
            <a:ext cx="5867400" cy="1754326"/>
          </a:xfrm>
          <a:prstGeom prst="rect">
            <a:avLst/>
          </a:prstGeom>
        </p:spPr>
        <p:txBody>
          <a:bodyPr wrap="square">
            <a:spAutoFit/>
          </a:bodyPr>
          <a:lstStyle/>
          <a:p>
            <a:r>
              <a:rPr lang="en-US" sz="3600" dirty="0"/>
              <a:t>He began to teach in their synagogues and was praised by everyone.</a:t>
            </a:r>
            <a:endParaRPr lang="en-US" sz="3600" dirty="0">
              <a:cs typeface="Arial" pitchFamily="34" charset="0"/>
            </a:endParaRPr>
          </a:p>
        </p:txBody>
      </p:sp>
      <p:sp>
        <p:nvSpPr>
          <p:cNvPr id="5" name="TextBox 4"/>
          <p:cNvSpPr txBox="1"/>
          <p:nvPr/>
        </p:nvSpPr>
        <p:spPr>
          <a:xfrm>
            <a:off x="6019800" y="4419601"/>
            <a:ext cx="3352800" cy="461665"/>
          </a:xfrm>
          <a:prstGeom prst="rect">
            <a:avLst/>
          </a:prstGeom>
          <a:noFill/>
        </p:spPr>
        <p:txBody>
          <a:bodyPr wrap="square" rtlCol="0">
            <a:spAutoFit/>
          </a:bodyPr>
          <a:lstStyle/>
          <a:p>
            <a:pPr algn="ctr"/>
            <a:r>
              <a:rPr lang="en-US" sz="2400" dirty="0">
                <a:solidFill>
                  <a:schemeClr val="tx1">
                    <a:lumMod val="95000"/>
                  </a:schemeClr>
                </a:solidFill>
              </a:rPr>
              <a:t>Luke 4:15</a:t>
            </a:r>
          </a:p>
        </p:txBody>
      </p:sp>
    </p:spTree>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5814536"/>
            <a:ext cx="1447800" cy="738664"/>
          </a:xfrm>
          <a:prstGeom prst="rect">
            <a:avLst/>
          </a:prstGeom>
          <a:noFill/>
        </p:spPr>
        <p:txBody>
          <a:bodyPr wrap="square" rtlCol="0">
            <a:spAutoFit/>
          </a:bodyPr>
          <a:lstStyle/>
          <a:p>
            <a:pPr algn="ctr"/>
            <a:r>
              <a:rPr lang="en-US" sz="1400" dirty="0">
                <a:solidFill>
                  <a:schemeClr val="tx1">
                    <a:lumMod val="95000"/>
                  </a:schemeClr>
                </a:solidFill>
              </a:rPr>
              <a:t>Jesus Mural of Faith, Hope, Love, and Peace</a:t>
            </a:r>
            <a:endParaRPr lang="en-US" sz="1600" dirty="0">
              <a:solidFill>
                <a:schemeClr val="tx1">
                  <a:lumMod val="95000"/>
                </a:schemeClr>
              </a:solidFill>
            </a:endParaRPr>
          </a:p>
        </p:txBody>
      </p:sp>
      <p:pic>
        <p:nvPicPr>
          <p:cNvPr id="2" name="Picture 1">
            <a:extLst>
              <a:ext uri="{FF2B5EF4-FFF2-40B4-BE49-F238E27FC236}">
                <a16:creationId xmlns:a16="http://schemas.microsoft.com/office/drawing/2014/main" id="{CDE684EE-3934-42F0-83CF-D539E65698D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74094" y="0"/>
            <a:ext cx="6484307" cy="6796434"/>
          </a:xfrm>
          <a:prstGeom prst="rect">
            <a:avLst/>
          </a:prstGeom>
        </p:spPr>
      </p:pic>
    </p:spTree>
    <p:extLst>
      <p:ext uri="{BB962C8B-B14F-4D97-AF65-F5344CB8AC3E}">
        <p14:creationId xmlns:p14="http://schemas.microsoft.com/office/powerpoint/2010/main" val="1360147843"/>
      </p:ext>
    </p:extLst>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1676400"/>
            <a:ext cx="6553200" cy="2862322"/>
          </a:xfrm>
          <a:prstGeom prst="rect">
            <a:avLst/>
          </a:prstGeom>
        </p:spPr>
        <p:txBody>
          <a:bodyPr wrap="square">
            <a:spAutoFit/>
          </a:bodyPr>
          <a:lstStyle/>
          <a:p>
            <a:r>
              <a:rPr lang="en-US" sz="3600" dirty="0"/>
              <a:t>When he came to Nazareth, where he had been brought up, he went to the synagogue on the sabbath day, as was his custom. He stood up to read,</a:t>
            </a: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4:16</a:t>
            </a:r>
          </a:p>
        </p:txBody>
      </p:sp>
    </p:spTree>
    <p:extLst>
      <p:ext uri="{BB962C8B-B14F-4D97-AF65-F5344CB8AC3E}">
        <p14:creationId xmlns:p14="http://schemas.microsoft.com/office/powerpoint/2010/main" val="3489123192"/>
      </p:ext>
    </p:extLst>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56264" y="5028962"/>
            <a:ext cx="1577536" cy="1600438"/>
          </a:xfrm>
          <a:prstGeom prst="rect">
            <a:avLst/>
          </a:prstGeom>
          <a:noFill/>
        </p:spPr>
        <p:txBody>
          <a:bodyPr wrap="square" rtlCol="0">
            <a:spAutoFit/>
          </a:bodyPr>
          <a:lstStyle/>
          <a:p>
            <a:pPr algn="ctr"/>
            <a:r>
              <a:rPr lang="en-US" sz="1400" dirty="0">
                <a:solidFill>
                  <a:schemeClr val="tx1">
                    <a:lumMod val="95000"/>
                  </a:schemeClr>
                </a:solidFill>
              </a:rPr>
              <a:t>James Tissot: Jesus Unrolls the Book in the Synagogue</a:t>
            </a:r>
          </a:p>
          <a:p>
            <a:pPr algn="ctr"/>
            <a:endParaRPr lang="en-US" sz="1400" dirty="0">
              <a:solidFill>
                <a:schemeClr val="tx1">
                  <a:lumMod val="95000"/>
                </a:schemeClr>
              </a:solidFill>
            </a:endParaRPr>
          </a:p>
          <a:p>
            <a:pPr algn="ctr"/>
            <a:r>
              <a:rPr lang="en-US" sz="1400" dirty="0">
                <a:solidFill>
                  <a:schemeClr val="tx1">
                    <a:lumMod val="95000"/>
                  </a:schemeClr>
                </a:solidFill>
              </a:rPr>
              <a:t>James Tissot</a:t>
            </a:r>
          </a:p>
          <a:p>
            <a:pPr algn="ctr"/>
            <a:r>
              <a:rPr lang="en-US" sz="1400" dirty="0">
                <a:solidFill>
                  <a:schemeClr val="tx1">
                    <a:lumMod val="95000"/>
                  </a:schemeClr>
                </a:solidFill>
              </a:rPr>
              <a:t>Brooklyn Museum</a:t>
            </a:r>
          </a:p>
          <a:p>
            <a:pPr algn="ctr"/>
            <a:r>
              <a:rPr lang="en-US" sz="1400" dirty="0">
                <a:solidFill>
                  <a:schemeClr val="tx1">
                    <a:lumMod val="95000"/>
                  </a:schemeClr>
                </a:solidFill>
              </a:rPr>
              <a:t>Brooklyn, NY</a:t>
            </a:r>
            <a:endParaRPr lang="en-US" sz="1600" dirty="0">
              <a:solidFill>
                <a:schemeClr val="tx1">
                  <a:lumMod val="95000"/>
                </a:schemeClr>
              </a:solidFill>
            </a:endParaRPr>
          </a:p>
        </p:txBody>
      </p:sp>
      <p:pic>
        <p:nvPicPr>
          <p:cNvPr id="2" name="Picture 1">
            <a:extLst>
              <a:ext uri="{FF2B5EF4-FFF2-40B4-BE49-F238E27FC236}">
                <a16:creationId xmlns:a16="http://schemas.microsoft.com/office/drawing/2014/main" id="{374D96C3-0A24-482C-9813-7D91F11399F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191000" y="0"/>
            <a:ext cx="4747064" cy="6804124"/>
          </a:xfrm>
          <a:prstGeom prst="rect">
            <a:avLst/>
          </a:prstGeom>
        </p:spPr>
      </p:pic>
    </p:spTree>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2057400"/>
            <a:ext cx="7086600" cy="2308324"/>
          </a:xfrm>
          <a:prstGeom prst="rect">
            <a:avLst/>
          </a:prstGeom>
        </p:spPr>
        <p:txBody>
          <a:bodyPr wrap="square">
            <a:spAutoFit/>
          </a:bodyPr>
          <a:lstStyle/>
          <a:p>
            <a:r>
              <a:rPr lang="en-US" sz="3600" dirty="0"/>
              <a:t>and the scroll of the prophet Isaiah was given to him. He unrolled the scroll and found the place where it was written:</a:t>
            </a:r>
            <a:endParaRPr lang="en-US" sz="3600" dirty="0">
              <a:cs typeface="Arial" pitchFamily="34" charset="0"/>
            </a:endParaRPr>
          </a:p>
        </p:txBody>
      </p:sp>
      <p:sp>
        <p:nvSpPr>
          <p:cNvPr id="5" name="TextBox 4"/>
          <p:cNvSpPr txBox="1"/>
          <p:nvPr/>
        </p:nvSpPr>
        <p:spPr>
          <a:xfrm>
            <a:off x="5943600" y="4567536"/>
            <a:ext cx="3352800" cy="461665"/>
          </a:xfrm>
          <a:prstGeom prst="rect">
            <a:avLst/>
          </a:prstGeom>
          <a:noFill/>
        </p:spPr>
        <p:txBody>
          <a:bodyPr wrap="square" rtlCol="0">
            <a:spAutoFit/>
          </a:bodyPr>
          <a:lstStyle/>
          <a:p>
            <a:pPr algn="ctr"/>
            <a:r>
              <a:rPr lang="en-US" sz="2400" dirty="0">
                <a:solidFill>
                  <a:schemeClr val="tx1">
                    <a:lumMod val="95000"/>
                  </a:schemeClr>
                </a:solidFill>
              </a:rPr>
              <a:t>Luke 4:17</a:t>
            </a:r>
          </a:p>
        </p:txBody>
      </p:sp>
    </p:spTree>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07777"/>
          </a:xfrm>
          <a:prstGeom prst="rect">
            <a:avLst/>
          </a:prstGeom>
          <a:noFill/>
        </p:spPr>
        <p:txBody>
          <a:bodyPr wrap="square" rtlCol="0">
            <a:spAutoFit/>
          </a:bodyPr>
          <a:lstStyle/>
          <a:p>
            <a:pPr algn="ctr"/>
            <a:r>
              <a:rPr lang="en-US" sz="1400" dirty="0">
                <a:solidFill>
                  <a:schemeClr val="tx1">
                    <a:lumMod val="95000"/>
                  </a:schemeClr>
                </a:solidFill>
              </a:rPr>
              <a:t> Scroll of Isaiah from Qumran --  Museum of Israel, Jerusalem</a:t>
            </a:r>
            <a:endParaRPr lang="en-US" sz="1600" dirty="0">
              <a:solidFill>
                <a:schemeClr val="tx1">
                  <a:lumMod val="95000"/>
                </a:schemeClr>
              </a:solidFill>
            </a:endParaRPr>
          </a:p>
        </p:txBody>
      </p:sp>
      <p:pic>
        <p:nvPicPr>
          <p:cNvPr id="2" name="Picture 1">
            <a:extLst>
              <a:ext uri="{FF2B5EF4-FFF2-40B4-BE49-F238E27FC236}">
                <a16:creationId xmlns:a16="http://schemas.microsoft.com/office/drawing/2014/main" id="{1AEB2FDA-E3B9-4B67-BBB4-8104A344B67C}"/>
              </a:ext>
            </a:extLst>
          </p:cNvPr>
          <p:cNvPicPr>
            <a:picLocks noChangeAspect="1"/>
          </p:cNvPicPr>
          <p:nvPr/>
        </p:nvPicPr>
        <p:blipFill>
          <a:blip r:embed="rId2"/>
          <a:stretch>
            <a:fillRect/>
          </a:stretch>
        </p:blipFill>
        <p:spPr>
          <a:xfrm>
            <a:off x="2286000" y="885825"/>
            <a:ext cx="7620000" cy="5086350"/>
          </a:xfrm>
          <a:prstGeom prst="rect">
            <a:avLst/>
          </a:prstGeom>
        </p:spPr>
      </p:pic>
    </p:spTree>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1981200"/>
            <a:ext cx="6705600" cy="1754326"/>
          </a:xfrm>
          <a:prstGeom prst="rect">
            <a:avLst/>
          </a:prstGeom>
        </p:spPr>
        <p:txBody>
          <a:bodyPr wrap="square">
            <a:spAutoFit/>
          </a:bodyPr>
          <a:lstStyle/>
          <a:p>
            <a:r>
              <a:rPr lang="en-US" sz="3600" dirty="0"/>
              <a:t>"The Spirit of the Lord is upon me, because he has anointed me to bring good news to the poor. </a:t>
            </a:r>
          </a:p>
        </p:txBody>
      </p:sp>
      <p:sp>
        <p:nvSpPr>
          <p:cNvPr id="5" name="TextBox 4"/>
          <p:cNvSpPr txBox="1"/>
          <p:nvPr/>
        </p:nvSpPr>
        <p:spPr>
          <a:xfrm>
            <a:off x="5943600" y="4419601"/>
            <a:ext cx="3352800" cy="461665"/>
          </a:xfrm>
          <a:prstGeom prst="rect">
            <a:avLst/>
          </a:prstGeom>
          <a:noFill/>
        </p:spPr>
        <p:txBody>
          <a:bodyPr wrap="square" rtlCol="0">
            <a:spAutoFit/>
          </a:bodyPr>
          <a:lstStyle/>
          <a:p>
            <a:pPr algn="ctr"/>
            <a:r>
              <a:rPr lang="en-US" sz="2400" dirty="0">
                <a:solidFill>
                  <a:schemeClr val="tx1">
                    <a:lumMod val="95000"/>
                  </a:schemeClr>
                </a:solidFill>
              </a:rPr>
              <a:t>Luke 4:18a</a:t>
            </a:r>
          </a:p>
        </p:txBody>
      </p:sp>
    </p:spTree>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6367046"/>
            <a:ext cx="8763000" cy="307777"/>
          </a:xfrm>
          <a:prstGeom prst="rect">
            <a:avLst/>
          </a:prstGeom>
          <a:noFill/>
        </p:spPr>
        <p:txBody>
          <a:bodyPr wrap="square" rtlCol="0">
            <a:spAutoFit/>
          </a:bodyPr>
          <a:lstStyle/>
          <a:p>
            <a:pPr algn="ctr"/>
            <a:r>
              <a:rPr lang="en-US" sz="1400" dirty="0">
                <a:solidFill>
                  <a:schemeClr val="tx1">
                    <a:lumMod val="95000"/>
                  </a:schemeClr>
                </a:solidFill>
              </a:rPr>
              <a:t>	The Poor Invited to the Feast  --  JESUS MAFA, Cameroon</a:t>
            </a:r>
            <a:endParaRPr lang="en-US" sz="1600" dirty="0">
              <a:solidFill>
                <a:schemeClr val="tx1">
                  <a:lumMod val="95000"/>
                </a:schemeClr>
              </a:solidFill>
            </a:endParaRPr>
          </a:p>
        </p:txBody>
      </p:sp>
      <p:pic>
        <p:nvPicPr>
          <p:cNvPr id="2" name="Picture 1">
            <a:extLst>
              <a:ext uri="{FF2B5EF4-FFF2-40B4-BE49-F238E27FC236}">
                <a16:creationId xmlns:a16="http://schemas.microsoft.com/office/drawing/2014/main" id="{6897D38F-2023-4DA8-A4A8-8CCEB4292C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00200" y="37988"/>
            <a:ext cx="9144000" cy="6210412"/>
          </a:xfrm>
          <a:prstGeom prst="rect">
            <a:avLst/>
          </a:prstGeom>
        </p:spPr>
      </p:pic>
    </p:spTree>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90800" y="2055674"/>
            <a:ext cx="7315200" cy="1754326"/>
          </a:xfrm>
          <a:prstGeom prst="rect">
            <a:avLst/>
          </a:prstGeom>
        </p:spPr>
        <p:txBody>
          <a:bodyPr wrap="square">
            <a:spAutoFit/>
          </a:bodyPr>
          <a:lstStyle/>
          <a:p>
            <a:r>
              <a:rPr lang="en-US" sz="3600" dirty="0"/>
              <a:t>He has sent me to proclaim release to the captives and recovery of sight to the blind, to let the oppressed go free,</a:t>
            </a:r>
            <a:endParaRPr lang="en-US" sz="3600" dirty="0">
              <a:cs typeface="Arial" pitchFamily="34" charset="0"/>
            </a:endParaRPr>
          </a:p>
        </p:txBody>
      </p:sp>
      <p:sp>
        <p:nvSpPr>
          <p:cNvPr id="5" name="TextBox 4"/>
          <p:cNvSpPr txBox="1"/>
          <p:nvPr/>
        </p:nvSpPr>
        <p:spPr>
          <a:xfrm>
            <a:off x="5715000" y="4191001"/>
            <a:ext cx="3352800" cy="461665"/>
          </a:xfrm>
          <a:prstGeom prst="rect">
            <a:avLst/>
          </a:prstGeom>
          <a:noFill/>
        </p:spPr>
        <p:txBody>
          <a:bodyPr wrap="square" rtlCol="0">
            <a:spAutoFit/>
          </a:bodyPr>
          <a:lstStyle/>
          <a:p>
            <a:pPr algn="ctr"/>
            <a:r>
              <a:rPr lang="en-US" sz="2400" dirty="0">
                <a:solidFill>
                  <a:schemeClr val="tx1">
                    <a:lumMod val="95000"/>
                  </a:schemeClr>
                </a:solidFill>
              </a:rPr>
              <a:t>Luke 4:18b</a:t>
            </a:r>
          </a:p>
        </p:txBody>
      </p:sp>
    </p:spTree>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77000"/>
            <a:ext cx="8763000" cy="307777"/>
          </a:xfrm>
          <a:prstGeom prst="rect">
            <a:avLst/>
          </a:prstGeom>
          <a:noFill/>
        </p:spPr>
        <p:txBody>
          <a:bodyPr wrap="square" rtlCol="0">
            <a:spAutoFit/>
          </a:bodyPr>
          <a:lstStyle/>
          <a:p>
            <a:pPr algn="ctr"/>
            <a:r>
              <a:rPr lang="en-US" sz="1400" dirty="0">
                <a:solidFill>
                  <a:schemeClr val="tx1">
                    <a:lumMod val="95000"/>
                  </a:schemeClr>
                </a:solidFill>
              </a:rPr>
              <a:t>Appointment of a Prisoner with his Family  -- V. P. </a:t>
            </a:r>
            <a:r>
              <a:rPr lang="en-US" sz="1400" dirty="0" err="1">
                <a:solidFill>
                  <a:schemeClr val="tx1">
                    <a:lumMod val="95000"/>
                  </a:schemeClr>
                </a:solidFill>
              </a:rPr>
              <a:t>Vereschchagin</a:t>
            </a:r>
            <a:r>
              <a:rPr lang="en-US" sz="1400" dirty="0">
                <a:solidFill>
                  <a:schemeClr val="tx1">
                    <a:lumMod val="95000"/>
                  </a:schemeClr>
                </a:solidFill>
              </a:rPr>
              <a:t>, </a:t>
            </a:r>
            <a:r>
              <a:rPr lang="en-US" sz="1400" dirty="0" err="1">
                <a:solidFill>
                  <a:schemeClr val="tx1">
                    <a:lumMod val="95000"/>
                  </a:schemeClr>
                </a:solidFill>
              </a:rPr>
              <a:t>Treyakov</a:t>
            </a:r>
            <a:r>
              <a:rPr lang="en-US" sz="1400" dirty="0">
                <a:solidFill>
                  <a:schemeClr val="tx1">
                    <a:lumMod val="95000"/>
                  </a:schemeClr>
                </a:solidFill>
              </a:rPr>
              <a:t> Gallery, Moscow, Russia</a:t>
            </a:r>
            <a:endParaRPr lang="en-US" sz="1600" dirty="0">
              <a:solidFill>
                <a:schemeClr val="tx1">
                  <a:lumMod val="95000"/>
                </a:schemeClr>
              </a:solidFill>
            </a:endParaRPr>
          </a:p>
        </p:txBody>
      </p:sp>
      <p:pic>
        <p:nvPicPr>
          <p:cNvPr id="5" name="Picture 4">
            <a:extLst>
              <a:ext uri="{FF2B5EF4-FFF2-40B4-BE49-F238E27FC236}">
                <a16:creationId xmlns:a16="http://schemas.microsoft.com/office/drawing/2014/main" id="{ACB1F1F4-32F7-49AD-9E76-2DD9360C568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06698" y="1"/>
            <a:ext cx="8456502" cy="6452311"/>
          </a:xfrm>
          <a:prstGeom prst="rect">
            <a:avLst/>
          </a:prstGeom>
        </p:spPr>
      </p:pic>
    </p:spTree>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1981200"/>
            <a:ext cx="7086600" cy="2308324"/>
          </a:xfrm>
          <a:prstGeom prst="rect">
            <a:avLst/>
          </a:prstGeom>
        </p:spPr>
        <p:txBody>
          <a:bodyPr wrap="square">
            <a:spAutoFit/>
          </a:bodyPr>
          <a:lstStyle/>
          <a:p>
            <a:r>
              <a:rPr lang="en-US" sz="3600" dirty="0"/>
              <a:t>So they read from the book, from the law of God, with interpretation. They gave the sense, so that the people understood the reading.</a:t>
            </a:r>
            <a:endParaRPr lang="en-US" sz="3600" dirty="0">
              <a:cs typeface="Arial" pitchFamily="34" charset="0"/>
            </a:endParaRPr>
          </a:p>
        </p:txBody>
      </p:sp>
      <p:sp>
        <p:nvSpPr>
          <p:cNvPr id="4" name="TextBox 3"/>
          <p:cNvSpPr txBox="1"/>
          <p:nvPr/>
        </p:nvSpPr>
        <p:spPr>
          <a:xfrm>
            <a:off x="5867400" y="4876801"/>
            <a:ext cx="3352800" cy="461665"/>
          </a:xfrm>
          <a:prstGeom prst="rect">
            <a:avLst/>
          </a:prstGeom>
          <a:noFill/>
        </p:spPr>
        <p:txBody>
          <a:bodyPr wrap="square" rtlCol="0">
            <a:spAutoFit/>
          </a:bodyPr>
          <a:lstStyle/>
          <a:p>
            <a:pPr algn="ctr"/>
            <a:r>
              <a:rPr lang="en-US" sz="2400" dirty="0">
                <a:solidFill>
                  <a:schemeClr val="tx1">
                    <a:lumMod val="95000"/>
                  </a:schemeClr>
                </a:solidFill>
              </a:rPr>
              <a:t>Nehemiah 8:8</a:t>
            </a:r>
          </a:p>
        </p:txBody>
      </p:sp>
    </p:spTree>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1905000"/>
            <a:ext cx="6934200" cy="2308324"/>
          </a:xfrm>
          <a:prstGeom prst="rect">
            <a:avLst/>
          </a:prstGeom>
        </p:spPr>
        <p:txBody>
          <a:bodyPr wrap="square">
            <a:spAutoFit/>
          </a:bodyPr>
          <a:lstStyle/>
          <a:p>
            <a:r>
              <a:rPr lang="en-US" sz="3600" dirty="0"/>
              <a:t>And he rolled up the scroll, gave it back to the attendant, and sat down. The eyes of all in the synagogue were fixed on him. </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4:20</a:t>
            </a:r>
          </a:p>
        </p:txBody>
      </p:sp>
    </p:spTree>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6443246"/>
            <a:ext cx="8763000" cy="307777"/>
          </a:xfrm>
          <a:prstGeom prst="rect">
            <a:avLst/>
          </a:prstGeom>
          <a:noFill/>
        </p:spPr>
        <p:txBody>
          <a:bodyPr wrap="square" rtlCol="0">
            <a:spAutoFit/>
          </a:bodyPr>
          <a:lstStyle/>
          <a:p>
            <a:pPr algn="ctr"/>
            <a:r>
              <a:rPr lang="en-US" sz="1400" dirty="0">
                <a:solidFill>
                  <a:schemeClr val="tx1">
                    <a:lumMod val="95000"/>
                  </a:schemeClr>
                </a:solidFill>
              </a:rPr>
              <a:t>Christ Teaching  --  Cathedral of Saint Kinga, in the salt mine of </a:t>
            </a:r>
            <a:r>
              <a:rPr lang="en-US" sz="1400" dirty="0" err="1">
                <a:solidFill>
                  <a:schemeClr val="tx1">
                    <a:lumMod val="95000"/>
                  </a:schemeClr>
                </a:solidFill>
              </a:rPr>
              <a:t>Wieliczka</a:t>
            </a:r>
            <a:r>
              <a:rPr lang="en-US" sz="1400" dirty="0">
                <a:solidFill>
                  <a:schemeClr val="tx1">
                    <a:lumMod val="95000"/>
                  </a:schemeClr>
                </a:solidFill>
              </a:rPr>
              <a:t>, Poland</a:t>
            </a:r>
            <a:endParaRPr lang="en-US" sz="1600" dirty="0">
              <a:solidFill>
                <a:schemeClr val="tx1">
                  <a:lumMod val="95000"/>
                </a:schemeClr>
              </a:solidFill>
            </a:endParaRPr>
          </a:p>
        </p:txBody>
      </p:sp>
      <p:pic>
        <p:nvPicPr>
          <p:cNvPr id="3" name="Picture 2">
            <a:extLst>
              <a:ext uri="{FF2B5EF4-FFF2-40B4-BE49-F238E27FC236}">
                <a16:creationId xmlns:a16="http://schemas.microsoft.com/office/drawing/2014/main" id="{9AA21018-436B-4D04-9664-B952DF82C8B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149424"/>
            <a:ext cx="9144000" cy="6098977"/>
          </a:xfrm>
          <a:prstGeom prst="rect">
            <a:avLst/>
          </a:prstGeom>
        </p:spPr>
      </p:pic>
    </p:spTree>
    <p:extLst>
      <p:ext uri="{BB962C8B-B14F-4D97-AF65-F5344CB8AC3E}">
        <p14:creationId xmlns:p14="http://schemas.microsoft.com/office/powerpoint/2010/main" val="3260191269"/>
      </p:ext>
    </p:extLst>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00400" y="2209800"/>
            <a:ext cx="7086600" cy="1754326"/>
          </a:xfrm>
          <a:prstGeom prst="rect">
            <a:avLst/>
          </a:prstGeom>
        </p:spPr>
        <p:txBody>
          <a:bodyPr wrap="square">
            <a:spAutoFit/>
          </a:bodyPr>
          <a:lstStyle/>
          <a:p>
            <a:r>
              <a:rPr lang="en-US" sz="3600" dirty="0"/>
              <a:t>Then he began to say to them, "Today this scripture has been fulfilled in your hearing."</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4:21</a:t>
            </a:r>
          </a:p>
        </p:txBody>
      </p:sp>
    </p:spTree>
  </p:cSld>
  <p:clrMapOvr>
    <a:masterClrMapping/>
  </p:clrMapOvr>
  <p:transition advTm="8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47800" y="6367046"/>
            <a:ext cx="8763000" cy="307777"/>
          </a:xfrm>
          <a:prstGeom prst="rect">
            <a:avLst/>
          </a:prstGeom>
          <a:noFill/>
        </p:spPr>
        <p:txBody>
          <a:bodyPr wrap="square" rtlCol="0">
            <a:spAutoFit/>
          </a:bodyPr>
          <a:lstStyle/>
          <a:p>
            <a:pPr algn="ctr"/>
            <a:r>
              <a:rPr lang="en-US" sz="1400" dirty="0">
                <a:solidFill>
                  <a:schemeClr val="tx1">
                    <a:lumMod val="95000"/>
                  </a:schemeClr>
                </a:solidFill>
              </a:rPr>
              <a:t>	Apse Mosaic -- Basilica of Cosmas and Damien, Rome, Italy</a:t>
            </a:r>
            <a:endParaRPr lang="en-US" sz="1600" dirty="0">
              <a:solidFill>
                <a:schemeClr val="tx1">
                  <a:lumMod val="95000"/>
                </a:schemeClr>
              </a:solidFill>
            </a:endParaRPr>
          </a:p>
        </p:txBody>
      </p:sp>
      <p:pic>
        <p:nvPicPr>
          <p:cNvPr id="2" name="Picture 1">
            <a:extLst>
              <a:ext uri="{FF2B5EF4-FFF2-40B4-BE49-F238E27FC236}">
                <a16:creationId xmlns:a16="http://schemas.microsoft.com/office/drawing/2014/main" id="{D5F11592-D8EE-49FE-8134-E0006A358A4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0" y="76200"/>
            <a:ext cx="9144000" cy="6096000"/>
          </a:xfrm>
          <a:prstGeom prst="rect">
            <a:avLst/>
          </a:prstGeom>
        </p:spPr>
      </p:pic>
    </p:spTree>
  </p:cSld>
  <p:clrMapOvr>
    <a:masterClrMapping/>
  </p:clrMapOvr>
  <p:transition advTm="8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609600"/>
            <a:ext cx="8991600" cy="6248400"/>
          </a:xfrm>
          <a:ln>
            <a:noFill/>
          </a:ln>
        </p:spPr>
        <p:txBody>
          <a:bodyPr>
            <a:noAutofit/>
          </a:bodyPr>
          <a:lstStyle/>
          <a:p>
            <a:pPr>
              <a:buNone/>
            </a:pPr>
            <a:r>
              <a:rPr lang="en-US" sz="1600" dirty="0"/>
              <a:t>New Revised Standard Version Bible, copyright 1989, Division of Christian Education of the National Council of the Churches of Christ in the United States of America. Used by permission. All rights reserved.</a:t>
            </a:r>
          </a:p>
          <a:p>
            <a:pPr>
              <a:buNone/>
            </a:pPr>
            <a:r>
              <a:rPr lang="en-US" sz="1600" dirty="0"/>
              <a:t>https://commons.wikimedia.org/wiki/File:Winslow_Homer_-_Sunday_Morning_in_Virginia.jpg</a:t>
            </a:r>
          </a:p>
          <a:p>
            <a:pPr>
              <a:buNone/>
            </a:pPr>
            <a:r>
              <a:rPr lang="en-US" sz="1600" dirty="0"/>
              <a:t>https://commons.wikimedia.org/wiki/File:Folio_28r_-_David_Foresees_the_Preaching_of_the_Apostles.jpg</a:t>
            </a:r>
          </a:p>
          <a:p>
            <a:pPr>
              <a:buNone/>
            </a:pPr>
            <a:r>
              <a:rPr lang="en-US" sz="1600" dirty="0"/>
              <a:t>https://commons.wikimedia.org/wiki/File:Church_Sign_-_geograph.org.uk_-_1188271.jpg</a:t>
            </a:r>
          </a:p>
          <a:p>
            <a:pPr>
              <a:buNone/>
            </a:pPr>
            <a:r>
              <a:rPr lang="en-US" sz="1600" dirty="0"/>
              <a:t>https://commons.wikimedia.org/wiki/File:S%C3%B6raby_kyrka_Tavla_021.JPG </a:t>
            </a:r>
          </a:p>
          <a:p>
            <a:pPr>
              <a:buNone/>
            </a:pPr>
            <a:r>
              <a:rPr lang="en-US" sz="1600" dirty="0"/>
              <a:t>https://www.flickr.com/photos/36847973@N00/3342340183</a:t>
            </a:r>
          </a:p>
          <a:p>
            <a:pPr>
              <a:buNone/>
            </a:pPr>
            <a:r>
              <a:rPr lang="en-US" sz="1600" dirty="0"/>
              <a:t>https://commons.wikimedia.org/wiki/File:Brooklyn_Museum_-_Jesus_Unrolls_the_Book_in_the_Synagogue_(J%C3%A9sus_dans_la_synagogue_d%C3%A9roule_le_livre)_-_James_Tissot_-_overall.jpg</a:t>
            </a:r>
          </a:p>
          <a:p>
            <a:pPr>
              <a:buNone/>
            </a:pPr>
            <a:r>
              <a:rPr lang="en-US" sz="1600" dirty="0"/>
              <a:t>http://www.flickr.com/photos/korephotos/2472547083/</a:t>
            </a:r>
          </a:p>
          <a:p>
            <a:pPr>
              <a:buNone/>
            </a:pPr>
            <a:r>
              <a:rPr lang="en-US" sz="1600" dirty="0"/>
              <a:t>http://diglib.library.vanderbilt.edu/act-imagelink.pl?RC=48397</a:t>
            </a:r>
          </a:p>
          <a:p>
            <a:pPr>
              <a:buNone/>
            </a:pPr>
            <a:r>
              <a:rPr lang="en-US" sz="1600" dirty="0"/>
              <a:t>http://commons.wikimedia.org/wiki/File:Appointment_of_a_prisoner_with_his_family.jpg</a:t>
            </a:r>
          </a:p>
          <a:p>
            <a:pPr>
              <a:buNone/>
            </a:pPr>
            <a:r>
              <a:rPr lang="en-US" sz="1600" dirty="0"/>
              <a:t>https://www.flickr.com/photos/klearchos/3869568394 - </a:t>
            </a:r>
            <a:r>
              <a:rPr lang="en-US" sz="1600" dirty="0" err="1"/>
              <a:t>Klearchos</a:t>
            </a:r>
            <a:r>
              <a:rPr lang="en-US" sz="1600" dirty="0"/>
              <a:t> </a:t>
            </a:r>
            <a:r>
              <a:rPr lang="en-US" sz="1600" dirty="0" err="1"/>
              <a:t>Kapoutsis</a:t>
            </a:r>
            <a:endParaRPr lang="en-US" sz="1600" dirty="0"/>
          </a:p>
          <a:p>
            <a:pPr>
              <a:buNone/>
            </a:pPr>
            <a:r>
              <a:rPr lang="en-US" sz="1600" dirty="0"/>
              <a:t>http://diglib.library.vanderbilt.edu/act-imagelink.pl?RC=52452 – Lee Jefferson</a:t>
            </a:r>
          </a:p>
          <a:p>
            <a:pPr>
              <a:buNone/>
            </a:pPr>
            <a:endParaRPr lang="en-US" sz="1600" dirty="0"/>
          </a:p>
          <a:p>
            <a:pPr>
              <a:buNone/>
            </a:pPr>
            <a:r>
              <a:rPr lang="en-US" sz="1600" dirty="0"/>
              <a:t>A</a:t>
            </a:r>
            <a:r>
              <a:rPr lang="en-US" sz="1600"/>
              <a:t>dditional </a:t>
            </a:r>
            <a:r>
              <a:rPr lang="en-US" sz="1600" dirty="0"/>
              <a:t>descriptions can be found at the Art in the Christian Tradition image library, a service of the Vanderbilt Divinity Library, http://diglib.library.vanderbilt.edu/.  All images available via Creative Commons 3.0 License.</a:t>
            </a:r>
          </a:p>
          <a:p>
            <a:endParaRPr lang="en-US" sz="1200" dirty="0"/>
          </a:p>
          <a:p>
            <a:endParaRPr lang="en-US" sz="1400" dirty="0"/>
          </a:p>
          <a:p>
            <a:endParaRPr lang="en-US" sz="1400" dirty="0"/>
          </a:p>
        </p:txBody>
      </p:sp>
    </p:spTree>
  </p:cSld>
  <p:clrMapOvr>
    <a:masterClrMapping/>
  </p:clrMapOvr>
  <p:transition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36255" y="6367046"/>
            <a:ext cx="8319491" cy="307777"/>
          </a:xfrm>
          <a:prstGeom prst="rect">
            <a:avLst/>
          </a:prstGeom>
          <a:noFill/>
        </p:spPr>
        <p:txBody>
          <a:bodyPr wrap="square" rtlCol="0">
            <a:spAutoFit/>
          </a:bodyPr>
          <a:lstStyle/>
          <a:p>
            <a:pPr algn="ctr"/>
            <a:r>
              <a:rPr lang="en-US" sz="1400" dirty="0">
                <a:solidFill>
                  <a:schemeClr val="tx1">
                    <a:lumMod val="95000"/>
                  </a:schemeClr>
                </a:solidFill>
              </a:rPr>
              <a:t>Sunday Morning in Virginia  --  Winslow Homer, Cincinnati Art Museum, Cincinnati, Ohio</a:t>
            </a:r>
          </a:p>
        </p:txBody>
      </p:sp>
      <p:pic>
        <p:nvPicPr>
          <p:cNvPr id="5" name="Picture 4">
            <a:extLst>
              <a:ext uri="{FF2B5EF4-FFF2-40B4-BE49-F238E27FC236}">
                <a16:creationId xmlns:a16="http://schemas.microsoft.com/office/drawing/2014/main" id="{E2B14AEF-8492-46DD-B0F0-AD02A8552CF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783854" y="0"/>
            <a:ext cx="8579347" cy="6175124"/>
          </a:xfrm>
          <a:prstGeom prst="rect">
            <a:avLst/>
          </a:prstGeom>
        </p:spPr>
      </p:pic>
    </p:spTree>
    <p:extLst>
      <p:ext uri="{BB962C8B-B14F-4D97-AF65-F5344CB8AC3E}">
        <p14:creationId xmlns:p14="http://schemas.microsoft.com/office/powerpoint/2010/main" val="2539205563"/>
      </p:ext>
    </p:extLst>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1828800"/>
            <a:ext cx="6705600" cy="2308324"/>
          </a:xfrm>
          <a:prstGeom prst="rect">
            <a:avLst/>
          </a:prstGeom>
        </p:spPr>
        <p:txBody>
          <a:bodyPr wrap="square">
            <a:spAutoFit/>
          </a:bodyPr>
          <a:lstStyle/>
          <a:p>
            <a:r>
              <a:rPr lang="en-US" sz="3600" dirty="0"/>
              <a:t>Let the words of my mouth and the meditation of my heart be acceptable to you, O LORD, my rock and my redeemer.</a:t>
            </a:r>
            <a:endParaRPr lang="en-US" sz="3600" dirty="0">
              <a:cs typeface="Arial" pitchFamily="34" charset="0"/>
            </a:endParaRP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Psalm 19:14</a:t>
            </a:r>
          </a:p>
        </p:txBody>
      </p:sp>
    </p:spTree>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57400" y="5244405"/>
            <a:ext cx="2514600" cy="1384995"/>
          </a:xfrm>
          <a:prstGeom prst="rect">
            <a:avLst/>
          </a:prstGeom>
          <a:noFill/>
        </p:spPr>
        <p:txBody>
          <a:bodyPr wrap="square" rtlCol="0">
            <a:spAutoFit/>
          </a:bodyPr>
          <a:lstStyle/>
          <a:p>
            <a:pPr algn="ctr"/>
            <a:r>
              <a:rPr lang="en-US" sz="1400" dirty="0">
                <a:solidFill>
                  <a:schemeClr val="tx1">
                    <a:lumMod val="95000"/>
                  </a:schemeClr>
                </a:solidFill>
              </a:rPr>
              <a:t>The Preaching of the Apostles</a:t>
            </a:r>
          </a:p>
          <a:p>
            <a:pPr algn="ctr"/>
            <a:endParaRPr lang="fr-FR" sz="1400" dirty="0">
              <a:solidFill>
                <a:schemeClr val="tx1">
                  <a:lumMod val="95000"/>
                </a:schemeClr>
              </a:solidFill>
            </a:endParaRPr>
          </a:p>
          <a:p>
            <a:pPr algn="ctr"/>
            <a:r>
              <a:rPr lang="fr-FR" sz="1400" dirty="0">
                <a:solidFill>
                  <a:schemeClr val="tx1">
                    <a:lumMod val="95000"/>
                  </a:schemeClr>
                </a:solidFill>
              </a:rPr>
              <a:t>Les Très Riches Heures du duc de Berry</a:t>
            </a:r>
          </a:p>
          <a:p>
            <a:pPr algn="ctr"/>
            <a:r>
              <a:rPr lang="en-US" sz="1400" dirty="0" err="1">
                <a:solidFill>
                  <a:schemeClr val="tx1">
                    <a:lumMod val="95000"/>
                  </a:schemeClr>
                </a:solidFill>
              </a:rPr>
              <a:t>Musée</a:t>
            </a:r>
            <a:r>
              <a:rPr lang="en-US" sz="1400" dirty="0">
                <a:solidFill>
                  <a:schemeClr val="tx1">
                    <a:lumMod val="95000"/>
                  </a:schemeClr>
                </a:solidFill>
              </a:rPr>
              <a:t> Condé</a:t>
            </a:r>
          </a:p>
          <a:p>
            <a:pPr algn="ctr"/>
            <a:r>
              <a:rPr lang="en-US" sz="1400" dirty="0">
                <a:solidFill>
                  <a:schemeClr val="tx1">
                    <a:lumMod val="95000"/>
                  </a:schemeClr>
                </a:solidFill>
              </a:rPr>
              <a:t>Chantilly, France</a:t>
            </a:r>
          </a:p>
        </p:txBody>
      </p:sp>
      <p:pic>
        <p:nvPicPr>
          <p:cNvPr id="2" name="Picture 1">
            <a:extLst>
              <a:ext uri="{FF2B5EF4-FFF2-40B4-BE49-F238E27FC236}">
                <a16:creationId xmlns:a16="http://schemas.microsoft.com/office/drawing/2014/main" id="{CE8D495E-AEE2-418E-94E3-23BFDEA4879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953000" y="-1"/>
            <a:ext cx="4486932" cy="6848475"/>
          </a:xfrm>
          <a:prstGeom prst="rect">
            <a:avLst/>
          </a:prstGeom>
        </p:spPr>
      </p:pic>
    </p:spTree>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01009" y="1981200"/>
            <a:ext cx="6324600" cy="1754326"/>
          </a:xfrm>
          <a:prstGeom prst="rect">
            <a:avLst/>
          </a:prstGeom>
        </p:spPr>
        <p:txBody>
          <a:bodyPr wrap="square">
            <a:spAutoFit/>
          </a:bodyPr>
          <a:lstStyle/>
          <a:p>
            <a:r>
              <a:rPr lang="en-US" sz="3600" dirty="0"/>
              <a:t>On the contrary, the members of the body that seem to be weaker are indispensable,</a:t>
            </a:r>
            <a:endParaRPr lang="en-US" sz="3600" dirty="0">
              <a:cs typeface="Arial" pitchFamily="34" charset="0"/>
            </a:endParaRPr>
          </a:p>
        </p:txBody>
      </p:sp>
      <p:sp>
        <p:nvSpPr>
          <p:cNvPr id="5" name="TextBox 4"/>
          <p:cNvSpPr txBox="1"/>
          <p:nvPr/>
        </p:nvSpPr>
        <p:spPr>
          <a:xfrm>
            <a:off x="6096000" y="4343401"/>
            <a:ext cx="3352800" cy="461665"/>
          </a:xfrm>
          <a:prstGeom prst="rect">
            <a:avLst/>
          </a:prstGeom>
          <a:noFill/>
        </p:spPr>
        <p:txBody>
          <a:bodyPr wrap="square" rtlCol="0">
            <a:spAutoFit/>
          </a:bodyPr>
          <a:lstStyle/>
          <a:p>
            <a:pPr algn="ctr"/>
            <a:r>
              <a:rPr lang="en-US" sz="2400" dirty="0">
                <a:solidFill>
                  <a:schemeClr val="tx1">
                    <a:lumMod val="95000"/>
                  </a:schemeClr>
                </a:solidFill>
              </a:rPr>
              <a:t>1 Corinthians 12:22</a:t>
            </a:r>
          </a:p>
        </p:txBody>
      </p:sp>
    </p:spTree>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248400"/>
            <a:ext cx="8763000" cy="307777"/>
          </a:xfrm>
          <a:prstGeom prst="rect">
            <a:avLst/>
          </a:prstGeom>
          <a:noFill/>
        </p:spPr>
        <p:txBody>
          <a:bodyPr wrap="square" rtlCol="0">
            <a:spAutoFit/>
          </a:bodyPr>
          <a:lstStyle/>
          <a:p>
            <a:pPr algn="ctr"/>
            <a:r>
              <a:rPr lang="en-US" sz="1400" dirty="0">
                <a:solidFill>
                  <a:schemeClr val="tx1">
                    <a:lumMod val="95000"/>
                  </a:schemeClr>
                </a:solidFill>
              </a:rPr>
              <a:t>Welcoming Handicapped Information on Church Sign  --  St. Peter's, Norfolk, England</a:t>
            </a:r>
            <a:endParaRPr lang="en-US" sz="1600" dirty="0">
              <a:solidFill>
                <a:schemeClr val="tx1">
                  <a:lumMod val="95000"/>
                </a:schemeClr>
              </a:solidFill>
            </a:endParaRPr>
          </a:p>
        </p:txBody>
      </p:sp>
      <p:pic>
        <p:nvPicPr>
          <p:cNvPr id="2" name="Picture 1">
            <a:extLst>
              <a:ext uri="{FF2B5EF4-FFF2-40B4-BE49-F238E27FC236}">
                <a16:creationId xmlns:a16="http://schemas.microsoft.com/office/drawing/2014/main" id="{D357C5CB-59A2-42F4-AD9A-36E80B920D2A}"/>
              </a:ext>
            </a:extLst>
          </p:cNvPr>
          <p:cNvPicPr>
            <a:picLocks noChangeAspect="1"/>
          </p:cNvPicPr>
          <p:nvPr/>
        </p:nvPicPr>
        <p:blipFill>
          <a:blip r:embed="rId2"/>
          <a:stretch>
            <a:fillRect/>
          </a:stretch>
        </p:blipFill>
        <p:spPr>
          <a:xfrm>
            <a:off x="2794000" y="914400"/>
            <a:ext cx="6502400" cy="4876800"/>
          </a:xfrm>
          <a:prstGeom prst="rect">
            <a:avLst/>
          </a:prstGeom>
        </p:spPr>
      </p:pic>
    </p:spTree>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1905000"/>
            <a:ext cx="6934200" cy="2308324"/>
          </a:xfrm>
          <a:prstGeom prst="rect">
            <a:avLst/>
          </a:prstGeom>
        </p:spPr>
        <p:txBody>
          <a:bodyPr wrap="square">
            <a:spAutoFit/>
          </a:bodyPr>
          <a:lstStyle/>
          <a:p>
            <a:r>
              <a:rPr lang="en-US" sz="3600" dirty="0"/>
              <a:t>Then Jesus, filled with the power of the Spirit, returned to Galilee, and a report about him spread through all the surrounding country.</a:t>
            </a:r>
            <a:endParaRPr lang="en-US" sz="3600" dirty="0">
              <a:cs typeface="Arial" pitchFamily="34" charset="0"/>
            </a:endParaRPr>
          </a:p>
        </p:txBody>
      </p:sp>
      <p:sp>
        <p:nvSpPr>
          <p:cNvPr id="5" name="TextBox 4"/>
          <p:cNvSpPr txBox="1"/>
          <p:nvPr/>
        </p:nvSpPr>
        <p:spPr>
          <a:xfrm>
            <a:off x="5715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4:14</a:t>
            </a:r>
          </a:p>
        </p:txBody>
      </p:sp>
    </p:spTree>
    <p:extLst>
      <p:ext uri="{BB962C8B-B14F-4D97-AF65-F5344CB8AC3E}">
        <p14:creationId xmlns:p14="http://schemas.microsoft.com/office/powerpoint/2010/main" val="2368290017"/>
      </p:ext>
    </p:extLst>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28800" y="6248400"/>
            <a:ext cx="8763000" cy="307777"/>
          </a:xfrm>
          <a:prstGeom prst="rect">
            <a:avLst/>
          </a:prstGeom>
          <a:noFill/>
        </p:spPr>
        <p:txBody>
          <a:bodyPr wrap="square" rtlCol="0">
            <a:spAutoFit/>
          </a:bodyPr>
          <a:lstStyle/>
          <a:p>
            <a:pPr algn="ctr"/>
            <a:r>
              <a:rPr lang="en-US" sz="1400" dirty="0">
                <a:solidFill>
                  <a:schemeClr val="tx1">
                    <a:lumMod val="95000"/>
                  </a:schemeClr>
                </a:solidFill>
              </a:rPr>
              <a:t>Jesus Preaching in the Present  --  </a:t>
            </a:r>
            <a:r>
              <a:rPr lang="en-US" sz="1400" dirty="0" err="1">
                <a:solidFill>
                  <a:schemeClr val="tx1">
                    <a:lumMod val="95000"/>
                  </a:schemeClr>
                </a:solidFill>
              </a:rPr>
              <a:t>Söraby</a:t>
            </a:r>
            <a:r>
              <a:rPr lang="en-US" sz="1400" dirty="0">
                <a:solidFill>
                  <a:schemeClr val="tx1">
                    <a:lumMod val="95000"/>
                  </a:schemeClr>
                </a:solidFill>
              </a:rPr>
              <a:t> </a:t>
            </a:r>
            <a:r>
              <a:rPr lang="en-US" sz="1400" dirty="0" err="1">
                <a:solidFill>
                  <a:schemeClr val="tx1">
                    <a:lumMod val="95000"/>
                  </a:schemeClr>
                </a:solidFill>
              </a:rPr>
              <a:t>kyrka</a:t>
            </a:r>
            <a:r>
              <a:rPr lang="en-US" sz="1400" dirty="0">
                <a:solidFill>
                  <a:schemeClr val="tx1">
                    <a:lumMod val="95000"/>
                  </a:schemeClr>
                </a:solidFill>
              </a:rPr>
              <a:t>, </a:t>
            </a:r>
            <a:r>
              <a:rPr lang="en-US" sz="1400" dirty="0" err="1">
                <a:solidFill>
                  <a:schemeClr val="tx1">
                    <a:lumMod val="95000"/>
                  </a:schemeClr>
                </a:solidFill>
              </a:rPr>
              <a:t>Rottne</a:t>
            </a:r>
            <a:r>
              <a:rPr lang="en-US" sz="1400" dirty="0">
                <a:solidFill>
                  <a:schemeClr val="tx1">
                    <a:lumMod val="95000"/>
                  </a:schemeClr>
                </a:solidFill>
              </a:rPr>
              <a:t>, Sweden  </a:t>
            </a:r>
            <a:endParaRPr lang="en-US" sz="1600" dirty="0">
              <a:solidFill>
                <a:schemeClr val="tx1">
                  <a:lumMod val="95000"/>
                </a:schemeClr>
              </a:solidFill>
            </a:endParaRPr>
          </a:p>
        </p:txBody>
      </p:sp>
      <p:pic>
        <p:nvPicPr>
          <p:cNvPr id="5" name="Picture 4">
            <a:extLst>
              <a:ext uri="{FF2B5EF4-FFF2-40B4-BE49-F238E27FC236}">
                <a16:creationId xmlns:a16="http://schemas.microsoft.com/office/drawing/2014/main" id="{44013104-89AC-48C2-AD6F-101717C45FB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166272"/>
            <a:ext cx="9144000" cy="5764569"/>
          </a:xfrm>
          <a:prstGeom prst="rect">
            <a:avLst/>
          </a:prstGeom>
        </p:spPr>
      </p:pic>
    </p:spTree>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442</TotalTime>
  <Words>826</Words>
  <Application>Microsoft Office PowerPoint</Application>
  <PresentationFormat>Widescreen</PresentationFormat>
  <Paragraphs>61</Paragraphs>
  <Slides>24</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24</vt:i4>
      </vt:variant>
    </vt:vector>
  </HeadingPairs>
  <TitlesOfParts>
    <vt:vector size="27" baseType="lpstr">
      <vt:lpstr>Arial</vt:lpstr>
      <vt:lpstr>Calibri</vt:lpstr>
      <vt:lpstr>First Sunday after Christmas Day Year A</vt:lpstr>
      <vt:lpstr>THIRD SUNDAY AFTER THE EPIPHANY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c:title>
  <dc:creator>Anne</dc:creator>
  <cp:lastModifiedBy>Anne Richardson</cp:lastModifiedBy>
  <cp:revision>112</cp:revision>
  <dcterms:created xsi:type="dcterms:W3CDTF">2016-08-31T16:46:43Z</dcterms:created>
  <dcterms:modified xsi:type="dcterms:W3CDTF">2022-10-31T19:42:48Z</dcterms:modified>
</cp:coreProperties>
</file>