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401" r:id="rId3"/>
    <p:sldId id="282" r:id="rId4"/>
    <p:sldId id="382" r:id="rId5"/>
    <p:sldId id="383" r:id="rId6"/>
    <p:sldId id="384" r:id="rId7"/>
    <p:sldId id="385" r:id="rId8"/>
    <p:sldId id="386" r:id="rId9"/>
    <p:sldId id="387" r:id="rId10"/>
    <p:sldId id="408" r:id="rId11"/>
    <p:sldId id="409" r:id="rId12"/>
    <p:sldId id="390" r:id="rId13"/>
    <p:sldId id="392" r:id="rId14"/>
    <p:sldId id="391" r:id="rId15"/>
    <p:sldId id="394" r:id="rId16"/>
    <p:sldId id="393" r:id="rId17"/>
    <p:sldId id="410" r:id="rId18"/>
    <p:sldId id="395" r:id="rId19"/>
    <p:sldId id="396" r:id="rId20"/>
    <p:sldId id="397" r:id="rId21"/>
    <p:sldId id="398"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5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32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2655992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43001"/>
            <a:ext cx="9144000" cy="1698625"/>
          </a:xfrm>
        </p:spPr>
        <p:txBody>
          <a:bodyPr>
            <a:noAutofit/>
          </a:bodyPr>
          <a:lstStyle/>
          <a:p>
            <a:r>
              <a:rPr lang="en-US" sz="8000" dirty="0"/>
              <a:t>SIXTH SUNDAY AFTER THE EPIPHANY</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2438400" y="5791201"/>
            <a:ext cx="5867400" cy="954107"/>
          </a:xfrm>
          <a:prstGeom prst="rect">
            <a:avLst/>
          </a:prstGeom>
        </p:spPr>
        <p:txBody>
          <a:bodyPr wrap="square">
            <a:spAutoFit/>
          </a:bodyPr>
          <a:lstStyle/>
          <a:p>
            <a:pPr algn="ctr"/>
            <a:r>
              <a:rPr lang="en-US" sz="2800" dirty="0"/>
              <a:t>Jeremiah 17:5-10  •  Psalm 1</a:t>
            </a:r>
          </a:p>
          <a:p>
            <a:pPr algn="ctr"/>
            <a:r>
              <a:rPr lang="en-US" sz="2800" dirty="0"/>
              <a:t>1 Corinthians 15:12-20  •  Luke 6:17-26</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Preaching (Sermon on the Mount)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498E6F9C-FA83-42FB-A7A5-2E81FCA91B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143625"/>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57400"/>
            <a:ext cx="6934200" cy="2862322"/>
          </a:xfrm>
          <a:prstGeom prst="rect">
            <a:avLst/>
          </a:prstGeom>
        </p:spPr>
        <p:txBody>
          <a:bodyPr wrap="square">
            <a:spAutoFit/>
          </a:bodyPr>
          <a:lstStyle/>
          <a:p>
            <a:r>
              <a:rPr lang="en-US" sz="3600" dirty="0"/>
              <a:t>They had come to hear him and to be healed of their diseases; and those who were troubled with unclean spirits were cured.</a:t>
            </a:r>
          </a:p>
          <a:p>
            <a:endParaRPr lang="en-US" sz="3600" dirty="0">
              <a:cs typeface="Arial" pitchFamily="34" charset="0"/>
            </a:endParaRPr>
          </a:p>
        </p:txBody>
      </p:sp>
      <p:sp>
        <p:nvSpPr>
          <p:cNvPr id="5" name="TextBox 4"/>
          <p:cNvSpPr txBox="1"/>
          <p:nvPr/>
        </p:nvSpPr>
        <p:spPr>
          <a:xfrm>
            <a:off x="60198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6:18</a:t>
            </a:r>
          </a:p>
        </p:txBody>
      </p:sp>
    </p:spTree>
    <p:extLst>
      <p:ext uri="{BB962C8B-B14F-4D97-AF65-F5344CB8AC3E}">
        <p14:creationId xmlns:p14="http://schemas.microsoft.com/office/powerpoint/2010/main" val="2368290017"/>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Sermon on the Mount --  </a:t>
            </a:r>
            <a:r>
              <a:rPr lang="en-US" sz="1600" dirty="0" err="1">
                <a:solidFill>
                  <a:schemeClr val="tx1">
                    <a:lumMod val="95000"/>
                  </a:schemeClr>
                </a:solidFill>
              </a:rPr>
              <a:t>Karoly</a:t>
            </a:r>
            <a:r>
              <a:rPr lang="en-US" sz="1600" dirty="0">
                <a:solidFill>
                  <a:schemeClr val="tx1">
                    <a:lumMod val="95000"/>
                  </a:schemeClr>
                </a:solidFill>
              </a:rPr>
              <a:t> </a:t>
            </a:r>
            <a:r>
              <a:rPr lang="en-US" sz="1600" dirty="0" err="1">
                <a:solidFill>
                  <a:schemeClr val="tx1">
                    <a:lumMod val="95000"/>
                  </a:schemeClr>
                </a:solidFill>
              </a:rPr>
              <a:t>Ferenczy</a:t>
            </a:r>
            <a:r>
              <a:rPr lang="en-US" sz="1600" dirty="0">
                <a:solidFill>
                  <a:schemeClr val="tx1">
                    <a:lumMod val="95000"/>
                  </a:schemeClr>
                </a:solidFill>
              </a:rPr>
              <a:t>, Hungarian National Gallery, Budapest, Hungary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447D52C8-14BA-4D81-980D-23AB9DA7F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0"/>
            <a:ext cx="7893852" cy="6167730"/>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Sermon  --  Fritz von </a:t>
            </a:r>
            <a:r>
              <a:rPr lang="en-US" sz="1600" dirty="0" err="1">
                <a:solidFill>
                  <a:schemeClr val="tx1">
                    <a:lumMod val="95000"/>
                  </a:schemeClr>
                </a:solidFill>
              </a:rPr>
              <a:t>Uhde</a:t>
            </a:r>
            <a:r>
              <a:rPr lang="en-US" sz="1600" dirty="0">
                <a:solidFill>
                  <a:schemeClr val="tx1">
                    <a:lumMod val="95000"/>
                  </a:schemeClr>
                </a:solidFill>
              </a:rPr>
              <a:t>, Museum of Fine Arts, Budapest, Hungary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01C567E-407F-4029-8B29-E564D2ABD8B0}"/>
              </a:ext>
            </a:extLst>
          </p:cNvPr>
          <p:cNvPicPr>
            <a:picLocks noChangeAspect="1"/>
          </p:cNvPicPr>
          <p:nvPr/>
        </p:nvPicPr>
        <p:blipFill>
          <a:blip r:embed="rId2"/>
          <a:stretch>
            <a:fillRect/>
          </a:stretch>
        </p:blipFill>
        <p:spPr>
          <a:xfrm>
            <a:off x="2781300" y="1143000"/>
            <a:ext cx="6667500" cy="4572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11276"/>
            <a:ext cx="7239000" cy="2308324"/>
          </a:xfrm>
          <a:prstGeom prst="rect">
            <a:avLst/>
          </a:prstGeom>
        </p:spPr>
        <p:txBody>
          <a:bodyPr wrap="square">
            <a:spAutoFit/>
          </a:bodyPr>
          <a:lstStyle/>
          <a:p>
            <a:r>
              <a:rPr lang="en-US" sz="3600" dirty="0"/>
              <a:t>Then he looked up at his disciples and said: "Blessed are you who are poor, for yours is the kingdom of God.</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6:20</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5867400"/>
            <a:ext cx="2117407" cy="738664"/>
          </a:xfrm>
          <a:prstGeom prst="rect">
            <a:avLst/>
          </a:prstGeom>
          <a:noFill/>
        </p:spPr>
        <p:txBody>
          <a:bodyPr wrap="square" rtlCol="0">
            <a:spAutoFit/>
          </a:bodyPr>
          <a:lstStyle/>
          <a:p>
            <a:pPr algn="ctr"/>
            <a:r>
              <a:rPr lang="en-US" sz="1400" dirty="0">
                <a:solidFill>
                  <a:schemeClr val="tx1">
                    <a:lumMod val="95000"/>
                  </a:schemeClr>
                </a:solidFill>
              </a:rPr>
              <a:t>Blessed are the Poor</a:t>
            </a:r>
          </a:p>
          <a:p>
            <a:pPr algn="ctr"/>
            <a:endParaRPr lang="en-US" sz="1400" dirty="0">
              <a:solidFill>
                <a:schemeClr val="tx1">
                  <a:lumMod val="95000"/>
                </a:schemeClr>
              </a:solidFill>
            </a:endParaRPr>
          </a:p>
          <a:p>
            <a:pPr algn="ctr"/>
            <a:r>
              <a:rPr lang="en-US" sz="1400" dirty="0">
                <a:solidFill>
                  <a:schemeClr val="tx1">
                    <a:lumMod val="95000"/>
                  </a:schemeClr>
                </a:solidFill>
              </a:rPr>
              <a:t>Frank Wesley</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CFBD93DC-4462-574D-F3B4-EF5176BE97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3283" y="10160"/>
            <a:ext cx="3787317"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057400"/>
            <a:ext cx="6553200" cy="2308324"/>
          </a:xfrm>
          <a:prstGeom prst="rect">
            <a:avLst/>
          </a:prstGeom>
        </p:spPr>
        <p:txBody>
          <a:bodyPr wrap="square">
            <a:spAutoFit/>
          </a:bodyPr>
          <a:lstStyle/>
          <a:p>
            <a:r>
              <a:rPr lang="en-US" sz="3600" dirty="0"/>
              <a:t>"Blessed are you who are hungry now, for you will be filled. "Blessed are you who weep now, for you will laugh.</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6:21</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6397823"/>
            <a:ext cx="7543800" cy="307777"/>
          </a:xfrm>
          <a:prstGeom prst="rect">
            <a:avLst/>
          </a:prstGeom>
          <a:noFill/>
        </p:spPr>
        <p:txBody>
          <a:bodyPr wrap="square" rtlCol="0">
            <a:spAutoFit/>
          </a:bodyPr>
          <a:lstStyle/>
          <a:p>
            <a:pPr algn="ctr"/>
            <a:r>
              <a:rPr lang="en-US" sz="1400" dirty="0">
                <a:solidFill>
                  <a:schemeClr val="tx1">
                    <a:lumMod val="95000"/>
                  </a:schemeClr>
                </a:solidFill>
              </a:rPr>
              <a:t>Hoping He Will Bring Something to Eat  --  Frank Wesley</a:t>
            </a:r>
          </a:p>
        </p:txBody>
      </p:sp>
      <p:pic>
        <p:nvPicPr>
          <p:cNvPr id="2" name="Picture 1">
            <a:extLst>
              <a:ext uri="{FF2B5EF4-FFF2-40B4-BE49-F238E27FC236}">
                <a16:creationId xmlns:a16="http://schemas.microsoft.com/office/drawing/2014/main" id="{E9AFBD77-8C6F-93F1-1167-5A58654D91C1}"/>
              </a:ext>
            </a:extLst>
          </p:cNvPr>
          <p:cNvPicPr>
            <a:picLocks noChangeAspect="1"/>
          </p:cNvPicPr>
          <p:nvPr/>
        </p:nvPicPr>
        <p:blipFill>
          <a:blip r:embed="rId2"/>
          <a:stretch>
            <a:fillRect/>
          </a:stretch>
        </p:blipFill>
        <p:spPr>
          <a:xfrm>
            <a:off x="3505200" y="457200"/>
            <a:ext cx="4964239" cy="5629807"/>
          </a:xfrm>
          <a:prstGeom prst="rect">
            <a:avLst/>
          </a:prstGeom>
        </p:spPr>
      </p:pic>
    </p:spTree>
    <p:extLst>
      <p:ext uri="{BB962C8B-B14F-4D97-AF65-F5344CB8AC3E}">
        <p14:creationId xmlns:p14="http://schemas.microsoft.com/office/powerpoint/2010/main" val="3090813874"/>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086600" cy="2862322"/>
          </a:xfrm>
          <a:prstGeom prst="rect">
            <a:avLst/>
          </a:prstGeom>
        </p:spPr>
        <p:txBody>
          <a:bodyPr wrap="square">
            <a:spAutoFit/>
          </a:bodyPr>
          <a:lstStyle/>
          <a:p>
            <a:r>
              <a:rPr lang="en-US" sz="3600" dirty="0"/>
              <a:t>"Blessed are you when people hate you, and when they exclude you, revile you, and defame you on account of the Son of Man.</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6:22</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Karl Lwanga  --  Basilica of the Ugandan Martyrs, Kampala, Uganda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AD2B49BC-E807-423B-A331-72641D5510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66900" y="228600"/>
            <a:ext cx="8572500" cy="5687008"/>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1"/>
            <a:ext cx="6934200" cy="1200329"/>
          </a:xfrm>
          <a:prstGeom prst="rect">
            <a:avLst/>
          </a:prstGeom>
        </p:spPr>
        <p:txBody>
          <a:bodyPr wrap="square">
            <a:spAutoFit/>
          </a:bodyPr>
          <a:lstStyle/>
          <a:p>
            <a:r>
              <a:rPr lang="en-US" sz="3600" dirty="0"/>
              <a:t>Blessed are those who trust in the LORD, whose trust is the LORD.</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Jeremiah 17:7</a:t>
            </a:r>
          </a:p>
        </p:txBody>
      </p:sp>
    </p:spTree>
    <p:extLst>
      <p:ext uri="{BB962C8B-B14F-4D97-AF65-F5344CB8AC3E}">
        <p14:creationId xmlns:p14="http://schemas.microsoft.com/office/powerpoint/2010/main" val="3530534388"/>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Rejoice in that day and leap for joy, for surely your reward is great in heaven; for that is what their ancestors did to the prophets.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6:23</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07777"/>
          </a:xfrm>
          <a:prstGeom prst="rect">
            <a:avLst/>
          </a:prstGeom>
          <a:noFill/>
        </p:spPr>
        <p:txBody>
          <a:bodyPr wrap="square" rtlCol="0">
            <a:spAutoFit/>
          </a:bodyPr>
          <a:lstStyle/>
          <a:p>
            <a:pPr algn="ctr"/>
            <a:r>
              <a:rPr lang="en-US" sz="1400" dirty="0">
                <a:solidFill>
                  <a:schemeClr val="tx1">
                    <a:lumMod val="95000"/>
                  </a:schemeClr>
                </a:solidFill>
              </a:rPr>
              <a:t>Awake My Soul  --  Mike Moyers</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6AE146E9-49F3-E080-B3E2-2DD05D97DC91}"/>
              </a:ext>
            </a:extLst>
          </p:cNvPr>
          <p:cNvPicPr>
            <a:picLocks noChangeAspect="1"/>
          </p:cNvPicPr>
          <p:nvPr/>
        </p:nvPicPr>
        <p:blipFill>
          <a:blip r:embed="rId2"/>
          <a:stretch>
            <a:fillRect/>
          </a:stretch>
        </p:blipFill>
        <p:spPr>
          <a:xfrm>
            <a:off x="3200400" y="228600"/>
            <a:ext cx="5943600" cy="59436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https://commons.wikimedia.org/wiki/File:Eliphalet_Fraser_Andrews_-_Trees_beside_a_Stream_-_1916.6.47_-_Smithsonian_American_Art_Museum.jpg</a:t>
            </a:r>
          </a:p>
          <a:p>
            <a:pPr>
              <a:buNone/>
            </a:pPr>
            <a:r>
              <a:rPr lang="en-US" sz="1600" dirty="0"/>
              <a:t>https://commons.wikimedia.org/wiki/File:Luther_Emerson_van_Gorder_-_Apple_orchard.jpg</a:t>
            </a:r>
          </a:p>
          <a:p>
            <a:pPr>
              <a:buNone/>
            </a:pPr>
            <a:r>
              <a:rPr lang="en-US" sz="1600" dirty="0"/>
              <a:t>https://commons.wikimedia.org/wiki/File:Fruits_Transfiguration_jp.jpg</a:t>
            </a:r>
          </a:p>
          <a:p>
            <a:pPr>
              <a:buNone/>
            </a:pPr>
            <a:r>
              <a:rPr lang="en-US" sz="1600" dirty="0"/>
              <a:t>http://diglib.library.vanderbilt.edu/act-imagelink.pl?RC=48284</a:t>
            </a:r>
          </a:p>
          <a:p>
            <a:pPr>
              <a:buNone/>
            </a:pPr>
            <a:r>
              <a:rPr lang="en-US" sz="1600" dirty="0"/>
              <a:t>http://commons.wikimedia.org/wiki/File:The_Sermon_on_the_Mount_K%C3%A1roly_Ferenczy.jpg</a:t>
            </a:r>
          </a:p>
          <a:p>
            <a:pPr>
              <a:buNone/>
            </a:pPr>
            <a:r>
              <a:rPr lang="en-US" sz="1600" dirty="0"/>
              <a:t>https://commons.wikimedia.org/wiki/File:Fritz_von_Uhde_Bergpredigt.jpg</a:t>
            </a:r>
          </a:p>
          <a:p>
            <a:pPr>
              <a:buNone/>
            </a:pPr>
            <a:r>
              <a:rPr lang="en-US" sz="1600" dirty="0"/>
              <a:t>Estate of Frank Wesley, http://www.frankwesleyart.com/main_page.htm</a:t>
            </a:r>
          </a:p>
          <a:p>
            <a:pPr>
              <a:buNone/>
            </a:pPr>
            <a:r>
              <a:rPr lang="en-US" sz="1600" dirty="0"/>
              <a:t>https://commons.wikimedia.org/wiki/File:Namugongo_Martyrs_window_Charles_Lwanga.jpg</a:t>
            </a:r>
          </a:p>
          <a:p>
            <a:pPr>
              <a:buNone/>
            </a:pPr>
            <a:r>
              <a:rPr lang="fr-FR" sz="1600" dirty="0"/>
              <a:t>Mike </a:t>
            </a:r>
            <a:r>
              <a:rPr lang="fr-FR" sz="1600" dirty="0" err="1"/>
              <a:t>Moyers</a:t>
            </a:r>
            <a:r>
              <a:rPr lang="fr-FR" sz="1600" dirty="0"/>
              <a:t>, https://www.mikemoyersfineart.com/</a:t>
            </a: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543800" cy="2308324"/>
          </a:xfrm>
          <a:prstGeom prst="rect">
            <a:avLst/>
          </a:prstGeom>
        </p:spPr>
        <p:txBody>
          <a:bodyPr wrap="square">
            <a:spAutoFit/>
          </a:bodyPr>
          <a:lstStyle/>
          <a:p>
            <a:r>
              <a:rPr lang="en-US" sz="3600" dirty="0"/>
              <a:t>They shall be like a tree planted by water, sending out its roots by the stream. It shall not fear when heat comes, and its leaves shall stay green;</a:t>
            </a:r>
            <a:endParaRPr lang="en-US" sz="3600" dirty="0">
              <a:cs typeface="Arial" pitchFamily="34" charset="0"/>
            </a:endParaRPr>
          </a:p>
        </p:txBody>
      </p:sp>
      <p:sp>
        <p:nvSpPr>
          <p:cNvPr id="4" name="TextBox 3"/>
          <p:cNvSpPr txBox="1"/>
          <p:nvPr/>
        </p:nvSpPr>
        <p:spPr>
          <a:xfrm>
            <a:off x="5943600" y="4724401"/>
            <a:ext cx="3352800" cy="461665"/>
          </a:xfrm>
          <a:prstGeom prst="rect">
            <a:avLst/>
          </a:prstGeom>
          <a:noFill/>
        </p:spPr>
        <p:txBody>
          <a:bodyPr wrap="square" rtlCol="0">
            <a:spAutoFit/>
          </a:bodyPr>
          <a:lstStyle/>
          <a:p>
            <a:pPr algn="ctr"/>
            <a:r>
              <a:rPr lang="en-US" sz="2400" dirty="0">
                <a:solidFill>
                  <a:schemeClr val="tx1">
                    <a:lumMod val="95000"/>
                  </a:schemeClr>
                </a:solidFill>
              </a:rPr>
              <a:t>Jeremiah 17:8a</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Trees Beside a Stream  --  </a:t>
            </a:r>
            <a:r>
              <a:rPr lang="en-US" sz="1400" dirty="0" err="1">
                <a:solidFill>
                  <a:schemeClr val="tx1">
                    <a:lumMod val="95000"/>
                  </a:schemeClr>
                </a:solidFill>
              </a:rPr>
              <a:t>Eliphalet</a:t>
            </a:r>
            <a:r>
              <a:rPr lang="en-US" sz="1400" dirty="0">
                <a:solidFill>
                  <a:schemeClr val="tx1">
                    <a:lumMod val="95000"/>
                  </a:schemeClr>
                </a:solidFill>
              </a:rPr>
              <a:t> Andrews, Smithsonian Museum of American Art, Washington, DC</a:t>
            </a:r>
          </a:p>
        </p:txBody>
      </p:sp>
      <p:pic>
        <p:nvPicPr>
          <p:cNvPr id="2" name="Picture 1">
            <a:extLst>
              <a:ext uri="{FF2B5EF4-FFF2-40B4-BE49-F238E27FC236}">
                <a16:creationId xmlns:a16="http://schemas.microsoft.com/office/drawing/2014/main" id="{3A145C0B-5F5A-4A43-8862-ED345F39B9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30314" y="1"/>
            <a:ext cx="8180486" cy="6317529"/>
          </a:xfrm>
          <a:prstGeom prst="rect">
            <a:avLst/>
          </a:prstGeom>
        </p:spPr>
      </p:pic>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828800"/>
            <a:ext cx="6858000" cy="2308324"/>
          </a:xfrm>
          <a:prstGeom prst="rect">
            <a:avLst/>
          </a:prstGeom>
        </p:spPr>
        <p:txBody>
          <a:bodyPr wrap="square">
            <a:spAutoFit/>
          </a:bodyPr>
          <a:lstStyle/>
          <a:p>
            <a:r>
              <a:rPr lang="en-US" sz="3600" dirty="0"/>
              <a:t>They are like trees planted by streams of water, which yield their fruit in its season, and their leaves do not wither.</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1:3</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Apple Orchard  --  Luther van </a:t>
            </a:r>
            <a:r>
              <a:rPr lang="en-US" sz="1400" dirty="0" err="1">
                <a:solidFill>
                  <a:schemeClr val="tx1">
                    <a:lumMod val="95000"/>
                  </a:schemeClr>
                </a:solidFill>
              </a:rPr>
              <a:t>Gorder</a:t>
            </a:r>
            <a:r>
              <a:rPr lang="en-US" sz="1400" dirty="0">
                <a:solidFill>
                  <a:schemeClr val="tx1">
                    <a:lumMod val="95000"/>
                  </a:schemeClr>
                </a:solidFill>
              </a:rPr>
              <a:t>, Huntington Library, San Marino, CA</a:t>
            </a:r>
          </a:p>
        </p:txBody>
      </p:sp>
      <p:pic>
        <p:nvPicPr>
          <p:cNvPr id="1026" name="Picture 2" descr="https://upload.wikimedia.org/wikipedia/commons/thumb/c/ca/Luther_Emerson_van_Gorder_-_Apple_orchard.jpg/958px-Luther_Emerson_van_Gorder_-_Apple_orchard.jpg">
            <a:extLst>
              <a:ext uri="{FF2B5EF4-FFF2-40B4-BE49-F238E27FC236}">
                <a16:creationId xmlns:a16="http://schemas.microsoft.com/office/drawing/2014/main" id="{7D33E5DD-DFE0-4BF3-925B-119769B82E2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09800" y="76200"/>
            <a:ext cx="77724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1754326"/>
          </a:xfrm>
          <a:prstGeom prst="rect">
            <a:avLst/>
          </a:prstGeom>
        </p:spPr>
        <p:txBody>
          <a:bodyPr wrap="square">
            <a:spAutoFit/>
          </a:bodyPr>
          <a:lstStyle/>
          <a:p>
            <a:r>
              <a:rPr lang="en-US" sz="3600" dirty="0"/>
              <a:t>But in fact Christ has been raised from the dead, the first fruits of those who have died.</a:t>
            </a: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15:20</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Blessing of the First Fruits  --  Holy Resurrection Cathedral, Tokyo, Japan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38D2F08-EF34-4279-A025-30DE8B419E6A}"/>
              </a:ext>
            </a:extLst>
          </p:cNvPr>
          <p:cNvPicPr>
            <a:picLocks noChangeAspect="1"/>
          </p:cNvPicPr>
          <p:nvPr/>
        </p:nvPicPr>
        <p:blipFill>
          <a:blip r:embed="rId2"/>
          <a:stretch>
            <a:fillRect/>
          </a:stretch>
        </p:blipFill>
        <p:spPr>
          <a:xfrm>
            <a:off x="2286000" y="304800"/>
            <a:ext cx="7620000" cy="5715000"/>
          </a:xfrm>
          <a:prstGeom prst="rect">
            <a:avLst/>
          </a:prstGeom>
        </p:spPr>
      </p:pic>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905000"/>
            <a:ext cx="7086600" cy="2308324"/>
          </a:xfrm>
          <a:prstGeom prst="rect">
            <a:avLst/>
          </a:prstGeom>
        </p:spPr>
        <p:txBody>
          <a:bodyPr wrap="square">
            <a:spAutoFit/>
          </a:bodyPr>
          <a:lstStyle/>
          <a:p>
            <a:r>
              <a:rPr lang="en-US" sz="3600" dirty="0"/>
              <a:t>He came down … with a great crowd of his disciples and a great multitude of people from all Judea, Jerusalem, and the coast of </a:t>
            </a:r>
            <a:r>
              <a:rPr lang="en-US" sz="3600" dirty="0" err="1"/>
              <a:t>Tyre</a:t>
            </a:r>
            <a:r>
              <a:rPr lang="en-US" sz="3600" dirty="0"/>
              <a:t> and Sidon.</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6:17ac</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1630</TotalTime>
  <Words>704</Words>
  <Application>Microsoft Office PowerPoint</Application>
  <PresentationFormat>Widescreen</PresentationFormat>
  <Paragraphs>52</Paragraphs>
  <Slides>22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SIXTH SUNDAY AFTER THE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106</cp:revision>
  <dcterms:created xsi:type="dcterms:W3CDTF">2016-08-31T16:46:43Z</dcterms:created>
  <dcterms:modified xsi:type="dcterms:W3CDTF">2022-10-31T19:41:54Z</dcterms:modified>
</cp:coreProperties>
</file>