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91" r:id="rId5"/>
    <p:sldId id="392" r:id="rId6"/>
    <p:sldId id="405" r:id="rId7"/>
    <p:sldId id="406" r:id="rId8"/>
    <p:sldId id="401" r:id="rId9"/>
    <p:sldId id="402" r:id="rId10"/>
    <p:sldId id="393" r:id="rId11"/>
    <p:sldId id="394" r:id="rId12"/>
    <p:sldId id="409" r:id="rId13"/>
    <p:sldId id="410" r:id="rId14"/>
    <p:sldId id="399" r:id="rId15"/>
    <p:sldId id="400" r:id="rId16"/>
    <p:sldId id="397" r:id="rId17"/>
    <p:sldId id="398" r:id="rId18"/>
    <p:sldId id="395" r:id="rId19"/>
    <p:sldId id="396" r:id="rId20"/>
    <p:sldId id="403" r:id="rId21"/>
    <p:sldId id="404" r:id="rId22"/>
    <p:sldId id="427" r:id="rId23"/>
    <p:sldId id="426"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8D4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9" autoAdjust="0"/>
    <p:restoredTop sz="94660"/>
  </p:normalViewPr>
  <p:slideViewPr>
    <p:cSldViewPr>
      <p:cViewPr varScale="1">
        <p:scale>
          <a:sx n="79" d="100"/>
          <a:sy n="79" d="100"/>
        </p:scale>
        <p:origin x="461" y="8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738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SEVENTH SUNDAY OF EASTER</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752600" y="5181601"/>
            <a:ext cx="4343400" cy="1384995"/>
          </a:xfrm>
          <a:prstGeom prst="rect">
            <a:avLst/>
          </a:prstGeom>
          <a:solidFill>
            <a:srgbClr val="0F8D4F">
              <a:alpha val="65000"/>
            </a:srgbClr>
          </a:solidFill>
        </p:spPr>
        <p:txBody>
          <a:bodyPr wrap="square">
            <a:spAutoFit/>
          </a:bodyPr>
          <a:lstStyle/>
          <a:p>
            <a:pPr algn="ctr"/>
            <a:r>
              <a:rPr lang="en-US" sz="2800" dirty="0"/>
              <a:t>Acts 16:16-34  •  Psalm 97  Revelation 22:12-14, 16-17, 20-21  •  John 17:20-26</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6781800" cy="1200329"/>
          </a:xfrm>
          <a:prstGeom prst="rect">
            <a:avLst/>
          </a:prstGeom>
        </p:spPr>
        <p:txBody>
          <a:bodyPr wrap="square">
            <a:spAutoFit/>
          </a:bodyPr>
          <a:lstStyle/>
          <a:p>
            <a:r>
              <a:rPr lang="en-US" sz="3600" dirty="0"/>
              <a:t>"I am the root and the descendant of David, the bright morning star."</a:t>
            </a:r>
            <a:endParaRPr lang="en-US" sz="3600" dirty="0">
              <a:cs typeface="Arial" pitchFamily="34" charset="0"/>
            </a:endParaRP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22:16b</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382162"/>
            <a:ext cx="1676400" cy="1323439"/>
          </a:xfrm>
          <a:prstGeom prst="rect">
            <a:avLst/>
          </a:prstGeom>
          <a:noFill/>
        </p:spPr>
        <p:txBody>
          <a:bodyPr wrap="square" rtlCol="0">
            <a:spAutoFit/>
          </a:bodyPr>
          <a:lstStyle/>
          <a:p>
            <a:pPr algn="ctr"/>
            <a:r>
              <a:rPr lang="en-US" sz="1600" dirty="0">
                <a:solidFill>
                  <a:schemeClr val="tx1">
                    <a:lumMod val="95000"/>
                  </a:schemeClr>
                </a:solidFill>
              </a:rPr>
              <a:t>Morning Star</a:t>
            </a:r>
          </a:p>
          <a:p>
            <a:pPr algn="ctr"/>
            <a:endParaRPr lang="en-US" sz="1600" dirty="0">
              <a:solidFill>
                <a:schemeClr val="tx1">
                  <a:lumMod val="95000"/>
                </a:schemeClr>
              </a:solidFill>
            </a:endParaRPr>
          </a:p>
          <a:p>
            <a:pPr algn="ctr"/>
            <a:r>
              <a:rPr lang="en-US" sz="1600" dirty="0">
                <a:solidFill>
                  <a:schemeClr val="tx1">
                    <a:lumMod val="95000"/>
                  </a:schemeClr>
                </a:solidFill>
              </a:rPr>
              <a:t>Thomas Crawford</a:t>
            </a:r>
          </a:p>
          <a:p>
            <a:pPr algn="ctr"/>
            <a:r>
              <a:rPr lang="en-US" sz="1600" dirty="0">
                <a:solidFill>
                  <a:schemeClr val="tx1">
                    <a:lumMod val="95000"/>
                  </a:schemeClr>
                </a:solidFill>
              </a:rPr>
              <a:t>RISD Museum</a:t>
            </a:r>
          </a:p>
          <a:p>
            <a:pPr algn="ctr"/>
            <a:r>
              <a:rPr lang="en-US" sz="1600" dirty="0">
                <a:solidFill>
                  <a:schemeClr val="tx1">
                    <a:lumMod val="95000"/>
                  </a:schemeClr>
                </a:solidFill>
              </a:rPr>
              <a:t>Providence, RI</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3908D65E-2DF5-4775-814E-35F07E1343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21480" y="76200"/>
            <a:ext cx="5074920" cy="67056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0"/>
            <a:ext cx="6781800" cy="1754326"/>
          </a:xfrm>
          <a:prstGeom prst="rect">
            <a:avLst/>
          </a:prstGeom>
        </p:spPr>
        <p:txBody>
          <a:bodyPr wrap="square">
            <a:spAutoFit/>
          </a:bodyPr>
          <a:lstStyle/>
          <a:p>
            <a:r>
              <a:rPr lang="en-US" sz="3600" dirty="0">
                <a:cs typeface="Arial" pitchFamily="34" charset="0"/>
              </a:rPr>
              <a:t>… let everyone who is thirsty come. Let anyone who wishes take the water of life as a gift.</a:t>
            </a:r>
          </a:p>
        </p:txBody>
      </p:sp>
      <p:sp>
        <p:nvSpPr>
          <p:cNvPr id="5" name="TextBox 4"/>
          <p:cNvSpPr txBox="1"/>
          <p:nvPr/>
        </p:nvSpPr>
        <p:spPr>
          <a:xfrm>
            <a:off x="5562600" y="44196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22:17b</a:t>
            </a:r>
          </a:p>
        </p:txBody>
      </p:sp>
    </p:spTree>
    <p:extLst>
      <p:ext uri="{BB962C8B-B14F-4D97-AF65-F5344CB8AC3E}">
        <p14:creationId xmlns:p14="http://schemas.microsoft.com/office/powerpoint/2010/main" val="411962011"/>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and the Woman at the Well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7A48641-6934-415A-8907-4D95A29C57FD}"/>
              </a:ext>
            </a:extLst>
          </p:cNvPr>
          <p:cNvPicPr>
            <a:picLocks noChangeAspect="1"/>
          </p:cNvPicPr>
          <p:nvPr/>
        </p:nvPicPr>
        <p:blipFill>
          <a:blip r:embed="rId2"/>
          <a:stretch>
            <a:fillRect/>
          </a:stretch>
        </p:blipFill>
        <p:spPr>
          <a:xfrm>
            <a:off x="1752600" y="228600"/>
            <a:ext cx="8711762" cy="5774654"/>
          </a:xfrm>
          <a:prstGeom prst="rect">
            <a:avLst/>
          </a:prstGeom>
        </p:spPr>
      </p:pic>
    </p:spTree>
    <p:extLst>
      <p:ext uri="{BB962C8B-B14F-4D97-AF65-F5344CB8AC3E}">
        <p14:creationId xmlns:p14="http://schemas.microsoft.com/office/powerpoint/2010/main" val="3487717057"/>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52600"/>
            <a:ext cx="7315200" cy="2308324"/>
          </a:xfrm>
          <a:prstGeom prst="rect">
            <a:avLst/>
          </a:prstGeom>
        </p:spPr>
        <p:txBody>
          <a:bodyPr wrap="square">
            <a:spAutoFit/>
          </a:bodyPr>
          <a:lstStyle/>
          <a:p>
            <a:r>
              <a:rPr lang="en-US" sz="3600" dirty="0"/>
              <a:t>As you, Father, are in me and I am in you, may they also be in us, so that the world may believe that you have sent me.</a:t>
            </a:r>
            <a:endParaRPr lang="en-US" sz="3600" dirty="0">
              <a:cs typeface="Arial" pitchFamily="34" charset="0"/>
            </a:endParaRP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John 17:21b</a:t>
            </a:r>
          </a:p>
        </p:txBody>
      </p:sp>
    </p:spTree>
    <p:extLst>
      <p:ext uri="{BB962C8B-B14F-4D97-AF65-F5344CB8AC3E}">
        <p14:creationId xmlns:p14="http://schemas.microsoft.com/office/powerpoint/2010/main" val="1134618045"/>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Mission to the World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9B116EA-BC5B-4172-BF86-3A1A77D883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2401"/>
            <a:ext cx="9144000" cy="6058699"/>
          </a:xfrm>
          <a:prstGeom prst="rect">
            <a:avLst/>
          </a:prstGeom>
        </p:spPr>
      </p:pic>
    </p:spTree>
    <p:extLst>
      <p:ext uri="{BB962C8B-B14F-4D97-AF65-F5344CB8AC3E}">
        <p14:creationId xmlns:p14="http://schemas.microsoft.com/office/powerpoint/2010/main" val="3641416043"/>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1754326"/>
          </a:xfrm>
          <a:prstGeom prst="rect">
            <a:avLst/>
          </a:prstGeom>
        </p:spPr>
        <p:txBody>
          <a:bodyPr wrap="square">
            <a:spAutoFit/>
          </a:bodyPr>
          <a:lstStyle/>
          <a:p>
            <a:r>
              <a:rPr lang="en-US" sz="3600" dirty="0"/>
              <a:t>"I ask … on behalf of those who will believe in me through their word, that they may all be one."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17:20ac, 21a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953000"/>
            <a:ext cx="1903214" cy="1815882"/>
          </a:xfrm>
          <a:prstGeom prst="rect">
            <a:avLst/>
          </a:prstGeom>
          <a:noFill/>
        </p:spPr>
        <p:txBody>
          <a:bodyPr wrap="square" rtlCol="0">
            <a:spAutoFit/>
          </a:bodyPr>
          <a:lstStyle/>
          <a:p>
            <a:pPr algn="ctr"/>
            <a:r>
              <a:rPr lang="en-US" sz="1600" dirty="0" err="1">
                <a:solidFill>
                  <a:schemeClr val="tx1">
                    <a:lumMod val="95000"/>
                  </a:schemeClr>
                </a:solidFill>
              </a:rPr>
              <a:t>Oikoumene</a:t>
            </a:r>
            <a:r>
              <a:rPr lang="en-US" sz="1600" dirty="0">
                <a:solidFill>
                  <a:schemeClr val="tx1">
                    <a:lumMod val="95000"/>
                  </a:schemeClr>
                </a:solidFill>
              </a:rPr>
              <a:t> – Symbol of World Council of Churches</a:t>
            </a:r>
          </a:p>
          <a:p>
            <a:pPr algn="ctr"/>
            <a:endParaRPr lang="en-US" sz="1600" dirty="0">
              <a:solidFill>
                <a:schemeClr val="tx1">
                  <a:lumMod val="95000"/>
                </a:schemeClr>
              </a:solidFill>
            </a:endParaRPr>
          </a:p>
          <a:p>
            <a:pPr algn="ctr"/>
            <a:r>
              <a:rPr lang="en-US" sz="1600" dirty="0">
                <a:solidFill>
                  <a:schemeClr val="tx1">
                    <a:lumMod val="95000"/>
                  </a:schemeClr>
                </a:solidFill>
              </a:rPr>
              <a:t>Ronald Pope</a:t>
            </a:r>
          </a:p>
          <a:p>
            <a:pPr algn="ctr"/>
            <a:r>
              <a:rPr lang="en-US" sz="1600" dirty="0">
                <a:solidFill>
                  <a:schemeClr val="tx1">
                    <a:lumMod val="95000"/>
                  </a:schemeClr>
                </a:solidFill>
              </a:rPr>
              <a:t>Derby Museum</a:t>
            </a:r>
          </a:p>
          <a:p>
            <a:pPr algn="ctr"/>
            <a:r>
              <a:rPr lang="en-US" sz="1600" dirty="0">
                <a:solidFill>
                  <a:schemeClr val="tx1">
                    <a:lumMod val="95000"/>
                  </a:schemeClr>
                </a:solidFill>
              </a:rPr>
              <a:t>Derby, England</a:t>
            </a:r>
          </a:p>
        </p:txBody>
      </p:sp>
      <p:pic>
        <p:nvPicPr>
          <p:cNvPr id="3" name="Picture 2">
            <a:extLst>
              <a:ext uri="{FF2B5EF4-FFF2-40B4-BE49-F238E27FC236}">
                <a16:creationId xmlns:a16="http://schemas.microsoft.com/office/drawing/2014/main" id="{CBB45128-29C4-4786-BBC1-D3DF7EF4E6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1" y="342900"/>
            <a:ext cx="5762327" cy="61722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2700" y="1711910"/>
            <a:ext cx="7086600" cy="2308324"/>
          </a:xfrm>
          <a:prstGeom prst="rect">
            <a:avLst/>
          </a:prstGeom>
        </p:spPr>
        <p:txBody>
          <a:bodyPr wrap="square">
            <a:spAutoFit/>
          </a:bodyPr>
          <a:lstStyle/>
          <a:p>
            <a:r>
              <a:rPr lang="en-US" sz="3600" dirty="0"/>
              <a:t>Father, I desire that those … whom you have given me, may be with me where I am … because you loved me before the foundation of the world.</a:t>
            </a:r>
            <a:endParaRPr lang="en-US" sz="3600" dirty="0">
              <a:cs typeface="Arial" pitchFamily="34" charset="0"/>
            </a:endParaRPr>
          </a:p>
        </p:txBody>
      </p:sp>
      <p:sp>
        <p:nvSpPr>
          <p:cNvPr id="5" name="TextBox 4"/>
          <p:cNvSpPr txBox="1"/>
          <p:nvPr/>
        </p:nvSpPr>
        <p:spPr>
          <a:xfrm>
            <a:off x="5943600" y="4915258"/>
            <a:ext cx="3352800" cy="461665"/>
          </a:xfrm>
          <a:prstGeom prst="rect">
            <a:avLst/>
          </a:prstGeom>
          <a:noFill/>
        </p:spPr>
        <p:txBody>
          <a:bodyPr wrap="square" rtlCol="0">
            <a:spAutoFit/>
          </a:bodyPr>
          <a:lstStyle/>
          <a:p>
            <a:pPr algn="ctr"/>
            <a:r>
              <a:rPr lang="en-US" sz="2400" dirty="0">
                <a:solidFill>
                  <a:schemeClr val="tx1">
                    <a:lumMod val="95000"/>
                  </a:schemeClr>
                </a:solidFill>
              </a:rPr>
              <a:t>John 17:24ac</a:t>
            </a:r>
          </a:p>
        </p:txBody>
      </p:sp>
    </p:spTree>
    <p:extLst>
      <p:ext uri="{BB962C8B-B14F-4D97-AF65-F5344CB8AC3E}">
        <p14:creationId xmlns:p14="http://schemas.microsoft.com/office/powerpoint/2010/main" val="3891687161"/>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7014" y="6481716"/>
            <a:ext cx="8763000" cy="338554"/>
          </a:xfrm>
          <a:prstGeom prst="rect">
            <a:avLst/>
          </a:prstGeom>
          <a:noFill/>
        </p:spPr>
        <p:txBody>
          <a:bodyPr wrap="square" rtlCol="0">
            <a:spAutoFit/>
          </a:bodyPr>
          <a:lstStyle/>
          <a:p>
            <a:pPr algn="ctr"/>
            <a:r>
              <a:rPr lang="en-US" sz="1600" dirty="0">
                <a:solidFill>
                  <a:schemeClr val="tx1">
                    <a:lumMod val="95000"/>
                  </a:schemeClr>
                </a:solidFill>
              </a:rPr>
              <a:t>"Out of Nothing" – The Creation of Humankind  --  Frederick Hart, Washington National Cathedral, DC</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7FCC6F7C-6A12-4600-A912-FCA1D2BBDF17}"/>
              </a:ext>
            </a:extLst>
          </p:cNvPr>
          <p:cNvPicPr>
            <a:picLocks noChangeAspect="1"/>
          </p:cNvPicPr>
          <p:nvPr/>
        </p:nvPicPr>
        <p:blipFill>
          <a:blip r:embed="rId2"/>
          <a:stretch>
            <a:fillRect/>
          </a:stretch>
        </p:blipFill>
        <p:spPr>
          <a:xfrm>
            <a:off x="1828800" y="0"/>
            <a:ext cx="8610600" cy="6383896"/>
          </a:xfrm>
          <a:prstGeom prst="rect">
            <a:avLst/>
          </a:prstGeom>
        </p:spPr>
      </p:pic>
    </p:spTree>
    <p:extLst>
      <p:ext uri="{BB962C8B-B14F-4D97-AF65-F5344CB8AC3E}">
        <p14:creationId xmlns:p14="http://schemas.microsoft.com/office/powerpoint/2010/main" val="2676941353"/>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467600" cy="2308324"/>
          </a:xfrm>
          <a:prstGeom prst="rect">
            <a:avLst/>
          </a:prstGeom>
        </p:spPr>
        <p:txBody>
          <a:bodyPr wrap="square">
            <a:spAutoFit/>
          </a:bodyPr>
          <a:lstStyle/>
          <a:p>
            <a:r>
              <a:rPr lang="en-US" sz="3600" dirty="0"/>
              <a:t>"Sirs, what must I do to be saved?" They answered, "Believe on the Lord Jesus" … then he and his entire family were baptized without delay.</a:t>
            </a:r>
          </a:p>
        </p:txBody>
      </p:sp>
      <p:sp>
        <p:nvSpPr>
          <p:cNvPr id="4" name="TextBox 3"/>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Acts 16:30b, 31a, 33b</a:t>
            </a:r>
          </a:p>
        </p:txBody>
      </p:sp>
    </p:spTree>
    <p:extLst>
      <p:ext uri="{BB962C8B-B14F-4D97-AF65-F5344CB8AC3E}">
        <p14:creationId xmlns:p14="http://schemas.microsoft.com/office/powerpoint/2010/main" val="3594558990"/>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0" y="2761334"/>
            <a:ext cx="6781800" cy="646331"/>
          </a:xfrm>
          <a:prstGeom prst="rect">
            <a:avLst/>
          </a:prstGeom>
        </p:spPr>
        <p:txBody>
          <a:bodyPr wrap="square">
            <a:spAutoFit/>
          </a:bodyPr>
          <a:lstStyle/>
          <a:p>
            <a:r>
              <a:rPr lang="en-US" sz="3600" dirty="0">
                <a:cs typeface="Arial" pitchFamily="34" charset="0"/>
              </a:rPr>
              <a:t>Come, Lord Jesus!  </a:t>
            </a:r>
          </a:p>
        </p:txBody>
      </p:sp>
      <p:sp>
        <p:nvSpPr>
          <p:cNvPr id="5" name="TextBox 4"/>
          <p:cNvSpPr txBox="1"/>
          <p:nvPr/>
        </p:nvSpPr>
        <p:spPr>
          <a:xfrm>
            <a:off x="5791200" y="39624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22:20b</a:t>
            </a:r>
          </a:p>
        </p:txBody>
      </p:sp>
    </p:spTree>
    <p:extLst>
      <p:ext uri="{BB962C8B-B14F-4D97-AF65-F5344CB8AC3E}">
        <p14:creationId xmlns:p14="http://schemas.microsoft.com/office/powerpoint/2010/main" val="1521920249"/>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81600"/>
            <a:ext cx="1295400" cy="1569660"/>
          </a:xfrm>
          <a:prstGeom prst="rect">
            <a:avLst/>
          </a:prstGeom>
          <a:noFill/>
        </p:spPr>
        <p:txBody>
          <a:bodyPr wrap="square" rtlCol="0">
            <a:spAutoFit/>
          </a:bodyPr>
          <a:lstStyle/>
          <a:p>
            <a:pPr algn="ctr"/>
            <a:r>
              <a:rPr lang="en-US" sz="1600" dirty="0">
                <a:solidFill>
                  <a:schemeClr val="tx1">
                    <a:lumMod val="95000"/>
                  </a:schemeClr>
                </a:solidFill>
              </a:rPr>
              <a:t>Christ Crucified and Risen</a:t>
            </a:r>
          </a:p>
          <a:p>
            <a:pPr algn="ctr"/>
            <a:endParaRPr lang="en-US" sz="1600" dirty="0">
              <a:solidFill>
                <a:schemeClr val="tx1">
                  <a:lumMod val="95000"/>
                </a:schemeClr>
              </a:solidFill>
            </a:endParaRPr>
          </a:p>
          <a:p>
            <a:pPr algn="ctr"/>
            <a:r>
              <a:rPr lang="en-US" sz="1600" dirty="0">
                <a:solidFill>
                  <a:schemeClr val="tx1">
                    <a:lumMod val="95000"/>
                  </a:schemeClr>
                </a:solidFill>
              </a:rPr>
              <a:t>Baguio, Philippines</a:t>
            </a:r>
          </a:p>
        </p:txBody>
      </p:sp>
      <p:pic>
        <p:nvPicPr>
          <p:cNvPr id="3" name="Picture 2">
            <a:extLst>
              <a:ext uri="{FF2B5EF4-FFF2-40B4-BE49-F238E27FC236}">
                <a16:creationId xmlns:a16="http://schemas.microsoft.com/office/drawing/2014/main" id="{61E6B9EF-56E5-414C-963E-E978AC7E8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4300" y="0"/>
            <a:ext cx="5143500" cy="6858000"/>
          </a:xfrm>
          <a:prstGeom prst="rect">
            <a:avLst/>
          </a:prstGeom>
        </p:spPr>
      </p:pic>
    </p:spTree>
    <p:extLst>
      <p:ext uri="{BB962C8B-B14F-4D97-AF65-F5344CB8AC3E}">
        <p14:creationId xmlns:p14="http://schemas.microsoft.com/office/powerpoint/2010/main" val="299428403"/>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0"/>
            <a:ext cx="6781800" cy="1754326"/>
          </a:xfrm>
          <a:prstGeom prst="rect">
            <a:avLst/>
          </a:prstGeom>
        </p:spPr>
        <p:txBody>
          <a:bodyPr wrap="square">
            <a:spAutoFit/>
          </a:bodyPr>
          <a:lstStyle/>
          <a:p>
            <a:r>
              <a:rPr lang="en-US" sz="3600" dirty="0">
                <a:cs typeface="Arial" pitchFamily="34" charset="0"/>
              </a:rPr>
              <a:t>The grace of the Lord Jesus be with        	</a:t>
            </a:r>
            <a:r>
              <a:rPr lang="en-US" sz="3600">
                <a:cs typeface="Arial" pitchFamily="34" charset="0"/>
              </a:rPr>
              <a:t>all the </a:t>
            </a:r>
            <a:r>
              <a:rPr lang="en-US" sz="3600" dirty="0">
                <a:cs typeface="Arial" pitchFamily="34" charset="0"/>
              </a:rPr>
              <a:t>saints. </a:t>
            </a:r>
          </a:p>
          <a:p>
            <a:r>
              <a:rPr lang="en-US" sz="3600" dirty="0">
                <a:cs typeface="Arial" pitchFamily="34" charset="0"/>
              </a:rPr>
              <a:t>Amen.</a:t>
            </a: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22:21</a:t>
            </a:r>
          </a:p>
        </p:txBody>
      </p:sp>
    </p:spTree>
    <p:extLst>
      <p:ext uri="{BB962C8B-B14F-4D97-AF65-F5344CB8AC3E}">
        <p14:creationId xmlns:p14="http://schemas.microsoft.com/office/powerpoint/2010/main" val="1265490217"/>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6400800"/>
            <a:ext cx="6666440" cy="338554"/>
          </a:xfrm>
          <a:prstGeom prst="rect">
            <a:avLst/>
          </a:prstGeom>
          <a:noFill/>
        </p:spPr>
        <p:txBody>
          <a:bodyPr wrap="none" rtlCol="0">
            <a:spAutoFit/>
          </a:bodyPr>
          <a:lstStyle/>
          <a:p>
            <a:r>
              <a:rPr lang="en-US" sz="1600" dirty="0"/>
              <a:t>Christ's Ascension  --  Emmaus House Martyrs of Uganda, </a:t>
            </a:r>
            <a:r>
              <a:rPr lang="en-US" sz="1600" dirty="0" err="1"/>
              <a:t>Kamapala</a:t>
            </a:r>
            <a:r>
              <a:rPr lang="en-US" sz="1600" dirty="0"/>
              <a:t>, Uganda</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1350" y="28638"/>
            <a:ext cx="7272250" cy="6259017"/>
          </a:xfrm>
          <a:prstGeom prst="rect">
            <a:avLst/>
          </a:prstGeom>
        </p:spPr>
      </p:pic>
    </p:spTree>
    <p:extLst>
      <p:ext uri="{BB962C8B-B14F-4D97-AF65-F5344CB8AC3E}">
        <p14:creationId xmlns:p14="http://schemas.microsoft.com/office/powerpoint/2010/main" val="1908456036"/>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https://www.flickr.com/photos/wallyg/5090420939/ - Wally </a:t>
            </a:r>
            <a:r>
              <a:rPr lang="en-US" sz="1600" dirty="0" err="1"/>
              <a:t>Gobetz</a:t>
            </a:r>
            <a:endParaRPr lang="en-US" sz="1600" dirty="0"/>
          </a:p>
          <a:p>
            <a:pPr>
              <a:buNone/>
            </a:pPr>
            <a:r>
              <a:rPr lang="en-US" sz="1600" dirty="0"/>
              <a:t>https://commons.wikimedia.org/wiki/File:Winslow_Homer_-_Sunlight_on_the_Coast_-_Google_Art_Project.jpg</a:t>
            </a:r>
          </a:p>
          <a:p>
            <a:pPr>
              <a:buNone/>
            </a:pPr>
            <a:r>
              <a:rPr lang="en-US" sz="1600" dirty="0"/>
              <a:t>https://www.flickr.com/photos/pal_pics/6713162773 - </a:t>
            </a:r>
            <a:r>
              <a:rPr lang="en-US" sz="1600" dirty="0" err="1"/>
              <a:t>Ridvan</a:t>
            </a:r>
            <a:r>
              <a:rPr lang="en-US" sz="1600" dirty="0"/>
              <a:t> </a:t>
            </a:r>
            <a:r>
              <a:rPr lang="en-US" sz="1600" dirty="0" err="1"/>
              <a:t>Yumlu</a:t>
            </a:r>
            <a:endParaRPr lang="en-US" sz="1600" dirty="0"/>
          </a:p>
          <a:p>
            <a:pPr>
              <a:buNone/>
            </a:pPr>
            <a:r>
              <a:rPr lang="en-US" sz="1600" dirty="0"/>
              <a:t>https://commons.wikimedia.org/wiki/File:Saints_Kings_Church,_3000_R%C3%ADo_Consulado_Avenue,_Venustiano_Carranza,_Federal_District,_Mexico07_-_Sun,_Alpha_Omega.jpg - Enrique López-Tamayo </a:t>
            </a:r>
            <a:r>
              <a:rPr lang="en-US" sz="1600" dirty="0" err="1"/>
              <a:t>Biosca</a:t>
            </a:r>
            <a:endParaRPr lang="en-US" sz="1600" dirty="0"/>
          </a:p>
          <a:p>
            <a:pPr>
              <a:buNone/>
            </a:pPr>
            <a:r>
              <a:rPr lang="en-US" sz="1600" dirty="0"/>
              <a:t>https://www.flickr.com/photos/skrobola/395962706/ - Mark </a:t>
            </a:r>
            <a:r>
              <a:rPr lang="en-US" sz="1600" dirty="0" err="1"/>
              <a:t>Skrobola</a:t>
            </a:r>
            <a:endParaRPr lang="en-US" sz="1600" dirty="0"/>
          </a:p>
          <a:p>
            <a:pPr>
              <a:buNone/>
            </a:pPr>
            <a:r>
              <a:rPr lang="en-US" sz="1600" dirty="0"/>
              <a:t>http://diglib.library.vanderbilt.edu/act-imagelink.pl?RC=48282</a:t>
            </a:r>
          </a:p>
          <a:p>
            <a:pPr>
              <a:buNone/>
            </a:pPr>
            <a:r>
              <a:rPr lang="en-US" sz="1600" dirty="0"/>
              <a:t>http://diglib.library.vanderbilt.edu/act-imagelink.pl?RC=48314</a:t>
            </a:r>
          </a:p>
          <a:p>
            <a:pPr>
              <a:buNone/>
            </a:pPr>
            <a:r>
              <a:rPr lang="en-US" sz="1600" dirty="0"/>
              <a:t>https://commons.wikimedia.org/wiki/File:RonaldPopeInfirmary_(1).jpg – </a:t>
            </a:r>
            <a:r>
              <a:rPr lang="en-US" sz="1600" dirty="0" err="1"/>
              <a:t>Victuallers</a:t>
            </a:r>
            <a:endParaRPr lang="en-US" sz="1600" dirty="0"/>
          </a:p>
          <a:p>
            <a:pPr>
              <a:buNone/>
            </a:pPr>
            <a:r>
              <a:rPr lang="en-US" sz="1600" dirty="0"/>
              <a:t>https://www.flickr.com/photos/timevanson/6623043189/</a:t>
            </a:r>
          </a:p>
          <a:p>
            <a:pPr>
              <a:buNone/>
            </a:pPr>
            <a:r>
              <a:rPr lang="en-US" sz="1600" dirty="0"/>
              <a:t>https://www.flickr.com/photos/jardek/804315429/ - Joshua </a:t>
            </a:r>
            <a:r>
              <a:rPr lang="en-US" sz="1600" dirty="0" err="1"/>
              <a:t>Jardekah</a:t>
            </a:r>
            <a:r>
              <a:rPr lang="en-US" sz="1600" dirty="0"/>
              <a:t> Aguilar</a:t>
            </a:r>
          </a:p>
          <a:p>
            <a:pPr>
              <a:buNone/>
            </a:pPr>
            <a:r>
              <a:rPr lang="en-US" sz="1600" dirty="0"/>
              <a:t>https://www.flickr.com/photos/jimforest/5710252358</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77000"/>
            <a:ext cx="8763000" cy="338554"/>
          </a:xfrm>
          <a:prstGeom prst="rect">
            <a:avLst/>
          </a:prstGeom>
          <a:noFill/>
        </p:spPr>
        <p:txBody>
          <a:bodyPr wrap="square" rtlCol="0">
            <a:spAutoFit/>
          </a:bodyPr>
          <a:lstStyle/>
          <a:p>
            <a:pPr algn="ctr"/>
            <a:r>
              <a:rPr lang="en-US" sz="1600" dirty="0">
                <a:solidFill>
                  <a:schemeClr val="tx1">
                    <a:lumMod val="95000"/>
                  </a:schemeClr>
                </a:solidFill>
              </a:rPr>
              <a:t>The Jailer, Paul, Silas, and the Jailer's Family  --  Bronze doors, Trinity Church, New York, NY</a:t>
            </a:r>
          </a:p>
        </p:txBody>
      </p:sp>
      <p:pic>
        <p:nvPicPr>
          <p:cNvPr id="4" name="Picture 3">
            <a:extLst>
              <a:ext uri="{FF2B5EF4-FFF2-40B4-BE49-F238E27FC236}">
                <a16:creationId xmlns:a16="http://schemas.microsoft.com/office/drawing/2014/main" id="{EDCA7E33-0DEE-4BD0-A2B4-D6B1AFB1ED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1" y="26026"/>
            <a:ext cx="8350583" cy="6374775"/>
          </a:xfrm>
          <a:prstGeom prst="rect">
            <a:avLst/>
          </a:prstGeom>
        </p:spPr>
      </p:pic>
    </p:spTree>
    <p:extLst>
      <p:ext uri="{BB962C8B-B14F-4D97-AF65-F5344CB8AC3E}">
        <p14:creationId xmlns:p14="http://schemas.microsoft.com/office/powerpoint/2010/main" val="1706747580"/>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209800"/>
            <a:ext cx="6400800" cy="1754326"/>
          </a:xfrm>
          <a:prstGeom prst="rect">
            <a:avLst/>
          </a:prstGeom>
        </p:spPr>
        <p:txBody>
          <a:bodyPr wrap="square">
            <a:spAutoFit/>
          </a:bodyPr>
          <a:lstStyle/>
          <a:p>
            <a:r>
              <a:rPr lang="en-US" sz="3600" dirty="0"/>
              <a:t>The LORD is king! Let the earth rejoice; let the many coastlands be glad!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97:1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24600"/>
            <a:ext cx="8763000" cy="338554"/>
          </a:xfrm>
          <a:prstGeom prst="rect">
            <a:avLst/>
          </a:prstGeom>
          <a:noFill/>
        </p:spPr>
        <p:txBody>
          <a:bodyPr wrap="square" rtlCol="0">
            <a:spAutoFit/>
          </a:bodyPr>
          <a:lstStyle/>
          <a:p>
            <a:pPr algn="ctr"/>
            <a:r>
              <a:rPr lang="en-US" sz="1600" dirty="0">
                <a:solidFill>
                  <a:schemeClr val="tx1">
                    <a:lumMod val="95000"/>
                  </a:schemeClr>
                </a:solidFill>
              </a:rPr>
              <a:t>Sunlight Appears on the Coast  --  Winslow Homer, Toledo Museum of Art, Toledo, OH</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1BBA5E2B-98B5-4F77-A545-DBBCE31240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57201"/>
            <a:ext cx="9144000" cy="5586413"/>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133600"/>
            <a:ext cx="6781800" cy="1754326"/>
          </a:xfrm>
          <a:prstGeom prst="rect">
            <a:avLst/>
          </a:prstGeom>
        </p:spPr>
        <p:txBody>
          <a:bodyPr wrap="square">
            <a:spAutoFit/>
          </a:bodyPr>
          <a:lstStyle/>
          <a:p>
            <a:r>
              <a:rPr lang="en-US" sz="3600" dirty="0">
                <a:cs typeface="Arial" pitchFamily="34" charset="0"/>
              </a:rPr>
              <a:t>The heavens proclaim his righteousness; and all the peoples behold his glory.</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97:6</a:t>
            </a:r>
          </a:p>
        </p:txBody>
      </p:sp>
    </p:spTree>
    <p:extLst>
      <p:ext uri="{BB962C8B-B14F-4D97-AF65-F5344CB8AC3E}">
        <p14:creationId xmlns:p14="http://schemas.microsoft.com/office/powerpoint/2010/main" val="3086627547"/>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Ethiopian and Eritrean Refugees Celebrate Christmas  --  </a:t>
            </a:r>
            <a:r>
              <a:rPr lang="en-US" sz="1600" dirty="0" err="1">
                <a:solidFill>
                  <a:schemeClr val="tx1">
                    <a:lumMod val="95000"/>
                  </a:schemeClr>
                </a:solidFill>
              </a:rPr>
              <a:t>Ridvan</a:t>
            </a:r>
            <a:r>
              <a:rPr lang="en-US" sz="1600" dirty="0">
                <a:solidFill>
                  <a:schemeClr val="tx1">
                    <a:lumMod val="95000"/>
                  </a:schemeClr>
                </a:solidFill>
              </a:rPr>
              <a:t> </a:t>
            </a:r>
            <a:r>
              <a:rPr lang="en-US" sz="1600" dirty="0" err="1">
                <a:solidFill>
                  <a:schemeClr val="tx1">
                    <a:lumMod val="95000"/>
                  </a:schemeClr>
                </a:solidFill>
              </a:rPr>
              <a:t>Yumlu</a:t>
            </a:r>
            <a:r>
              <a:rPr lang="en-US" sz="1600" dirty="0">
                <a:solidFill>
                  <a:schemeClr val="tx1">
                    <a:lumMod val="95000"/>
                  </a:schemeClr>
                </a:solidFill>
              </a:rPr>
              <a:t>, Bethlehem, Palestine</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75DB5CAF-EDA9-48CE-A77C-B27D8B69F7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228600"/>
            <a:ext cx="9144000" cy="5791200"/>
          </a:xfrm>
          <a:prstGeom prst="rect">
            <a:avLst/>
          </a:prstGeom>
        </p:spPr>
      </p:pic>
    </p:spTree>
    <p:extLst>
      <p:ext uri="{BB962C8B-B14F-4D97-AF65-F5344CB8AC3E}">
        <p14:creationId xmlns:p14="http://schemas.microsoft.com/office/powerpoint/2010/main" val="3262171665"/>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09800"/>
            <a:ext cx="6553200" cy="1754326"/>
          </a:xfrm>
          <a:prstGeom prst="rect">
            <a:avLst/>
          </a:prstGeom>
        </p:spPr>
        <p:txBody>
          <a:bodyPr wrap="square">
            <a:spAutoFit/>
          </a:bodyPr>
          <a:lstStyle/>
          <a:p>
            <a:r>
              <a:rPr lang="en-US" sz="3600" dirty="0">
                <a:cs typeface="Arial" pitchFamily="34" charset="0"/>
              </a:rPr>
              <a:t>I am the Alpha and the Omega, the first and the last, the beginning and the end."</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22:13</a:t>
            </a:r>
          </a:p>
        </p:txBody>
      </p:sp>
    </p:spTree>
    <p:extLst>
      <p:ext uri="{BB962C8B-B14F-4D97-AF65-F5344CB8AC3E}">
        <p14:creationId xmlns:p14="http://schemas.microsoft.com/office/powerpoint/2010/main" val="277854199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Alpha and Omega  --  Saints Kings Church, Mexico City, Mexico</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83D32B5A-4247-4CE9-8442-B629308676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228600"/>
            <a:ext cx="8229600" cy="6133624"/>
          </a:xfrm>
          <a:prstGeom prst="rect">
            <a:avLst/>
          </a:prstGeom>
        </p:spPr>
      </p:pic>
    </p:spTree>
    <p:extLst>
      <p:ext uri="{BB962C8B-B14F-4D97-AF65-F5344CB8AC3E}">
        <p14:creationId xmlns:p14="http://schemas.microsoft.com/office/powerpoint/2010/main" val="172804177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753</TotalTime>
  <Words>737</Words>
  <Application>Microsoft Office PowerPoint</Application>
  <PresentationFormat>Widescreen</PresentationFormat>
  <Paragraphs>64</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SEVENTH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126</cp:revision>
  <dcterms:created xsi:type="dcterms:W3CDTF">2016-08-31T16:46:43Z</dcterms:created>
  <dcterms:modified xsi:type="dcterms:W3CDTF">2022-11-01T16:01:35Z</dcterms:modified>
</cp:coreProperties>
</file>