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56" r:id="rId2"/>
    <p:sldId id="282" r:id="rId3"/>
    <p:sldId id="382" r:id="rId4"/>
    <p:sldId id="383" r:id="rId5"/>
    <p:sldId id="386" r:id="rId6"/>
    <p:sldId id="385" r:id="rId7"/>
    <p:sldId id="384" r:id="rId8"/>
    <p:sldId id="410" r:id="rId9"/>
    <p:sldId id="407" r:id="rId10"/>
    <p:sldId id="387" r:id="rId11"/>
    <p:sldId id="408" r:id="rId12"/>
    <p:sldId id="409" r:id="rId13"/>
    <p:sldId id="390" r:id="rId14"/>
    <p:sldId id="391" r:id="rId15"/>
    <p:sldId id="392" r:id="rId16"/>
    <p:sldId id="393" r:id="rId17"/>
    <p:sldId id="394" r:id="rId18"/>
    <p:sldId id="395" r:id="rId19"/>
    <p:sldId id="396" r:id="rId20"/>
    <p:sldId id="397" r:id="rId21"/>
    <p:sldId id="398" r:id="rId22"/>
    <p:sldId id="399" r:id="rId23"/>
    <p:sldId id="400" r:id="rId24"/>
    <p:sldId id="401" r:id="rId25"/>
    <p:sldId id="402" r:id="rId26"/>
    <p:sldId id="403" r:id="rId27"/>
    <p:sldId id="404"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022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27</a:t>
            </a:fld>
            <a:endParaRPr lang="en-US"/>
          </a:p>
        </p:txBody>
      </p:sp>
    </p:spTree>
    <p:extLst>
      <p:ext uri="{BB962C8B-B14F-4D97-AF65-F5344CB8AC3E}">
        <p14:creationId xmlns:p14="http://schemas.microsoft.com/office/powerpoint/2010/main" val="140245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7200" dirty="0"/>
              <a:t>SECOND SUNDAY AFTER THE EPIPHANY</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7543800" y="5549205"/>
            <a:ext cx="4648200" cy="1384995"/>
          </a:xfrm>
          <a:prstGeom prst="rect">
            <a:avLst/>
          </a:prstGeom>
        </p:spPr>
        <p:txBody>
          <a:bodyPr wrap="square">
            <a:spAutoFit/>
          </a:bodyPr>
          <a:lstStyle/>
          <a:p>
            <a:pPr algn="ctr"/>
            <a:r>
              <a:rPr lang="en-US" sz="2800" dirty="0"/>
              <a:t>Isaiah 62:1-5  •  Psalm 36:5-10</a:t>
            </a:r>
          </a:p>
          <a:p>
            <a:pPr algn="ctr"/>
            <a:r>
              <a:rPr lang="en-US" sz="2800" dirty="0"/>
              <a:t>1 Corinthians 12:1-11  •  John 2:1-11</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28672"/>
            <a:ext cx="7162800" cy="1200329"/>
          </a:xfrm>
          <a:prstGeom prst="rect">
            <a:avLst/>
          </a:prstGeom>
        </p:spPr>
        <p:txBody>
          <a:bodyPr wrap="square">
            <a:spAutoFit/>
          </a:bodyPr>
          <a:lstStyle/>
          <a:p>
            <a:r>
              <a:rPr lang="en-US" sz="3600" dirty="0"/>
              <a:t>Jesus and his disciples had also been invited …</a:t>
            </a:r>
            <a:endParaRPr lang="en-US" sz="3600" dirty="0">
              <a:cs typeface="Arial" pitchFamily="34" charset="0"/>
            </a:endParaRPr>
          </a:p>
        </p:txBody>
      </p:sp>
      <p:sp>
        <p:nvSpPr>
          <p:cNvPr id="5" name="TextBox 4"/>
          <p:cNvSpPr txBox="1"/>
          <p:nvPr/>
        </p:nvSpPr>
        <p:spPr>
          <a:xfrm>
            <a:off x="5638800" y="4114801"/>
            <a:ext cx="3352800" cy="461665"/>
          </a:xfrm>
          <a:prstGeom prst="rect">
            <a:avLst/>
          </a:prstGeom>
          <a:noFill/>
        </p:spPr>
        <p:txBody>
          <a:bodyPr wrap="square" rtlCol="0">
            <a:spAutoFit/>
          </a:bodyPr>
          <a:lstStyle/>
          <a:p>
            <a:pPr algn="ctr"/>
            <a:r>
              <a:rPr lang="en-US" sz="2400" dirty="0">
                <a:solidFill>
                  <a:schemeClr val="tx1">
                    <a:lumMod val="95000"/>
                  </a:schemeClr>
                </a:solidFill>
              </a:rPr>
              <a:t>John 2:1-2a</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5441120"/>
            <a:ext cx="1143000" cy="1169551"/>
          </a:xfrm>
          <a:prstGeom prst="rect">
            <a:avLst/>
          </a:prstGeom>
          <a:noFill/>
        </p:spPr>
        <p:txBody>
          <a:bodyPr wrap="square" rtlCol="0">
            <a:spAutoFit/>
          </a:bodyPr>
          <a:lstStyle/>
          <a:p>
            <a:pPr algn="ctr"/>
            <a:r>
              <a:rPr lang="en-US" sz="1400" dirty="0">
                <a:solidFill>
                  <a:schemeClr val="tx1">
                    <a:lumMod val="95000"/>
                  </a:schemeClr>
                </a:solidFill>
              </a:rPr>
              <a:t>Wedding at Cana</a:t>
            </a:r>
          </a:p>
          <a:p>
            <a:pPr algn="ctr"/>
            <a:endParaRPr lang="en-US" sz="1400" dirty="0">
              <a:solidFill>
                <a:schemeClr val="tx1">
                  <a:lumMod val="95000"/>
                </a:schemeClr>
              </a:solidFill>
            </a:endParaRPr>
          </a:p>
          <a:p>
            <a:pPr algn="ctr"/>
            <a:r>
              <a:rPr lang="en-US" sz="1400" dirty="0">
                <a:solidFill>
                  <a:schemeClr val="tx1">
                    <a:lumMod val="95000"/>
                  </a:schemeClr>
                </a:solidFill>
              </a:rPr>
              <a:t>Mary Jane Miller</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D9A542CE-A924-C602-1989-DD7680AD53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3800" y="28303"/>
            <a:ext cx="5044440" cy="6822004"/>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057400"/>
            <a:ext cx="6324600" cy="1754326"/>
          </a:xfrm>
          <a:prstGeom prst="rect">
            <a:avLst/>
          </a:prstGeom>
        </p:spPr>
        <p:txBody>
          <a:bodyPr wrap="square">
            <a:spAutoFit/>
          </a:bodyPr>
          <a:lstStyle/>
          <a:p>
            <a:r>
              <a:rPr lang="en-US" sz="3600" dirty="0"/>
              <a:t>When the wine gave out, the mother of Jesus said to him, "They have no wine."</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2:3</a:t>
            </a:r>
          </a:p>
        </p:txBody>
      </p:sp>
    </p:spTree>
    <p:extLst>
      <p:ext uri="{BB962C8B-B14F-4D97-AF65-F5344CB8AC3E}">
        <p14:creationId xmlns:p14="http://schemas.microsoft.com/office/powerpoint/2010/main" val="2368290017"/>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9763" y="4572001"/>
            <a:ext cx="1824037" cy="2062103"/>
          </a:xfrm>
          <a:prstGeom prst="rect">
            <a:avLst/>
          </a:prstGeom>
          <a:noFill/>
        </p:spPr>
        <p:txBody>
          <a:bodyPr wrap="square" rtlCol="0">
            <a:spAutoFit/>
          </a:bodyPr>
          <a:lstStyle/>
          <a:p>
            <a:pPr algn="ctr"/>
            <a:r>
              <a:rPr lang="en-US" sz="1600" dirty="0">
                <a:solidFill>
                  <a:schemeClr val="tx1">
                    <a:lumMod val="95000"/>
                  </a:schemeClr>
                </a:solidFill>
              </a:rPr>
              <a:t>Mary and Christ (Miracle at Cana)</a:t>
            </a:r>
          </a:p>
          <a:p>
            <a:pPr algn="ctr"/>
            <a:endParaRPr lang="en-US" sz="1600" dirty="0">
              <a:solidFill>
                <a:schemeClr val="tx1">
                  <a:lumMod val="95000"/>
                </a:schemeClr>
              </a:solidFill>
            </a:endParaRPr>
          </a:p>
          <a:p>
            <a:pPr algn="ctr"/>
            <a:r>
              <a:rPr lang="en-US" sz="1600" dirty="0">
                <a:solidFill>
                  <a:schemeClr val="tx1">
                    <a:lumMod val="95000"/>
                  </a:schemeClr>
                </a:solidFill>
              </a:rPr>
              <a:t>Sarcophagus of Marcus </a:t>
            </a:r>
            <a:r>
              <a:rPr lang="en-US" sz="1600" dirty="0" err="1">
                <a:solidFill>
                  <a:schemeClr val="tx1">
                    <a:lumMod val="95000"/>
                  </a:schemeClr>
                </a:solidFill>
              </a:rPr>
              <a:t>Claudianus</a:t>
            </a:r>
            <a:r>
              <a:rPr lang="en-US" sz="1600" dirty="0">
                <a:solidFill>
                  <a:schemeClr val="tx1">
                    <a:lumMod val="95000"/>
                  </a:schemeClr>
                </a:solidFill>
              </a:rPr>
              <a:t>, 330-335 AD, Palazzo Massimo, Rome, Italy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6E354AA-C2F1-480D-9C2E-23A15C3D285C}"/>
              </a:ext>
            </a:extLst>
          </p:cNvPr>
          <p:cNvPicPr>
            <a:picLocks noChangeAspect="1"/>
          </p:cNvPicPr>
          <p:nvPr/>
        </p:nvPicPr>
        <p:blipFill>
          <a:blip r:embed="rId2"/>
          <a:stretch>
            <a:fillRect/>
          </a:stretch>
        </p:blipFill>
        <p:spPr>
          <a:xfrm>
            <a:off x="4267200" y="159458"/>
            <a:ext cx="5791200" cy="6469942"/>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6500" y="2133600"/>
            <a:ext cx="7239000" cy="1754326"/>
          </a:xfrm>
          <a:prstGeom prst="rect">
            <a:avLst/>
          </a:prstGeom>
        </p:spPr>
        <p:txBody>
          <a:bodyPr wrap="square">
            <a:spAutoFit/>
          </a:bodyPr>
          <a:lstStyle/>
          <a:p>
            <a:r>
              <a:rPr lang="en-US" sz="3600" dirty="0"/>
              <a:t>And Jesus said to her, … "My hour has not yet come." His mother said to the servants, "Do whatever he tells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2:4ac, 5</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5275183"/>
            <a:ext cx="2667000" cy="1354217"/>
          </a:xfrm>
          <a:prstGeom prst="rect">
            <a:avLst/>
          </a:prstGeom>
          <a:noFill/>
        </p:spPr>
        <p:txBody>
          <a:bodyPr wrap="square" rtlCol="0">
            <a:spAutoFit/>
          </a:bodyPr>
          <a:lstStyle/>
          <a:p>
            <a:pPr algn="ctr"/>
            <a:r>
              <a:rPr lang="en-US" sz="1600" dirty="0">
                <a:solidFill>
                  <a:schemeClr val="tx1">
                    <a:lumMod val="95000"/>
                  </a:schemeClr>
                </a:solidFill>
              </a:rPr>
              <a:t>Wedding at Cana</a:t>
            </a:r>
          </a:p>
          <a:p>
            <a:pPr algn="ctr"/>
            <a:endParaRPr lang="en-US" sz="1600" dirty="0">
              <a:solidFill>
                <a:schemeClr val="tx1">
                  <a:lumMod val="95000"/>
                </a:schemeClr>
              </a:solidFill>
            </a:endParaRPr>
          </a:p>
          <a:p>
            <a:pPr algn="ctr"/>
            <a:r>
              <a:rPr lang="en-US" sz="1600" dirty="0">
                <a:solidFill>
                  <a:schemeClr val="tx1">
                    <a:lumMod val="95000"/>
                  </a:schemeClr>
                </a:solidFill>
              </a:rPr>
              <a:t>Father Georges </a:t>
            </a:r>
            <a:r>
              <a:rPr lang="en-US" sz="1600" dirty="0" err="1">
                <a:solidFill>
                  <a:schemeClr val="tx1">
                    <a:lumMod val="95000"/>
                  </a:schemeClr>
                </a:solidFill>
              </a:rPr>
              <a:t>Saget</a:t>
            </a:r>
            <a:endParaRPr lang="en-US" sz="1600" dirty="0">
              <a:solidFill>
                <a:schemeClr val="tx1">
                  <a:lumMod val="95000"/>
                </a:schemeClr>
              </a:solidFill>
            </a:endParaRPr>
          </a:p>
          <a:p>
            <a:pPr algn="ctr"/>
            <a:r>
              <a:rPr lang="en-US" sz="1600" dirty="0" err="1">
                <a:solidFill>
                  <a:schemeClr val="tx1">
                    <a:lumMod val="95000"/>
                  </a:schemeClr>
                </a:solidFill>
              </a:rPr>
              <a:t>Keur</a:t>
            </a:r>
            <a:r>
              <a:rPr lang="en-US" sz="1600" dirty="0">
                <a:solidFill>
                  <a:schemeClr val="tx1">
                    <a:lumMod val="95000"/>
                  </a:schemeClr>
                </a:solidFill>
              </a:rPr>
              <a:t> Moussa Abbey</a:t>
            </a:r>
          </a:p>
          <a:p>
            <a:pPr algn="ctr"/>
            <a:r>
              <a:rPr lang="en-US" sz="1600" dirty="0" err="1">
                <a:solidFill>
                  <a:schemeClr val="tx1">
                    <a:lumMod val="95000"/>
                  </a:schemeClr>
                </a:solidFill>
              </a:rPr>
              <a:t>Keur</a:t>
            </a:r>
            <a:r>
              <a:rPr lang="en-US" sz="1600" dirty="0">
                <a:solidFill>
                  <a:schemeClr val="tx1">
                    <a:lumMod val="95000"/>
                  </a:schemeClr>
                </a:solidFill>
              </a:rPr>
              <a:t> Moussa, Senegal</a:t>
            </a:r>
          </a:p>
        </p:txBody>
      </p:sp>
      <p:pic>
        <p:nvPicPr>
          <p:cNvPr id="2" name="Picture 1">
            <a:extLst>
              <a:ext uri="{FF2B5EF4-FFF2-40B4-BE49-F238E27FC236}">
                <a16:creationId xmlns:a16="http://schemas.microsoft.com/office/drawing/2014/main" id="{B4314D20-9D9B-4A8A-950E-9391D4F59341}"/>
              </a:ext>
            </a:extLst>
          </p:cNvPr>
          <p:cNvPicPr>
            <a:picLocks noChangeAspect="1"/>
          </p:cNvPicPr>
          <p:nvPr/>
        </p:nvPicPr>
        <p:blipFill>
          <a:blip r:embed="rId2"/>
          <a:stretch>
            <a:fillRect/>
          </a:stretch>
        </p:blipFill>
        <p:spPr>
          <a:xfrm>
            <a:off x="5334000" y="116326"/>
            <a:ext cx="4267200" cy="6665474"/>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781800" cy="2308324"/>
          </a:xfrm>
          <a:prstGeom prst="rect">
            <a:avLst/>
          </a:prstGeom>
        </p:spPr>
        <p:txBody>
          <a:bodyPr wrap="square">
            <a:spAutoFit/>
          </a:bodyPr>
          <a:lstStyle/>
          <a:p>
            <a:r>
              <a:rPr lang="en-US" sz="3600" dirty="0"/>
              <a:t>Now standing there were six stone water jars for the Jewish rites of purification, each holding twenty or thirty gallons.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2:6</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800600"/>
            <a:ext cx="1600200" cy="1815882"/>
          </a:xfrm>
          <a:prstGeom prst="rect">
            <a:avLst/>
          </a:prstGeom>
          <a:noFill/>
        </p:spPr>
        <p:txBody>
          <a:bodyPr wrap="square" rtlCol="0">
            <a:spAutoFit/>
          </a:bodyPr>
          <a:lstStyle/>
          <a:p>
            <a:pPr algn="ctr"/>
            <a:r>
              <a:rPr lang="en-US" sz="1600" dirty="0">
                <a:solidFill>
                  <a:schemeClr val="tx1">
                    <a:lumMod val="95000"/>
                  </a:schemeClr>
                </a:solidFill>
              </a:rPr>
              <a:t>The Marriage in Cana</a:t>
            </a:r>
          </a:p>
          <a:p>
            <a:pPr algn="ctr"/>
            <a:endParaRPr lang="en-US" sz="1600" dirty="0">
              <a:solidFill>
                <a:schemeClr val="tx1">
                  <a:lumMod val="95000"/>
                </a:schemeClr>
              </a:solidFill>
            </a:endParaRPr>
          </a:p>
          <a:p>
            <a:pPr algn="ctr"/>
            <a:r>
              <a:rPr lang="en-US" sz="1600" dirty="0">
                <a:solidFill>
                  <a:schemeClr val="tx1">
                    <a:lumMod val="95000"/>
                  </a:schemeClr>
                </a:solidFill>
              </a:rPr>
              <a:t>Anders Ericsson</a:t>
            </a:r>
          </a:p>
          <a:p>
            <a:pPr algn="ctr"/>
            <a:r>
              <a:rPr lang="en-US" sz="1600" dirty="0" err="1">
                <a:solidFill>
                  <a:schemeClr val="tx1">
                    <a:lumMod val="95000"/>
                  </a:schemeClr>
                </a:solidFill>
              </a:rPr>
              <a:t>Nationalmuseum</a:t>
            </a:r>
            <a:endParaRPr lang="en-US" sz="1600" dirty="0">
              <a:solidFill>
                <a:schemeClr val="tx1">
                  <a:lumMod val="95000"/>
                </a:schemeClr>
              </a:solidFill>
            </a:endParaRPr>
          </a:p>
          <a:p>
            <a:pPr algn="ctr"/>
            <a:r>
              <a:rPr lang="en-US" sz="1600" dirty="0">
                <a:solidFill>
                  <a:schemeClr val="tx1">
                    <a:lumMod val="95000"/>
                  </a:schemeClr>
                </a:solidFill>
              </a:rPr>
              <a:t>Stockholm, Sweden</a:t>
            </a:r>
          </a:p>
        </p:txBody>
      </p:sp>
      <p:pic>
        <p:nvPicPr>
          <p:cNvPr id="3" name="Picture 2">
            <a:extLst>
              <a:ext uri="{FF2B5EF4-FFF2-40B4-BE49-F238E27FC236}">
                <a16:creationId xmlns:a16="http://schemas.microsoft.com/office/drawing/2014/main" id="{DCB9F2F5-0872-4975-81B1-0DA32B17B6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41156" y="76202"/>
            <a:ext cx="7026845" cy="6781799"/>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09800"/>
            <a:ext cx="6858000" cy="1754326"/>
          </a:xfrm>
          <a:prstGeom prst="rect">
            <a:avLst/>
          </a:prstGeom>
        </p:spPr>
        <p:txBody>
          <a:bodyPr wrap="square">
            <a:spAutoFit/>
          </a:bodyPr>
          <a:lstStyle/>
          <a:p>
            <a:r>
              <a:rPr lang="en-US" sz="3600" dirty="0"/>
              <a:t>Jesus said to them, "Fill the jars with water." And they filled them up to the brim.</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2:7</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028962"/>
            <a:ext cx="2133600" cy="1600438"/>
          </a:xfrm>
          <a:prstGeom prst="rect">
            <a:avLst/>
          </a:prstGeom>
          <a:noFill/>
        </p:spPr>
        <p:txBody>
          <a:bodyPr wrap="square" rtlCol="0">
            <a:spAutoFit/>
          </a:bodyPr>
          <a:lstStyle/>
          <a:p>
            <a:pPr algn="ctr"/>
            <a:r>
              <a:rPr lang="en-US" sz="1400" dirty="0">
                <a:solidFill>
                  <a:schemeClr val="tx1">
                    <a:lumMod val="95000"/>
                  </a:schemeClr>
                </a:solidFill>
              </a:rPr>
              <a:t>The Marriage Feast at Cana</a:t>
            </a:r>
          </a:p>
          <a:p>
            <a:pPr algn="ctr"/>
            <a:endParaRPr lang="en-US" sz="1400" dirty="0">
              <a:solidFill>
                <a:schemeClr val="tx1">
                  <a:lumMod val="95000"/>
                </a:schemeClr>
              </a:solidFill>
            </a:endParaRPr>
          </a:p>
          <a:p>
            <a:pPr algn="ctr"/>
            <a:r>
              <a:rPr lang="en-US" sz="1400" dirty="0">
                <a:solidFill>
                  <a:schemeClr val="tx1">
                    <a:lumMod val="95000"/>
                  </a:schemeClr>
                </a:solidFill>
              </a:rPr>
              <a:t>Juan de </a:t>
            </a:r>
            <a:r>
              <a:rPr lang="en-US" sz="1400" dirty="0" err="1">
                <a:solidFill>
                  <a:schemeClr val="tx1">
                    <a:lumMod val="95000"/>
                  </a:schemeClr>
                </a:solidFill>
              </a:rPr>
              <a:t>Flandes</a:t>
            </a:r>
            <a:endParaRPr lang="en-US" sz="1400" dirty="0">
              <a:solidFill>
                <a:schemeClr val="tx1">
                  <a:lumMod val="95000"/>
                </a:schemeClr>
              </a:solidFill>
            </a:endParaRPr>
          </a:p>
          <a:p>
            <a:pPr algn="ctr"/>
            <a:r>
              <a:rPr lang="en-US" sz="1400" dirty="0">
                <a:solidFill>
                  <a:schemeClr val="tx1">
                    <a:lumMod val="95000"/>
                  </a:schemeClr>
                </a:solidFill>
              </a:rPr>
              <a:t>Metropolitan Museum of Art</a:t>
            </a:r>
          </a:p>
          <a:p>
            <a:pPr algn="ctr"/>
            <a:r>
              <a:rPr lang="en-US" sz="1400" dirty="0">
                <a:solidFill>
                  <a:schemeClr val="tx1">
                    <a:lumMod val="95000"/>
                  </a:schemeClr>
                </a:solidFill>
              </a:rPr>
              <a:t>New York, 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65281C43-CD49-47E5-BE63-B73E6A6223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7296" y="0"/>
            <a:ext cx="5130105"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44469"/>
            <a:ext cx="8077200" cy="2308324"/>
          </a:xfrm>
          <a:prstGeom prst="rect">
            <a:avLst/>
          </a:prstGeom>
        </p:spPr>
        <p:txBody>
          <a:bodyPr wrap="square">
            <a:spAutoFit/>
          </a:bodyPr>
          <a:lstStyle/>
          <a:p>
            <a:r>
              <a:rPr lang="en-US" sz="3600" dirty="0"/>
              <a:t>For as a young man marries a young woman, so shall your builder marry you, and as the bridegroom rejoices over the bride, so shall your God rejoice over you.</a:t>
            </a:r>
            <a:endParaRPr lang="en-US" sz="3600" dirty="0">
              <a:cs typeface="Arial" pitchFamily="34" charset="0"/>
            </a:endParaRPr>
          </a:p>
        </p:txBody>
      </p:sp>
      <p:sp>
        <p:nvSpPr>
          <p:cNvPr id="4" name="TextBox 3"/>
          <p:cNvSpPr txBox="1"/>
          <p:nvPr/>
        </p:nvSpPr>
        <p:spPr>
          <a:xfrm>
            <a:off x="6082937" y="4724401"/>
            <a:ext cx="3352800" cy="461665"/>
          </a:xfrm>
          <a:prstGeom prst="rect">
            <a:avLst/>
          </a:prstGeom>
          <a:noFill/>
        </p:spPr>
        <p:txBody>
          <a:bodyPr wrap="square" rtlCol="0">
            <a:spAutoFit/>
          </a:bodyPr>
          <a:lstStyle/>
          <a:p>
            <a:pPr algn="ctr"/>
            <a:r>
              <a:rPr lang="en-US" sz="2400" dirty="0">
                <a:solidFill>
                  <a:schemeClr val="tx1">
                    <a:lumMod val="95000"/>
                  </a:schemeClr>
                </a:solidFill>
              </a:rPr>
              <a:t>Isaiah 62:5</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98371" y="2209800"/>
            <a:ext cx="6172200" cy="1754326"/>
          </a:xfrm>
          <a:prstGeom prst="rect">
            <a:avLst/>
          </a:prstGeom>
        </p:spPr>
        <p:txBody>
          <a:bodyPr wrap="square">
            <a:spAutoFit/>
          </a:bodyPr>
          <a:lstStyle/>
          <a:p>
            <a:r>
              <a:rPr lang="en-US" sz="3600" dirty="0"/>
              <a:t>He said to them, "Now draw some out, and take it to the chief steward." So they took it.</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2:8</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443246"/>
            <a:ext cx="9334369" cy="338554"/>
          </a:xfrm>
          <a:prstGeom prst="rect">
            <a:avLst/>
          </a:prstGeom>
          <a:noFill/>
        </p:spPr>
        <p:txBody>
          <a:bodyPr wrap="square" rtlCol="0">
            <a:spAutoFit/>
          </a:bodyPr>
          <a:lstStyle/>
          <a:p>
            <a:pPr algn="ctr"/>
            <a:r>
              <a:rPr lang="en-US" sz="1600" dirty="0">
                <a:solidFill>
                  <a:schemeClr val="tx1">
                    <a:lumMod val="95000"/>
                  </a:schemeClr>
                </a:solidFill>
              </a:rPr>
              <a:t>Marriage at Cana  --  </a:t>
            </a:r>
            <a:r>
              <a:rPr lang="en-US" sz="1600" dirty="0" err="1">
                <a:solidFill>
                  <a:schemeClr val="tx1">
                    <a:lumMod val="95000"/>
                  </a:schemeClr>
                </a:solidFill>
              </a:rPr>
              <a:t>Duccio</a:t>
            </a:r>
            <a:r>
              <a:rPr lang="en-US" sz="1600" dirty="0">
                <a:solidFill>
                  <a:schemeClr val="tx1">
                    <a:lumMod val="95000"/>
                  </a:schemeClr>
                </a:solidFill>
              </a:rPr>
              <a:t>, Museo </a:t>
            </a:r>
            <a:r>
              <a:rPr lang="en-US" sz="1600" dirty="0" err="1">
                <a:solidFill>
                  <a:schemeClr val="tx1">
                    <a:lumMod val="95000"/>
                  </a:schemeClr>
                </a:solidFill>
              </a:rPr>
              <a:t>dell'Opera</a:t>
            </a:r>
            <a:r>
              <a:rPr lang="en-US" sz="1600" dirty="0">
                <a:solidFill>
                  <a:schemeClr val="tx1">
                    <a:lumMod val="95000"/>
                  </a:schemeClr>
                </a:solidFill>
              </a:rPr>
              <a:t> del Duomo, Siena, Italy</a:t>
            </a:r>
          </a:p>
        </p:txBody>
      </p:sp>
      <p:pic>
        <p:nvPicPr>
          <p:cNvPr id="6" name="Picture 5">
            <a:extLst>
              <a:ext uri="{FF2B5EF4-FFF2-40B4-BE49-F238E27FC236}">
                <a16:creationId xmlns:a16="http://schemas.microsoft.com/office/drawing/2014/main" id="{625D9794-930D-4991-8A3C-6F5BA331CB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2231" y="0"/>
            <a:ext cx="9334369" cy="6316653"/>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057400"/>
            <a:ext cx="7315200" cy="1754326"/>
          </a:xfrm>
          <a:prstGeom prst="rect">
            <a:avLst/>
          </a:prstGeom>
        </p:spPr>
        <p:txBody>
          <a:bodyPr wrap="square">
            <a:spAutoFit/>
          </a:bodyPr>
          <a:lstStyle/>
          <a:p>
            <a:r>
              <a:rPr lang="en-US" sz="3600" dirty="0"/>
              <a:t>When the steward tasted the water that had become wine … the steward called the bridegroom,</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John 2:9</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5105400"/>
            <a:ext cx="1828801" cy="1600438"/>
          </a:xfrm>
          <a:prstGeom prst="rect">
            <a:avLst/>
          </a:prstGeom>
          <a:noFill/>
        </p:spPr>
        <p:txBody>
          <a:bodyPr wrap="square" rtlCol="0">
            <a:spAutoFit/>
          </a:bodyPr>
          <a:lstStyle/>
          <a:p>
            <a:pPr algn="ctr"/>
            <a:r>
              <a:rPr lang="en-US" sz="1400" dirty="0">
                <a:solidFill>
                  <a:schemeClr val="tx1">
                    <a:lumMod val="95000"/>
                  </a:schemeClr>
                </a:solidFill>
              </a:rPr>
              <a:t>The Wedding at Cana (detail)</a:t>
            </a:r>
          </a:p>
          <a:p>
            <a:pPr algn="ctr"/>
            <a:endParaRPr lang="en-US" sz="1400" dirty="0">
              <a:solidFill>
                <a:schemeClr val="tx1">
                  <a:lumMod val="95000"/>
                </a:schemeClr>
              </a:solidFill>
            </a:endParaRPr>
          </a:p>
          <a:p>
            <a:pPr algn="ctr"/>
            <a:r>
              <a:rPr lang="en-US" sz="1400" dirty="0">
                <a:solidFill>
                  <a:schemeClr val="tx1">
                    <a:lumMod val="95000"/>
                  </a:schemeClr>
                </a:solidFill>
              </a:rPr>
              <a:t>Paolo Veronese</a:t>
            </a:r>
          </a:p>
          <a:p>
            <a:pPr algn="ctr"/>
            <a:r>
              <a:rPr lang="en-US" sz="1400" dirty="0" err="1">
                <a:solidFill>
                  <a:schemeClr val="tx1">
                    <a:lumMod val="95000"/>
                  </a:schemeClr>
                </a:solidFill>
              </a:rPr>
              <a:t>Gemälde-galerie</a:t>
            </a:r>
            <a:r>
              <a:rPr lang="en-US" sz="1400" dirty="0">
                <a:solidFill>
                  <a:schemeClr val="tx1">
                    <a:lumMod val="95000"/>
                  </a:schemeClr>
                </a:solidFill>
              </a:rPr>
              <a:t> Alte Meister</a:t>
            </a:r>
          </a:p>
          <a:p>
            <a:pPr algn="ctr"/>
            <a:r>
              <a:rPr lang="en-US" sz="1400" dirty="0">
                <a:solidFill>
                  <a:schemeClr val="tx1">
                    <a:lumMod val="95000"/>
                  </a:schemeClr>
                </a:solidFill>
              </a:rPr>
              <a:t>Dresden, Germany</a:t>
            </a:r>
          </a:p>
        </p:txBody>
      </p:sp>
      <p:pic>
        <p:nvPicPr>
          <p:cNvPr id="2" name="Picture 1">
            <a:extLst>
              <a:ext uri="{FF2B5EF4-FFF2-40B4-BE49-F238E27FC236}">
                <a16:creationId xmlns:a16="http://schemas.microsoft.com/office/drawing/2014/main" id="{D31B3BAF-CE13-4C90-A471-E6000DC389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0414" y="0"/>
            <a:ext cx="7767587" cy="6858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76400"/>
            <a:ext cx="6934200" cy="2862322"/>
          </a:xfrm>
          <a:prstGeom prst="rect">
            <a:avLst/>
          </a:prstGeom>
        </p:spPr>
        <p:txBody>
          <a:bodyPr wrap="square">
            <a:spAutoFit/>
          </a:bodyPr>
          <a:lstStyle/>
          <a:p>
            <a:r>
              <a:rPr lang="en-US" sz="3600" dirty="0"/>
              <a:t>and said to him, "Everyone serves the good wine first, and then the inferior wine after the guests have become drunk. But you have kept the good wine until now."</a:t>
            </a:r>
            <a:endParaRPr lang="en-US" sz="3600" dirty="0">
              <a:cs typeface="Arial" pitchFamily="34" charset="0"/>
            </a:endParaRPr>
          </a:p>
        </p:txBody>
      </p:sp>
      <p:sp>
        <p:nvSpPr>
          <p:cNvPr id="5" name="TextBox 4"/>
          <p:cNvSpPr txBox="1"/>
          <p:nvPr/>
        </p:nvSpPr>
        <p:spPr>
          <a:xfrm>
            <a:off x="6096000" y="4796136"/>
            <a:ext cx="3352800" cy="461665"/>
          </a:xfrm>
          <a:prstGeom prst="rect">
            <a:avLst/>
          </a:prstGeom>
          <a:noFill/>
        </p:spPr>
        <p:txBody>
          <a:bodyPr wrap="square" rtlCol="0">
            <a:spAutoFit/>
          </a:bodyPr>
          <a:lstStyle/>
          <a:p>
            <a:pPr algn="ctr"/>
            <a:r>
              <a:rPr lang="en-US" sz="2400" dirty="0">
                <a:solidFill>
                  <a:schemeClr val="tx1">
                    <a:lumMod val="95000"/>
                  </a:schemeClr>
                </a:solidFill>
              </a:rPr>
              <a:t>John 2:10</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889718"/>
            <a:ext cx="1676400" cy="1815882"/>
          </a:xfrm>
          <a:prstGeom prst="rect">
            <a:avLst/>
          </a:prstGeom>
          <a:noFill/>
        </p:spPr>
        <p:txBody>
          <a:bodyPr wrap="square" rtlCol="0">
            <a:spAutoFit/>
          </a:bodyPr>
          <a:lstStyle/>
          <a:p>
            <a:pPr algn="ctr"/>
            <a:r>
              <a:rPr lang="en-US" sz="1600" dirty="0">
                <a:solidFill>
                  <a:schemeClr val="tx1">
                    <a:lumMod val="95000"/>
                  </a:schemeClr>
                </a:solidFill>
              </a:rPr>
              <a:t>The Marriage Feast at Cana</a:t>
            </a:r>
          </a:p>
          <a:p>
            <a:pPr algn="ctr"/>
            <a:endParaRPr lang="en-US" sz="1600" dirty="0">
              <a:solidFill>
                <a:schemeClr val="tx1">
                  <a:lumMod val="95000"/>
                </a:schemeClr>
              </a:solidFill>
            </a:endParaRPr>
          </a:p>
          <a:p>
            <a:pPr algn="ctr"/>
            <a:r>
              <a:rPr lang="en-US" sz="1600" dirty="0">
                <a:solidFill>
                  <a:schemeClr val="tx1">
                    <a:lumMod val="95000"/>
                  </a:schemeClr>
                </a:solidFill>
              </a:rPr>
              <a:t>Choirstall woodcarving</a:t>
            </a:r>
          </a:p>
          <a:p>
            <a:pPr algn="ctr"/>
            <a:r>
              <a:rPr lang="en-US" sz="1600" dirty="0">
                <a:solidFill>
                  <a:schemeClr val="tx1">
                    <a:lumMod val="95000"/>
                  </a:schemeClr>
                </a:solidFill>
              </a:rPr>
              <a:t>Amiens Cathedral</a:t>
            </a:r>
          </a:p>
          <a:p>
            <a:pPr algn="ctr"/>
            <a:r>
              <a:rPr lang="en-US" sz="1600" dirty="0">
                <a:solidFill>
                  <a:schemeClr val="tx1">
                    <a:lumMod val="95000"/>
                  </a:schemeClr>
                </a:solidFill>
              </a:rPr>
              <a:t>Amiens, France</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8C91CF9B-4AF5-4712-AFA8-F7AC4CFAFF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61610" y="0"/>
            <a:ext cx="7006390" cy="6858000"/>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133600"/>
            <a:ext cx="7391400" cy="1754326"/>
          </a:xfrm>
          <a:prstGeom prst="rect">
            <a:avLst/>
          </a:prstGeom>
        </p:spPr>
        <p:txBody>
          <a:bodyPr wrap="square">
            <a:spAutoFit/>
          </a:bodyPr>
          <a:lstStyle/>
          <a:p>
            <a:r>
              <a:rPr lang="en-US" sz="3600" dirty="0"/>
              <a:t>Jesus did this, the first of his signs, in Cana of Galilee, and revealed his glory; and his disciples believed in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2:11</a:t>
            </a:r>
          </a:p>
        </p:txBody>
      </p:sp>
    </p:spTree>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Calling of John During the Marriage at Cana  --  Jan </a:t>
            </a:r>
            <a:r>
              <a:rPr lang="en-US" sz="1400" dirty="0" err="1">
                <a:solidFill>
                  <a:schemeClr val="tx1">
                    <a:lumMod val="95000"/>
                  </a:schemeClr>
                </a:solidFill>
              </a:rPr>
              <a:t>Vermeyen</a:t>
            </a:r>
            <a:r>
              <a:rPr lang="en-US" sz="1400" dirty="0">
                <a:solidFill>
                  <a:schemeClr val="tx1">
                    <a:lumMod val="95000"/>
                  </a:schemeClr>
                </a:solidFill>
              </a:rPr>
              <a:t>, </a:t>
            </a:r>
            <a:r>
              <a:rPr lang="en-US" sz="1400" dirty="0" err="1">
                <a:solidFill>
                  <a:schemeClr val="tx1">
                    <a:lumMod val="95000"/>
                  </a:schemeClr>
                </a:solidFill>
              </a:rPr>
              <a:t>Bonnefanten</a:t>
            </a:r>
            <a:r>
              <a:rPr lang="en-US" sz="1400" dirty="0">
                <a:solidFill>
                  <a:schemeClr val="tx1">
                    <a:lumMod val="95000"/>
                  </a:schemeClr>
                </a:solidFill>
              </a:rPr>
              <a:t> Museum, Maastricht, NL</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E526E2FE-26A8-4BD9-AE7A-9947684ED2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0"/>
            <a:ext cx="8023644" cy="6365240"/>
          </a:xfrm>
          <a:prstGeom prst="rect">
            <a:avLst/>
          </a:prstGeom>
        </p:spPr>
      </p:pic>
    </p:spTree>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990600"/>
            <a:ext cx="8991600" cy="51816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https://commons.wikimedia.org/wiki/File:Pieter_Bruegel_the_Elder_-_Peasant_Wedding_-_Google_Art_Project_2.jpg</a:t>
            </a:r>
          </a:p>
          <a:p>
            <a:pPr>
              <a:buNone/>
            </a:pPr>
            <a:r>
              <a:rPr lang="en-US" sz="1400" dirty="0"/>
              <a:t>https://www.flickr.com/photos/paullew/17329661475 - Fr Lawrence Lew, O.P.</a:t>
            </a:r>
          </a:p>
          <a:p>
            <a:pPr>
              <a:buNone/>
            </a:pPr>
            <a:r>
              <a:rPr lang="en-US" sz="1400" dirty="0"/>
              <a:t>http://www.flickr.com/photos/simonyyz/363731256/</a:t>
            </a:r>
          </a:p>
          <a:p>
            <a:pPr>
              <a:buNone/>
            </a:pPr>
            <a:r>
              <a:rPr lang="en-US" sz="1400" dirty="0"/>
              <a:t>Estate of John August Swanson, https://www.johnaugustswanson.com/</a:t>
            </a:r>
          </a:p>
          <a:p>
            <a:pPr>
              <a:buNone/>
            </a:pPr>
            <a:r>
              <a:rPr lang="en-US" sz="1400" dirty="0"/>
              <a:t>Mary Jane Miller, https://www.millericons.com/</a:t>
            </a:r>
          </a:p>
          <a:p>
            <a:pPr>
              <a:buNone/>
            </a:pPr>
            <a:r>
              <a:rPr lang="en-US" sz="1400" dirty="0"/>
              <a:t>https://commons.wikimedia.org/wiki/File:McSarcophagus.CanaJRS.jpg - Dick Stracke</a:t>
            </a:r>
          </a:p>
          <a:p>
            <a:pPr>
              <a:buNone/>
            </a:pPr>
            <a:r>
              <a:rPr lang="en-US" sz="1400" dirty="0"/>
              <a:t>https://commons.wikimedia.org/wiki/File:KeurMoussaAutel.jpg</a:t>
            </a:r>
          </a:p>
          <a:p>
            <a:pPr>
              <a:buNone/>
            </a:pPr>
            <a:r>
              <a:rPr lang="en-US" sz="1400" dirty="0"/>
              <a:t>https://commons.wikimedia.org/wiki/File:The_Marriage_in_Cana_(Anders_Eriksson)_-_Nationalmuseum_-_22422.tif</a:t>
            </a:r>
          </a:p>
          <a:p>
            <a:pPr>
              <a:buNone/>
            </a:pPr>
            <a:r>
              <a:rPr lang="en-US" sz="1400" dirty="0"/>
              <a:t>https://commons.wikimedia.org/wiki/File:Juan_de_Flandes_-_The_Marriage_Feast_at_Cana_-_WGA12055.jpg</a:t>
            </a:r>
          </a:p>
          <a:p>
            <a:pPr>
              <a:buNone/>
            </a:pPr>
            <a:r>
              <a:rPr lang="fr-FR" sz="1400" dirty="0"/>
              <a:t>http://www.librairie-emmanuel.fr (contact page: https://www.librairie-emmanuel.fr/contact)</a:t>
            </a:r>
            <a:endParaRPr lang="en-US" sz="1400" dirty="0"/>
          </a:p>
          <a:p>
            <a:pPr>
              <a:buNone/>
            </a:pPr>
            <a:r>
              <a:rPr lang="en-US" sz="1400" dirty="0"/>
              <a:t>https://commons.wikimedia.org/wiki/File:Paolo_Veronese_-_Marriage_at_Cana_(detail)_-_WGA24874.jpg</a:t>
            </a:r>
          </a:p>
          <a:p>
            <a:pPr>
              <a:buNone/>
            </a:pPr>
            <a:r>
              <a:rPr lang="en-US" sz="1400" dirty="0"/>
              <a:t>http://diglib.library.vanderbilt.edu/act-imagelink.pl?RC=51541</a:t>
            </a:r>
          </a:p>
          <a:p>
            <a:pPr>
              <a:buNone/>
            </a:pPr>
            <a:r>
              <a:rPr lang="en-US" sz="1400" dirty="0"/>
              <a:t>https://commons.wikimedia.org/wiki/File:Jan_Cornelisz._Vermeyen_006.jpg</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The Peasant Wedding  --  Pieter Brueghel the Elder, </a:t>
            </a:r>
            <a:r>
              <a:rPr lang="en-US" sz="1600" dirty="0" err="1">
                <a:solidFill>
                  <a:schemeClr val="tx1">
                    <a:lumMod val="95000"/>
                  </a:schemeClr>
                </a:solidFill>
              </a:rPr>
              <a:t>Kunsthistorisches</a:t>
            </a:r>
            <a:r>
              <a:rPr lang="en-US" sz="1600" dirty="0">
                <a:solidFill>
                  <a:schemeClr val="tx1">
                    <a:lumMod val="95000"/>
                  </a:schemeClr>
                </a:solidFill>
              </a:rPr>
              <a:t> Museum, Vienna, Austria</a:t>
            </a:r>
          </a:p>
        </p:txBody>
      </p:sp>
      <p:pic>
        <p:nvPicPr>
          <p:cNvPr id="2" name="Picture 1">
            <a:extLst>
              <a:ext uri="{FF2B5EF4-FFF2-40B4-BE49-F238E27FC236}">
                <a16:creationId xmlns:a16="http://schemas.microsoft.com/office/drawing/2014/main" id="{AF435E56-07F5-432D-8118-4A50BC817A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1"/>
            <a:ext cx="9144000" cy="6322219"/>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858000" cy="2308324"/>
          </a:xfrm>
          <a:prstGeom prst="rect">
            <a:avLst/>
          </a:prstGeom>
        </p:spPr>
        <p:txBody>
          <a:bodyPr wrap="square">
            <a:spAutoFit/>
          </a:bodyPr>
          <a:lstStyle/>
          <a:p>
            <a:r>
              <a:rPr lang="en-US" sz="3600" dirty="0"/>
              <a:t>Your righteousness is like the mighty mountains, your judgments are like the great deep; you save humans and animals alike, O LORD.</a:t>
            </a:r>
            <a:endParaRPr lang="en-US" sz="3600" dirty="0">
              <a:cs typeface="Arial" pitchFamily="34" charset="0"/>
            </a:endParaRPr>
          </a:p>
        </p:txBody>
      </p:sp>
      <p:sp>
        <p:nvSpPr>
          <p:cNvPr id="5" name="TextBox 4"/>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Psalm 36:6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5334001"/>
            <a:ext cx="2514600" cy="1354217"/>
          </a:xfrm>
          <a:prstGeom prst="rect">
            <a:avLst/>
          </a:prstGeom>
          <a:noFill/>
        </p:spPr>
        <p:txBody>
          <a:bodyPr wrap="square" rtlCol="0">
            <a:spAutoFit/>
          </a:bodyPr>
          <a:lstStyle/>
          <a:p>
            <a:pPr algn="ctr"/>
            <a:r>
              <a:rPr lang="en-US" sz="1600" dirty="0">
                <a:solidFill>
                  <a:schemeClr val="tx1">
                    <a:lumMod val="95000"/>
                  </a:schemeClr>
                </a:solidFill>
              </a:rPr>
              <a:t>Carpenter Joseph Returning from Work</a:t>
            </a:r>
          </a:p>
          <a:p>
            <a:pPr algn="ctr"/>
            <a:endParaRPr lang="en-US" sz="1600" dirty="0">
              <a:solidFill>
                <a:schemeClr val="tx1">
                  <a:lumMod val="95000"/>
                </a:schemeClr>
              </a:solidFill>
            </a:endParaRPr>
          </a:p>
          <a:p>
            <a:pPr algn="ctr"/>
            <a:r>
              <a:rPr lang="en-US" sz="1600" dirty="0">
                <a:solidFill>
                  <a:schemeClr val="tx1">
                    <a:lumMod val="95000"/>
                  </a:schemeClr>
                </a:solidFill>
              </a:rPr>
              <a:t>Dominican Priory</a:t>
            </a:r>
          </a:p>
          <a:p>
            <a:pPr algn="ctr"/>
            <a:r>
              <a:rPr lang="en-US" sz="1600" dirty="0">
                <a:solidFill>
                  <a:schemeClr val="tx1">
                    <a:lumMod val="95000"/>
                  </a:schemeClr>
                </a:solidFill>
              </a:rPr>
              <a:t>Charlottesville, VA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EDF354D4-D251-4C7A-8829-C54945C24E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0"/>
            <a:ext cx="3958084"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231880"/>
            <a:ext cx="7315200" cy="3970318"/>
          </a:xfrm>
          <a:prstGeom prst="rect">
            <a:avLst/>
          </a:prstGeom>
        </p:spPr>
        <p:txBody>
          <a:bodyPr wrap="square">
            <a:spAutoFit/>
          </a:bodyPr>
          <a:lstStyle/>
          <a:p>
            <a:r>
              <a:rPr lang="en-US" sz="3600" dirty="0"/>
              <a:t>Now there are varieties of gifts, but 	the same Spirit; </a:t>
            </a:r>
          </a:p>
          <a:p>
            <a:r>
              <a:rPr lang="en-US" sz="3600" dirty="0"/>
              <a:t>and there are varieties of services, but 	the same Lord; </a:t>
            </a:r>
          </a:p>
          <a:p>
            <a:r>
              <a:rPr lang="en-US" sz="3600" dirty="0"/>
              <a:t>and there are varieties of activities, 	but it is the same God who 	activates all of them in everyone.</a:t>
            </a:r>
            <a:endParaRPr lang="en-US" sz="3600" dirty="0">
              <a:cs typeface="Arial" pitchFamily="34" charset="0"/>
            </a:endParaRPr>
          </a:p>
        </p:txBody>
      </p:sp>
      <p:sp>
        <p:nvSpPr>
          <p:cNvPr id="5" name="TextBox 4"/>
          <p:cNvSpPr txBox="1"/>
          <p:nvPr/>
        </p:nvSpPr>
        <p:spPr>
          <a:xfrm>
            <a:off x="6130834" y="5395288"/>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12:4-6</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5257801"/>
            <a:ext cx="1752600" cy="1323439"/>
          </a:xfrm>
          <a:prstGeom prst="rect">
            <a:avLst/>
          </a:prstGeom>
          <a:noFill/>
        </p:spPr>
        <p:txBody>
          <a:bodyPr wrap="square" rtlCol="0">
            <a:spAutoFit/>
          </a:bodyPr>
          <a:lstStyle/>
          <a:p>
            <a:pPr algn="ctr"/>
            <a:r>
              <a:rPr lang="en-US" sz="1600" dirty="0">
                <a:solidFill>
                  <a:schemeClr val="tx1">
                    <a:lumMod val="95000"/>
                  </a:schemeClr>
                </a:solidFill>
              </a:rPr>
              <a:t>Church Window</a:t>
            </a:r>
          </a:p>
          <a:p>
            <a:pPr algn="ctr"/>
            <a:endParaRPr lang="en-US" sz="1600" dirty="0">
              <a:solidFill>
                <a:schemeClr val="tx1">
                  <a:lumMod val="95000"/>
                </a:schemeClr>
              </a:solidFill>
            </a:endParaRPr>
          </a:p>
          <a:p>
            <a:pPr algn="ctr"/>
            <a:r>
              <a:rPr lang="it-IT" sz="1600" dirty="0">
                <a:solidFill>
                  <a:schemeClr val="tx1">
                    <a:lumMod val="95000"/>
                  </a:schemeClr>
                </a:solidFill>
              </a:rPr>
              <a:t>Church of Mwenzo Mission</a:t>
            </a:r>
          </a:p>
          <a:p>
            <a:pPr algn="ctr"/>
            <a:r>
              <a:rPr lang="it-IT" sz="1600" dirty="0">
                <a:solidFill>
                  <a:schemeClr val="tx1">
                    <a:lumMod val="95000"/>
                  </a:schemeClr>
                </a:solidFill>
              </a:rPr>
              <a:t>Nakonde, Zambia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7282E9E3-0172-4E4D-9C66-3E381336C8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0601" y="11814"/>
            <a:ext cx="4685203" cy="6846186"/>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162800" cy="1754326"/>
          </a:xfrm>
          <a:prstGeom prst="rect">
            <a:avLst/>
          </a:prstGeom>
        </p:spPr>
        <p:txBody>
          <a:bodyPr wrap="square">
            <a:spAutoFit/>
          </a:bodyPr>
          <a:lstStyle/>
          <a:p>
            <a:r>
              <a:rPr lang="en-US" sz="3600" dirty="0"/>
              <a:t>On the third day there was a wedding in Cana of Galilee, and the mother of Jesus was there.  </a:t>
            </a:r>
            <a:endParaRPr lang="en-US" sz="3600" dirty="0">
              <a:cs typeface="Arial" pitchFamily="34" charset="0"/>
            </a:endParaRPr>
          </a:p>
        </p:txBody>
      </p:sp>
      <p:sp>
        <p:nvSpPr>
          <p:cNvPr id="5" name="TextBox 4"/>
          <p:cNvSpPr txBox="1"/>
          <p:nvPr/>
        </p:nvSpPr>
        <p:spPr>
          <a:xfrm>
            <a:off x="56388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2:1</a:t>
            </a:r>
          </a:p>
        </p:txBody>
      </p:sp>
    </p:spTree>
    <p:extLst>
      <p:ext uri="{BB962C8B-B14F-4D97-AF65-F5344CB8AC3E}">
        <p14:creationId xmlns:p14="http://schemas.microsoft.com/office/powerpoint/2010/main" val="250338836"/>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7230" y="5943600"/>
            <a:ext cx="2895600" cy="738664"/>
          </a:xfrm>
          <a:prstGeom prst="rect">
            <a:avLst/>
          </a:prstGeom>
          <a:noFill/>
        </p:spPr>
        <p:txBody>
          <a:bodyPr wrap="square" rtlCol="0">
            <a:spAutoFit/>
          </a:bodyPr>
          <a:lstStyle/>
          <a:p>
            <a:pPr algn="ctr"/>
            <a:r>
              <a:rPr lang="en-US" sz="1400" dirty="0">
                <a:solidFill>
                  <a:schemeClr val="tx1">
                    <a:lumMod val="95000"/>
                  </a:schemeClr>
                </a:solidFill>
              </a:rPr>
              <a:t>Wedding Feast</a:t>
            </a:r>
          </a:p>
          <a:p>
            <a:pPr algn="ctr"/>
            <a:endParaRPr lang="en-US" sz="1400" dirty="0">
              <a:solidFill>
                <a:schemeClr val="tx1">
                  <a:lumMod val="95000"/>
                </a:schemeClr>
              </a:solidFill>
            </a:endParaRPr>
          </a:p>
          <a:p>
            <a:pPr algn="ctr"/>
            <a:r>
              <a:rPr lang="en-US" sz="1400" dirty="0">
                <a:solidFill>
                  <a:schemeClr val="tx1">
                    <a:lumMod val="95000"/>
                  </a:schemeClr>
                </a:solidFill>
              </a:rPr>
              <a:t>John August Swanson</a:t>
            </a:r>
          </a:p>
        </p:txBody>
      </p:sp>
      <p:pic>
        <p:nvPicPr>
          <p:cNvPr id="5" name="Picture 4">
            <a:extLst>
              <a:ext uri="{FF2B5EF4-FFF2-40B4-BE49-F238E27FC236}">
                <a16:creationId xmlns:a16="http://schemas.microsoft.com/office/drawing/2014/main" id="{AECD5338-2077-3943-F3BF-984B8DEFF3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0"/>
            <a:ext cx="4625970" cy="6858000"/>
          </a:xfrm>
          <a:prstGeom prst="rect">
            <a:avLst/>
          </a:prstGeom>
        </p:spPr>
      </p:pic>
    </p:spTree>
    <p:extLst>
      <p:ext uri="{BB962C8B-B14F-4D97-AF65-F5344CB8AC3E}">
        <p14:creationId xmlns:p14="http://schemas.microsoft.com/office/powerpoint/2010/main" val="41919399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563</TotalTime>
  <Words>903</Words>
  <Application>Microsoft Office PowerPoint</Application>
  <PresentationFormat>Widescreen</PresentationFormat>
  <Paragraphs>96</Paragraphs>
  <Slides>28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First Sunday after Christmas Day Year A</vt:lpstr>
      <vt:lpstr>SECOND SUNDAY AFTER THE EPIPHANY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118</cp:revision>
  <dcterms:created xsi:type="dcterms:W3CDTF">2016-08-31T16:46:43Z</dcterms:created>
  <dcterms:modified xsi:type="dcterms:W3CDTF">2022-10-31T17:31:44Z</dcterms:modified>
</cp:coreProperties>
</file>