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sldIdLst>
    <p:sldId id="256" r:id="rId2"/>
    <p:sldId id="282" r:id="rId3"/>
    <p:sldId id="382" r:id="rId4"/>
    <p:sldId id="410" r:id="rId5"/>
    <p:sldId id="411" r:id="rId6"/>
    <p:sldId id="437" r:id="rId7"/>
    <p:sldId id="436" r:id="rId8"/>
    <p:sldId id="412" r:id="rId9"/>
    <p:sldId id="413" r:id="rId10"/>
    <p:sldId id="438" r:id="rId11"/>
    <p:sldId id="439" r:id="rId12"/>
    <p:sldId id="414" r:id="rId13"/>
    <p:sldId id="415" r:id="rId14"/>
    <p:sldId id="416" r:id="rId15"/>
    <p:sldId id="417" r:id="rId16"/>
    <p:sldId id="418" r:id="rId17"/>
    <p:sldId id="419" r:id="rId18"/>
    <p:sldId id="420" r:id="rId19"/>
    <p:sldId id="421" r:id="rId20"/>
    <p:sldId id="422" r:id="rId21"/>
    <p:sldId id="425" r:id="rId22"/>
    <p:sldId id="424" r:id="rId23"/>
    <p:sldId id="423" r:id="rId24"/>
    <p:sldId id="426" r:id="rId25"/>
    <p:sldId id="429" r:id="rId26"/>
    <p:sldId id="428" r:id="rId27"/>
    <p:sldId id="427" r:id="rId28"/>
    <p:sldId id="297" r:id="rId2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3F18"/>
    <a:srgbClr val="44500C"/>
    <a:srgbClr val="556B2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236" autoAdjust="0"/>
    <p:restoredTop sz="94660"/>
  </p:normalViewPr>
  <p:slideViewPr>
    <p:cSldViewPr>
      <p:cViewPr varScale="1">
        <p:scale>
          <a:sx n="70" d="100"/>
          <a:sy n="70" d="100"/>
        </p:scale>
        <p:origin x="38" y="110"/>
      </p:cViewPr>
      <p:guideLst>
        <p:guide orient="horz" pos="2160"/>
        <p:guide pos="3840"/>
      </p:guideLst>
    </p:cSldViewPr>
  </p:slideViewPr>
  <p:notesTextViewPr>
    <p:cViewPr>
      <p:scale>
        <a:sx n="3" d="2"/>
        <a:sy n="3" d="2"/>
      </p:scale>
      <p:origin x="0" y="0"/>
    </p:cViewPr>
  </p:notesTextViewPr>
  <p:sorterViewPr>
    <p:cViewPr varScale="1">
      <p:scale>
        <a:sx n="1" d="1"/>
        <a:sy n="1" d="1"/>
      </p:scale>
      <p:origin x="0" y="-131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AB492283-5DAD-4197-8B51-666D80DBD764}" type="datetimeFigureOut">
              <a:rPr lang="en-US" smtClean="0"/>
              <a:pPr/>
              <a:t>11/12/2022</a:t>
            </a:fld>
            <a:endParaRPr lang="en-US"/>
          </a:p>
        </p:txBody>
      </p:sp>
      <p:sp>
        <p:nvSpPr>
          <p:cNvPr id="4" name="Slide Image Placeholder 3"/>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2284025"/>
            <a:ext cx="8458200" cy="1698625"/>
          </a:xfrm>
        </p:spPr>
        <p:txBody>
          <a:bodyPr>
            <a:noAutofit/>
          </a:bodyPr>
          <a:lstStyle/>
          <a:p>
            <a:r>
              <a:rPr lang="en-US" sz="8000" dirty="0"/>
              <a:t>R</a:t>
            </a:r>
            <a:r>
              <a:rPr lang="en-US" sz="8000"/>
              <a:t>EIGN </a:t>
            </a:r>
            <a:r>
              <a:rPr lang="en-US" sz="8000" dirty="0"/>
              <a:t>OF CHRIST </a:t>
            </a:r>
          </a:p>
        </p:txBody>
      </p:sp>
      <p:sp>
        <p:nvSpPr>
          <p:cNvPr id="3" name="Subtitle 2"/>
          <p:cNvSpPr>
            <a:spLocks noGrp="1"/>
          </p:cNvSpPr>
          <p:nvPr>
            <p:ph type="subTitle" idx="1"/>
          </p:nvPr>
        </p:nvSpPr>
        <p:spPr>
          <a:xfrm>
            <a:off x="5295900" y="398265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638300" y="5903894"/>
            <a:ext cx="8953500" cy="954107"/>
          </a:xfrm>
          <a:prstGeom prst="rect">
            <a:avLst/>
          </a:prstGeom>
          <a:solidFill>
            <a:srgbClr val="5C3F18">
              <a:alpha val="70000"/>
            </a:srgbClr>
          </a:solidFill>
        </p:spPr>
        <p:txBody>
          <a:bodyPr wrap="square">
            <a:spAutoFit/>
          </a:bodyPr>
          <a:lstStyle/>
          <a:p>
            <a:pPr algn="ctr"/>
            <a:r>
              <a:rPr lang="en-US" sz="2800" dirty="0"/>
              <a:t>Jeremiah 23:1-6 and Luke 1:68-79  •  Jeremiah 23:1-6 and Psalm 46  •  Colossians 1:11-20  •  Luke 23:33-43</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1"/>
            <a:ext cx="7162800" cy="646331"/>
          </a:xfrm>
          <a:prstGeom prst="rect">
            <a:avLst/>
          </a:prstGeom>
        </p:spPr>
        <p:txBody>
          <a:bodyPr wrap="square">
            <a:spAutoFit/>
          </a:bodyPr>
          <a:lstStyle/>
          <a:p>
            <a:r>
              <a:rPr lang="en-US" sz="3600" dirty="0"/>
              <a:t>"Be still, and know that I am God!"</a:t>
            </a:r>
            <a:endParaRPr lang="en-US" sz="3600" dirty="0">
              <a:cs typeface="Arial" pitchFamily="34" charset="0"/>
            </a:endParaRPr>
          </a:p>
        </p:txBody>
      </p:sp>
      <p:sp>
        <p:nvSpPr>
          <p:cNvPr id="4" name="TextBox 3"/>
          <p:cNvSpPr txBox="1"/>
          <p:nvPr/>
        </p:nvSpPr>
        <p:spPr>
          <a:xfrm>
            <a:off x="5638800" y="3657601"/>
            <a:ext cx="3352800" cy="461665"/>
          </a:xfrm>
          <a:prstGeom prst="rect">
            <a:avLst/>
          </a:prstGeom>
          <a:noFill/>
        </p:spPr>
        <p:txBody>
          <a:bodyPr wrap="square" rtlCol="0">
            <a:spAutoFit/>
          </a:bodyPr>
          <a:lstStyle/>
          <a:p>
            <a:pPr algn="ctr"/>
            <a:r>
              <a:rPr lang="en-US" sz="2400" dirty="0">
                <a:solidFill>
                  <a:schemeClr val="tx1">
                    <a:lumMod val="95000"/>
                  </a:schemeClr>
                </a:solidFill>
              </a:rPr>
              <a:t>Psalm 46:10a</a:t>
            </a:r>
          </a:p>
        </p:txBody>
      </p:sp>
    </p:spTree>
    <p:extLst>
      <p:ext uri="{BB962C8B-B14F-4D97-AF65-F5344CB8AC3E}">
        <p14:creationId xmlns:p14="http://schemas.microsoft.com/office/powerpoint/2010/main" val="3998783593"/>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5769896"/>
            <a:ext cx="2286000" cy="1077218"/>
          </a:xfrm>
          <a:prstGeom prst="rect">
            <a:avLst/>
          </a:prstGeom>
          <a:noFill/>
        </p:spPr>
        <p:txBody>
          <a:bodyPr wrap="square" rtlCol="0">
            <a:spAutoFit/>
          </a:bodyPr>
          <a:lstStyle/>
          <a:p>
            <a:pPr algn="ctr"/>
            <a:r>
              <a:rPr lang="en-US" sz="1600" dirty="0">
                <a:solidFill>
                  <a:schemeClr val="tx1">
                    <a:lumMod val="95000"/>
                  </a:schemeClr>
                </a:solidFill>
              </a:rPr>
              <a:t>Raise Your Head</a:t>
            </a:r>
          </a:p>
          <a:p>
            <a:pPr algn="ctr"/>
            <a:endParaRPr lang="en-US" sz="1600" dirty="0">
              <a:solidFill>
                <a:schemeClr val="tx1">
                  <a:lumMod val="95000"/>
                </a:schemeClr>
              </a:solidFill>
            </a:endParaRPr>
          </a:p>
          <a:p>
            <a:pPr algn="ctr"/>
            <a:r>
              <a:rPr lang="en-US" sz="1600" dirty="0">
                <a:solidFill>
                  <a:schemeClr val="tx1">
                    <a:lumMod val="95000"/>
                  </a:schemeClr>
                </a:solidFill>
              </a:rPr>
              <a:t>Lauren Wright Pittman</a:t>
            </a:r>
          </a:p>
          <a:p>
            <a:pPr algn="ct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6B206BF1-3FD3-47F9-B7B0-CF5F65D15D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0"/>
            <a:ext cx="4560570" cy="6858000"/>
          </a:xfrm>
          <a:prstGeom prst="rect">
            <a:avLst/>
          </a:prstGeom>
        </p:spPr>
      </p:pic>
    </p:spTree>
    <p:extLst>
      <p:ext uri="{BB962C8B-B14F-4D97-AF65-F5344CB8AC3E}">
        <p14:creationId xmlns:p14="http://schemas.microsoft.com/office/powerpoint/2010/main" val="2731301651"/>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alpha val="90000"/>
          </a:schemeClr>
        </a:solidFill>
        <a:effectLst/>
      </p:bgPr>
    </p:bg>
    <p:spTree>
      <p:nvGrpSpPr>
        <p:cNvPr id="1" name=""/>
        <p:cNvGrpSpPr/>
        <p:nvPr/>
      </p:nvGrpSpPr>
      <p:grpSpPr>
        <a:xfrm>
          <a:off x="0" y="0"/>
          <a:ext cx="0" cy="0"/>
          <a:chOff x="0" y="0"/>
          <a:chExt cx="0" cy="0"/>
        </a:xfrm>
      </p:grpSpPr>
      <p:sp>
        <p:nvSpPr>
          <p:cNvPr id="2" name="Rectangle 1"/>
          <p:cNvSpPr/>
          <p:nvPr/>
        </p:nvSpPr>
        <p:spPr>
          <a:xfrm>
            <a:off x="3048000" y="2193004"/>
            <a:ext cx="6705600" cy="1200329"/>
          </a:xfrm>
          <a:prstGeom prst="rect">
            <a:avLst/>
          </a:prstGeom>
        </p:spPr>
        <p:txBody>
          <a:bodyPr wrap="square">
            <a:spAutoFit/>
          </a:bodyPr>
          <a:lstStyle/>
          <a:p>
            <a:r>
              <a:rPr lang="en-US" sz="3600" dirty="0"/>
              <a:t>He himself is before all things, </a:t>
            </a:r>
          </a:p>
          <a:p>
            <a:r>
              <a:rPr lang="en-US" sz="3600" dirty="0"/>
              <a:t>and in him all things hold together.</a:t>
            </a:r>
            <a:endParaRPr lang="en-US" sz="3600" dirty="0">
              <a:cs typeface="Arial" pitchFamily="34" charset="0"/>
            </a:endParaRPr>
          </a:p>
        </p:txBody>
      </p:sp>
      <p:sp>
        <p:nvSpPr>
          <p:cNvPr id="4" name="TextBox 3"/>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Colossians 1:17</a:t>
            </a:r>
          </a:p>
        </p:txBody>
      </p:sp>
    </p:spTree>
    <p:extLst>
      <p:ext uri="{BB962C8B-B14F-4D97-AF65-F5344CB8AC3E}">
        <p14:creationId xmlns:p14="http://schemas.microsoft.com/office/powerpoint/2010/main" val="1444868564"/>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In the Beginning --  Metropolitan Community Church, Boynton Beach, FL</a:t>
            </a:r>
          </a:p>
        </p:txBody>
      </p:sp>
      <p:pic>
        <p:nvPicPr>
          <p:cNvPr id="5" name="Picture 4">
            <a:extLst>
              <a:ext uri="{FF2B5EF4-FFF2-40B4-BE49-F238E27FC236}">
                <a16:creationId xmlns:a16="http://schemas.microsoft.com/office/drawing/2014/main" id="{B39229F1-16C0-419C-AEC9-207F0B91F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0400" y="349440"/>
            <a:ext cx="5595997" cy="5666733"/>
          </a:xfrm>
          <a:prstGeom prst="rect">
            <a:avLst/>
          </a:prstGeom>
        </p:spPr>
      </p:pic>
    </p:spTree>
    <p:extLst>
      <p:ext uri="{BB962C8B-B14F-4D97-AF65-F5344CB8AC3E}">
        <p14:creationId xmlns:p14="http://schemas.microsoft.com/office/powerpoint/2010/main" val="3552847611"/>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6400"/>
            <a:ext cx="7162800" cy="2308324"/>
          </a:xfrm>
          <a:prstGeom prst="rect">
            <a:avLst/>
          </a:prstGeom>
        </p:spPr>
        <p:txBody>
          <a:bodyPr wrap="square">
            <a:spAutoFit/>
          </a:bodyPr>
          <a:lstStyle/>
          <a:p>
            <a:r>
              <a:rPr lang="en-US" sz="3600" dirty="0"/>
              <a:t>When they came to the place that is called The Skull, they crucified Jesus there with the criminals, one on his right and one on his left.</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Luke 23:33</a:t>
            </a:r>
          </a:p>
        </p:txBody>
      </p:sp>
    </p:spTree>
    <p:extLst>
      <p:ext uri="{BB962C8B-B14F-4D97-AF65-F5344CB8AC3E}">
        <p14:creationId xmlns:p14="http://schemas.microsoft.com/office/powerpoint/2010/main" val="417720463"/>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5257800"/>
            <a:ext cx="2209800" cy="1384995"/>
          </a:xfrm>
          <a:prstGeom prst="rect">
            <a:avLst/>
          </a:prstGeom>
          <a:noFill/>
        </p:spPr>
        <p:txBody>
          <a:bodyPr wrap="square" rtlCol="0">
            <a:spAutoFit/>
          </a:bodyPr>
          <a:lstStyle/>
          <a:p>
            <a:pPr algn="ctr"/>
            <a:r>
              <a:rPr lang="en-US" sz="1400" dirty="0">
                <a:solidFill>
                  <a:schemeClr val="tx1">
                    <a:lumMod val="95000"/>
                  </a:schemeClr>
                </a:solidFill>
              </a:rPr>
              <a:t>Three Crosses</a:t>
            </a:r>
          </a:p>
          <a:p>
            <a:pPr algn="ctr"/>
            <a:r>
              <a:rPr lang="en-US" sz="1400" dirty="0">
                <a:solidFill>
                  <a:schemeClr val="tx1">
                    <a:lumMod val="95000"/>
                  </a:schemeClr>
                </a:solidFill>
              </a:rPr>
              <a:t>Peter Paul Rubens</a:t>
            </a:r>
          </a:p>
          <a:p>
            <a:pPr algn="ctr"/>
            <a:endParaRPr lang="en-US" sz="1400" dirty="0">
              <a:solidFill>
                <a:schemeClr val="tx1">
                  <a:lumMod val="95000"/>
                </a:schemeClr>
              </a:solidFill>
            </a:endParaRPr>
          </a:p>
          <a:p>
            <a:pPr algn="ctr"/>
            <a:r>
              <a:rPr lang="en-US" sz="1400" dirty="0">
                <a:solidFill>
                  <a:schemeClr val="tx1">
                    <a:lumMod val="95000"/>
                  </a:schemeClr>
                </a:solidFill>
              </a:rPr>
              <a:t>Museum Boijmans Van Beuningen</a:t>
            </a:r>
          </a:p>
          <a:p>
            <a:pPr algn="ctr"/>
            <a:r>
              <a:rPr lang="en-US" sz="1400" dirty="0">
                <a:solidFill>
                  <a:schemeClr val="tx1">
                    <a:lumMod val="95000"/>
                  </a:schemeClr>
                </a:solidFill>
              </a:rPr>
              <a:t>Rotterdam, Netherlands</a:t>
            </a:r>
          </a:p>
        </p:txBody>
      </p:sp>
      <p:pic>
        <p:nvPicPr>
          <p:cNvPr id="2" name="Picture 1">
            <a:extLst>
              <a:ext uri="{FF2B5EF4-FFF2-40B4-BE49-F238E27FC236}">
                <a16:creationId xmlns:a16="http://schemas.microsoft.com/office/drawing/2014/main" id="{52332953-5FBE-4A8D-B0AF-016518FF5D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53001" y="16213"/>
            <a:ext cx="4323945" cy="6858000"/>
          </a:xfrm>
          <a:prstGeom prst="rect">
            <a:avLst/>
          </a:prstGeom>
        </p:spPr>
      </p:pic>
    </p:spTree>
    <p:extLst>
      <p:ext uri="{BB962C8B-B14F-4D97-AF65-F5344CB8AC3E}">
        <p14:creationId xmlns:p14="http://schemas.microsoft.com/office/powerpoint/2010/main" val="696422820"/>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789837"/>
            <a:ext cx="7162800" cy="1754326"/>
          </a:xfrm>
          <a:prstGeom prst="rect">
            <a:avLst/>
          </a:prstGeom>
        </p:spPr>
        <p:txBody>
          <a:bodyPr wrap="square">
            <a:spAutoFit/>
          </a:bodyPr>
          <a:lstStyle/>
          <a:p>
            <a:r>
              <a:rPr lang="en-US" sz="3600" dirty="0"/>
              <a:t>Then Jesus said, "Father, forgive them; for they do not know what they are doing."</a:t>
            </a:r>
            <a:endParaRPr lang="en-US" sz="3600" dirty="0">
              <a:cs typeface="Arial" pitchFamily="34" charset="0"/>
            </a:endParaRPr>
          </a:p>
        </p:txBody>
      </p:sp>
      <p:sp>
        <p:nvSpPr>
          <p:cNvPr id="4" name="TextBox 3"/>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23:34a</a:t>
            </a:r>
          </a:p>
        </p:txBody>
      </p:sp>
    </p:spTree>
    <p:extLst>
      <p:ext uri="{BB962C8B-B14F-4D97-AF65-F5344CB8AC3E}">
        <p14:creationId xmlns:p14="http://schemas.microsoft.com/office/powerpoint/2010/main" val="133453742"/>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5486400"/>
            <a:ext cx="2133600" cy="1169551"/>
          </a:xfrm>
          <a:prstGeom prst="rect">
            <a:avLst/>
          </a:prstGeom>
          <a:noFill/>
        </p:spPr>
        <p:txBody>
          <a:bodyPr wrap="square" rtlCol="0">
            <a:spAutoFit/>
          </a:bodyPr>
          <a:lstStyle/>
          <a:p>
            <a:pPr algn="ctr"/>
            <a:r>
              <a:rPr lang="en-US" sz="1400" dirty="0">
                <a:solidFill>
                  <a:schemeClr val="tx1">
                    <a:lumMod val="95000"/>
                  </a:schemeClr>
                </a:solidFill>
              </a:rPr>
              <a:t>Crucifixion</a:t>
            </a:r>
          </a:p>
          <a:p>
            <a:pPr algn="ctr"/>
            <a:endParaRPr lang="en-US" sz="1400" dirty="0">
              <a:solidFill>
                <a:schemeClr val="tx1">
                  <a:lumMod val="95000"/>
                </a:schemeClr>
              </a:solidFill>
            </a:endParaRPr>
          </a:p>
          <a:p>
            <a:pPr algn="ctr"/>
            <a:r>
              <a:rPr lang="en-US" sz="1400" dirty="0">
                <a:solidFill>
                  <a:schemeClr val="tx1">
                    <a:lumMod val="95000"/>
                  </a:schemeClr>
                </a:solidFill>
              </a:rPr>
              <a:t>Parish Church of the Assumption of Mary</a:t>
            </a:r>
          </a:p>
          <a:p>
            <a:pPr algn="ctr"/>
            <a:r>
              <a:rPr lang="en-US" sz="1400" dirty="0">
                <a:solidFill>
                  <a:schemeClr val="tx1">
                    <a:lumMod val="95000"/>
                  </a:schemeClr>
                </a:solidFill>
              </a:rPr>
              <a:t>Coatepec, Mexico</a:t>
            </a:r>
          </a:p>
        </p:txBody>
      </p:sp>
      <p:pic>
        <p:nvPicPr>
          <p:cNvPr id="2" name="Picture 1">
            <a:extLst>
              <a:ext uri="{FF2B5EF4-FFF2-40B4-BE49-F238E27FC236}">
                <a16:creationId xmlns:a16="http://schemas.microsoft.com/office/drawing/2014/main" id="{BE2EA6D0-97B6-4E26-A1C1-59D3F75953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1" y="0"/>
            <a:ext cx="4605519" cy="6858000"/>
          </a:xfrm>
          <a:prstGeom prst="rect">
            <a:avLst/>
          </a:prstGeom>
        </p:spPr>
      </p:pic>
    </p:spTree>
    <p:extLst>
      <p:ext uri="{BB962C8B-B14F-4D97-AF65-F5344CB8AC3E}">
        <p14:creationId xmlns:p14="http://schemas.microsoft.com/office/powerpoint/2010/main" val="4220332380"/>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76400"/>
            <a:ext cx="7162800" cy="2308324"/>
          </a:xfrm>
          <a:prstGeom prst="rect">
            <a:avLst/>
          </a:prstGeom>
        </p:spPr>
        <p:txBody>
          <a:bodyPr wrap="square">
            <a:spAutoFit/>
          </a:bodyPr>
          <a:lstStyle/>
          <a:p>
            <a:r>
              <a:rPr lang="en-US" sz="3600" dirty="0"/>
              <a:t>One of the criminals who were hanged there kept deriding him and saying, "Are you not the Messiah? Save yourself and us!"</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Luke 23:39</a:t>
            </a:r>
          </a:p>
        </p:txBody>
      </p:sp>
    </p:spTree>
    <p:extLst>
      <p:ext uri="{BB962C8B-B14F-4D97-AF65-F5344CB8AC3E}">
        <p14:creationId xmlns:p14="http://schemas.microsoft.com/office/powerpoint/2010/main" val="2166463057"/>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0" y="6400800"/>
            <a:ext cx="8763000" cy="307777"/>
          </a:xfrm>
          <a:prstGeom prst="rect">
            <a:avLst/>
          </a:prstGeom>
          <a:noFill/>
        </p:spPr>
        <p:txBody>
          <a:bodyPr wrap="square" rtlCol="0">
            <a:spAutoFit/>
          </a:bodyPr>
          <a:lstStyle/>
          <a:p>
            <a:pPr algn="ctr"/>
            <a:r>
              <a:rPr lang="en-US" sz="1400" dirty="0">
                <a:solidFill>
                  <a:schemeClr val="tx1">
                    <a:lumMod val="95000"/>
                  </a:schemeClr>
                </a:solidFill>
              </a:rPr>
              <a:t>Christ Crucified Between Two Thieves  --  Peter Paul Rubens, Royal Museum, Antwerp, Belgium</a:t>
            </a:r>
          </a:p>
        </p:txBody>
      </p:sp>
      <p:pic>
        <p:nvPicPr>
          <p:cNvPr id="2" name="Picture 1">
            <a:extLst>
              <a:ext uri="{FF2B5EF4-FFF2-40B4-BE49-F238E27FC236}">
                <a16:creationId xmlns:a16="http://schemas.microsoft.com/office/drawing/2014/main" id="{FE12DE08-16CA-4FF6-82D0-2DE8055CC9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1498" y="14591"/>
            <a:ext cx="8511702" cy="6383777"/>
          </a:xfrm>
          <a:prstGeom prst="rect">
            <a:avLst/>
          </a:prstGeom>
        </p:spPr>
      </p:pic>
    </p:spTree>
    <p:extLst>
      <p:ext uri="{BB962C8B-B14F-4D97-AF65-F5344CB8AC3E}">
        <p14:creationId xmlns:p14="http://schemas.microsoft.com/office/powerpoint/2010/main" val="1269590367"/>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6400"/>
            <a:ext cx="7162800" cy="2862322"/>
          </a:xfrm>
          <a:prstGeom prst="rect">
            <a:avLst/>
          </a:prstGeom>
        </p:spPr>
        <p:txBody>
          <a:bodyPr wrap="square">
            <a:spAutoFit/>
          </a:bodyPr>
          <a:lstStyle/>
          <a:p>
            <a:r>
              <a:rPr lang="en-US" sz="3600" dirty="0"/>
              <a:t> I will raise up for David a righteous Branch, and he shall reign as king and deal wisely, and shall execute justice and righteousness in the land.</a:t>
            </a:r>
          </a:p>
          <a:p>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Jeremiah 23:5b</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6400"/>
            <a:ext cx="7162800" cy="2308324"/>
          </a:xfrm>
          <a:prstGeom prst="rect">
            <a:avLst/>
          </a:prstGeom>
        </p:spPr>
        <p:txBody>
          <a:bodyPr wrap="square">
            <a:spAutoFit/>
          </a:bodyPr>
          <a:lstStyle/>
          <a:p>
            <a:r>
              <a:rPr lang="en-US" sz="3600" dirty="0"/>
              <a:t>But the other rebuked him, saying, "Do you not fear God, since you are under the same sentence of condemnation?</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Luke 23:40</a:t>
            </a:r>
          </a:p>
        </p:txBody>
      </p:sp>
    </p:spTree>
    <p:extLst>
      <p:ext uri="{BB962C8B-B14F-4D97-AF65-F5344CB8AC3E}">
        <p14:creationId xmlns:p14="http://schemas.microsoft.com/office/powerpoint/2010/main" val="952145090"/>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6400800"/>
            <a:ext cx="8763000" cy="307777"/>
          </a:xfrm>
          <a:prstGeom prst="rect">
            <a:avLst/>
          </a:prstGeom>
          <a:noFill/>
        </p:spPr>
        <p:txBody>
          <a:bodyPr wrap="square" rtlCol="0">
            <a:spAutoFit/>
          </a:bodyPr>
          <a:lstStyle/>
          <a:p>
            <a:pPr algn="ctr"/>
            <a:r>
              <a:rPr lang="en-US" sz="1400" dirty="0">
                <a:solidFill>
                  <a:schemeClr val="tx1">
                    <a:lumMod val="95000"/>
                  </a:schemeClr>
                </a:solidFill>
              </a:rPr>
              <a:t>Christ Between Two Thieves  --  Lucas Cranach the Elder, Alte Pinakothek, Munich, Germany</a:t>
            </a:r>
          </a:p>
        </p:txBody>
      </p:sp>
      <p:pic>
        <p:nvPicPr>
          <p:cNvPr id="4" name="Picture 3">
            <a:extLst>
              <a:ext uri="{FF2B5EF4-FFF2-40B4-BE49-F238E27FC236}">
                <a16:creationId xmlns:a16="http://schemas.microsoft.com/office/drawing/2014/main" id="{4B3952EE-7E53-4BB8-A7EA-1C6BE31C413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3600" y="228601"/>
            <a:ext cx="7924800" cy="6029739"/>
          </a:xfrm>
          <a:prstGeom prst="rect">
            <a:avLst/>
          </a:prstGeom>
        </p:spPr>
      </p:pic>
    </p:spTree>
    <p:extLst>
      <p:ext uri="{BB962C8B-B14F-4D97-AF65-F5344CB8AC3E}">
        <p14:creationId xmlns:p14="http://schemas.microsoft.com/office/powerpoint/2010/main" val="4290329160"/>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6400"/>
            <a:ext cx="7162800" cy="2308324"/>
          </a:xfrm>
          <a:prstGeom prst="rect">
            <a:avLst/>
          </a:prstGeom>
        </p:spPr>
        <p:txBody>
          <a:bodyPr wrap="square">
            <a:spAutoFit/>
          </a:bodyPr>
          <a:lstStyle/>
          <a:p>
            <a:r>
              <a:rPr lang="en-US" sz="3600" dirty="0"/>
              <a:t>And we indeed have been condemned justly, for we are getting what we deserve for our deeds, but this man has done nothing wrong."</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Luke 23:41</a:t>
            </a:r>
          </a:p>
        </p:txBody>
      </p:sp>
    </p:spTree>
    <p:extLst>
      <p:ext uri="{BB962C8B-B14F-4D97-AF65-F5344CB8AC3E}">
        <p14:creationId xmlns:p14="http://schemas.microsoft.com/office/powerpoint/2010/main" val="1457462196"/>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00800"/>
            <a:ext cx="8763000" cy="307777"/>
          </a:xfrm>
          <a:prstGeom prst="rect">
            <a:avLst/>
          </a:prstGeom>
          <a:noFill/>
        </p:spPr>
        <p:txBody>
          <a:bodyPr wrap="square" rtlCol="0">
            <a:spAutoFit/>
          </a:bodyPr>
          <a:lstStyle/>
          <a:p>
            <a:pPr algn="ctr"/>
            <a:r>
              <a:rPr lang="en-US" sz="1400" dirty="0">
                <a:solidFill>
                  <a:schemeClr val="tx1">
                    <a:lumMod val="95000"/>
                  </a:schemeClr>
                </a:solidFill>
              </a:rPr>
              <a:t>Crucifixion  --  Church near Guanajuato, Mexico</a:t>
            </a:r>
          </a:p>
        </p:txBody>
      </p:sp>
      <p:pic>
        <p:nvPicPr>
          <p:cNvPr id="2" name="Picture 1">
            <a:extLst>
              <a:ext uri="{FF2B5EF4-FFF2-40B4-BE49-F238E27FC236}">
                <a16:creationId xmlns:a16="http://schemas.microsoft.com/office/drawing/2014/main" id="{C7EB1E5E-BCF3-45A0-9152-82F2EEA755E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38350" y="1"/>
            <a:ext cx="8191500" cy="6255327"/>
          </a:xfrm>
          <a:prstGeom prst="rect">
            <a:avLst/>
          </a:prstGeom>
        </p:spPr>
      </p:pic>
    </p:spTree>
    <p:extLst>
      <p:ext uri="{BB962C8B-B14F-4D97-AF65-F5344CB8AC3E}">
        <p14:creationId xmlns:p14="http://schemas.microsoft.com/office/powerpoint/2010/main" val="629568968"/>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162800" cy="1200329"/>
          </a:xfrm>
          <a:prstGeom prst="rect">
            <a:avLst/>
          </a:prstGeom>
        </p:spPr>
        <p:txBody>
          <a:bodyPr wrap="square">
            <a:spAutoFit/>
          </a:bodyPr>
          <a:lstStyle/>
          <a:p>
            <a:r>
              <a:rPr lang="en-US" sz="3600" dirty="0"/>
              <a:t>Then he said, "Jesus, remember me when you come into your kingdom."</a:t>
            </a:r>
            <a:endParaRPr lang="en-US" sz="3600" dirty="0">
              <a:cs typeface="Arial" pitchFamily="34" charset="0"/>
            </a:endParaRPr>
          </a:p>
        </p:txBody>
      </p:sp>
      <p:sp>
        <p:nvSpPr>
          <p:cNvPr id="4" name="TextBox 3"/>
          <p:cNvSpPr txBox="1"/>
          <p:nvPr/>
        </p:nvSpPr>
        <p:spPr>
          <a:xfrm>
            <a:off x="5715000" y="3981273"/>
            <a:ext cx="3352800" cy="461665"/>
          </a:xfrm>
          <a:prstGeom prst="rect">
            <a:avLst/>
          </a:prstGeom>
          <a:noFill/>
        </p:spPr>
        <p:txBody>
          <a:bodyPr wrap="square" rtlCol="0">
            <a:spAutoFit/>
          </a:bodyPr>
          <a:lstStyle/>
          <a:p>
            <a:pPr algn="ctr"/>
            <a:r>
              <a:rPr lang="en-US" sz="2400" dirty="0">
                <a:solidFill>
                  <a:schemeClr val="tx1">
                    <a:lumMod val="95000"/>
                  </a:schemeClr>
                </a:solidFill>
              </a:rPr>
              <a:t>Luke 23:42</a:t>
            </a:r>
          </a:p>
        </p:txBody>
      </p:sp>
    </p:spTree>
    <p:extLst>
      <p:ext uri="{BB962C8B-B14F-4D97-AF65-F5344CB8AC3E}">
        <p14:creationId xmlns:p14="http://schemas.microsoft.com/office/powerpoint/2010/main" val="163024563"/>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248400"/>
            <a:ext cx="8763000" cy="307777"/>
          </a:xfrm>
          <a:prstGeom prst="rect">
            <a:avLst/>
          </a:prstGeom>
          <a:noFill/>
        </p:spPr>
        <p:txBody>
          <a:bodyPr wrap="square" rtlCol="0">
            <a:spAutoFit/>
          </a:bodyPr>
          <a:lstStyle/>
          <a:p>
            <a:pPr algn="ctr"/>
            <a:r>
              <a:rPr lang="en-US" sz="1400" dirty="0">
                <a:solidFill>
                  <a:schemeClr val="tx1">
                    <a:lumMod val="95000"/>
                  </a:schemeClr>
                </a:solidFill>
              </a:rPr>
              <a:t>Rabula Gospel  --  Manuscript, 586 AD, Laurentian Library, Florence, Italy</a:t>
            </a:r>
          </a:p>
        </p:txBody>
      </p:sp>
      <p:pic>
        <p:nvPicPr>
          <p:cNvPr id="2" name="Picture 1">
            <a:extLst>
              <a:ext uri="{FF2B5EF4-FFF2-40B4-BE49-F238E27FC236}">
                <a16:creationId xmlns:a16="http://schemas.microsoft.com/office/drawing/2014/main" id="{422762B3-7D4F-43A1-8EFB-FF1C9FDF42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20348" y="152400"/>
            <a:ext cx="6904653" cy="5638800"/>
          </a:xfrm>
          <a:prstGeom prst="rect">
            <a:avLst/>
          </a:prstGeom>
        </p:spPr>
      </p:pic>
    </p:spTree>
    <p:extLst>
      <p:ext uri="{BB962C8B-B14F-4D97-AF65-F5344CB8AC3E}">
        <p14:creationId xmlns:p14="http://schemas.microsoft.com/office/powerpoint/2010/main" val="3617348735"/>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934200" cy="1200329"/>
          </a:xfrm>
          <a:prstGeom prst="rect">
            <a:avLst/>
          </a:prstGeom>
        </p:spPr>
        <p:txBody>
          <a:bodyPr wrap="square">
            <a:spAutoFit/>
          </a:bodyPr>
          <a:lstStyle/>
          <a:p>
            <a:r>
              <a:rPr lang="en-US" sz="3600" dirty="0"/>
              <a:t>He replied, "Truly I tell you, today you will be with me in Paradise."</a:t>
            </a:r>
            <a:endParaRPr lang="en-US" sz="3600" dirty="0">
              <a:cs typeface="Arial" pitchFamily="34" charset="0"/>
            </a:endParaRPr>
          </a:p>
        </p:txBody>
      </p:sp>
      <p:sp>
        <p:nvSpPr>
          <p:cNvPr id="4" name="TextBox 3"/>
          <p:cNvSpPr txBox="1"/>
          <p:nvPr/>
        </p:nvSpPr>
        <p:spPr>
          <a:xfrm>
            <a:off x="5715000" y="3981273"/>
            <a:ext cx="3352800" cy="461665"/>
          </a:xfrm>
          <a:prstGeom prst="rect">
            <a:avLst/>
          </a:prstGeom>
          <a:noFill/>
        </p:spPr>
        <p:txBody>
          <a:bodyPr wrap="square" rtlCol="0">
            <a:spAutoFit/>
          </a:bodyPr>
          <a:lstStyle/>
          <a:p>
            <a:pPr algn="ctr"/>
            <a:r>
              <a:rPr lang="en-US" sz="2400" dirty="0">
                <a:solidFill>
                  <a:schemeClr val="tx1">
                    <a:lumMod val="95000"/>
                  </a:schemeClr>
                </a:solidFill>
              </a:rPr>
              <a:t>Luke 23:43</a:t>
            </a:r>
          </a:p>
        </p:txBody>
      </p:sp>
    </p:spTree>
    <p:extLst>
      <p:ext uri="{BB962C8B-B14F-4D97-AF65-F5344CB8AC3E}">
        <p14:creationId xmlns:p14="http://schemas.microsoft.com/office/powerpoint/2010/main" val="2884052669"/>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6245423"/>
            <a:ext cx="8229600" cy="307777"/>
          </a:xfrm>
          <a:prstGeom prst="rect">
            <a:avLst/>
          </a:prstGeom>
          <a:noFill/>
        </p:spPr>
        <p:txBody>
          <a:bodyPr wrap="square" rtlCol="0">
            <a:spAutoFit/>
          </a:bodyPr>
          <a:lstStyle/>
          <a:p>
            <a:pPr algn="ctr"/>
            <a:r>
              <a:rPr lang="en-US" sz="1400" dirty="0">
                <a:solidFill>
                  <a:schemeClr val="tx1">
                    <a:lumMod val="95000"/>
                  </a:schemeClr>
                </a:solidFill>
              </a:rPr>
              <a:t>Crucifixion  --  Workshop of Niklaus Weckmann, Landesmuseum Wurttemberg, Stuttgart, Germany</a:t>
            </a:r>
          </a:p>
        </p:txBody>
      </p:sp>
      <p:pic>
        <p:nvPicPr>
          <p:cNvPr id="2" name="Picture 1">
            <a:extLst>
              <a:ext uri="{FF2B5EF4-FFF2-40B4-BE49-F238E27FC236}">
                <a16:creationId xmlns:a16="http://schemas.microsoft.com/office/drawing/2014/main" id="{8DB074DA-0FC5-4512-9D9D-BE7DA09B8B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48000" y="292239"/>
            <a:ext cx="6104981" cy="5651361"/>
          </a:xfrm>
          <a:prstGeom prst="rect">
            <a:avLst/>
          </a:prstGeom>
        </p:spPr>
      </p:pic>
    </p:spTree>
    <p:extLst>
      <p:ext uri="{BB962C8B-B14F-4D97-AF65-F5344CB8AC3E}">
        <p14:creationId xmlns:p14="http://schemas.microsoft.com/office/powerpoint/2010/main" val="293780728"/>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https://commons.wikimedia.org/wiki/File:Fra_Angelico_-_Christ_the_Judge_-_WGA00679.jpg</a:t>
            </a:r>
          </a:p>
          <a:p>
            <a:pPr>
              <a:buNone/>
            </a:pPr>
            <a:r>
              <a:rPr lang="en-US" sz="1400" dirty="0"/>
              <a:t>https://commons.wikimedia.org/wiki/File:Julian_Onderdonk_(1882-1922)_-_Dawn_In_The_Hills_(1922).jpg</a:t>
            </a:r>
          </a:p>
          <a:p>
            <a:pPr>
              <a:buNone/>
            </a:pPr>
            <a:r>
              <a:rPr lang="en-US" sz="1400" dirty="0"/>
              <a:t>https://commons.wikimedia.org/wiki/File:7920jfWorld_Peace_Bell_Quezon_Memorial_Circlefvf_03.JPG</a:t>
            </a:r>
          </a:p>
          <a:p>
            <a:pPr>
              <a:buNone/>
            </a:pPr>
            <a:r>
              <a:rPr lang="en-US" sz="1400" dirty="0"/>
              <a:t>http://diglib.library.vanderbilt.edu/act-imagelink.pl?RC=29241</a:t>
            </a:r>
          </a:p>
          <a:p>
            <a:pPr>
              <a:buNone/>
            </a:pPr>
            <a:r>
              <a:rPr lang="en-US" sz="1400" dirty="0"/>
              <a:t>http://www.lewpstudio.com - copyright by Lauren Wright Pittman</a:t>
            </a:r>
          </a:p>
          <a:p>
            <a:pPr>
              <a:buNone/>
            </a:pPr>
            <a:r>
              <a:rPr lang="en-US" sz="1400" dirty="0"/>
              <a:t>https://commons.wikimedia.org/wiki/File:In_the_Beginning._Stained-glass_window_at_Church_of_Our_Savior,_MCC_(Metropolitan_Community_Church),_2011_South_Federal_Hwy,_Boynton_Beach,_Florida.jpg - </a:t>
            </a:r>
            <a:r>
              <a:rPr lang="en-US" sz="1400" dirty="0" err="1"/>
              <a:t>Deisenbe</a:t>
            </a:r>
            <a:endParaRPr lang="en-US" sz="1400" dirty="0"/>
          </a:p>
          <a:p>
            <a:pPr>
              <a:buNone/>
            </a:pPr>
            <a:r>
              <a:rPr lang="en-US" sz="1400" dirty="0"/>
              <a:t>https://commons.wikimedia.org/wiki/File:Peter_Paul_Rubens_The_Three_Crosses.jpg</a:t>
            </a:r>
          </a:p>
          <a:p>
            <a:pPr>
              <a:buNone/>
            </a:pPr>
            <a:r>
              <a:rPr lang="en-US" sz="1400" dirty="0"/>
              <a:t>https://commons.wikimedia.org/wiki/File:Parroquia_de_la_Asunci%C3%B3n_de_Mar%C3%ADa_(Coatepec_Harinas)_Estado_de_M%C3%A9xico,M%C3%A9xico.jpg</a:t>
            </a:r>
          </a:p>
          <a:p>
            <a:pPr>
              <a:buNone/>
            </a:pPr>
            <a:r>
              <a:rPr lang="en-US" sz="1400" dirty="0"/>
              <a:t>https://www.flickr.com/photos/wipipip/16955620456</a:t>
            </a:r>
          </a:p>
          <a:p>
            <a:pPr>
              <a:buNone/>
            </a:pPr>
            <a:r>
              <a:rPr lang="en-US" sz="1400" dirty="0"/>
              <a:t>https://commons.wikimedia.org/wiki/File:Cranach_il_vecchio,_calvario,_1515-20.JPG</a:t>
            </a:r>
          </a:p>
          <a:p>
            <a:pPr>
              <a:buNone/>
            </a:pPr>
            <a:r>
              <a:rPr lang="en-US" sz="1400" dirty="0"/>
              <a:t>https://commons.wikimedia.org/wiki/File:Temple_detail_guanajuato.jpg - Tomas </a:t>
            </a:r>
            <a:r>
              <a:rPr lang="en-US" sz="1400" dirty="0" err="1"/>
              <a:t>Castelazo</a:t>
            </a:r>
            <a:endParaRPr lang="en-US" sz="1400" dirty="0"/>
          </a:p>
          <a:p>
            <a:pPr>
              <a:buNone/>
            </a:pPr>
            <a:r>
              <a:rPr lang="en-US" sz="1400" dirty="0"/>
              <a:t>https://commons.wikimedia.org/wiki/File:Meister_des_Rabula-Evangeliums_002.jpg</a:t>
            </a:r>
          </a:p>
          <a:p>
            <a:pPr>
              <a:buNone/>
            </a:pPr>
            <a:r>
              <a:rPr lang="en-US" sz="1400" dirty="0"/>
              <a:t>https://commons.wikimedia.org/wiki/File:Weckmann_(Werkstatt)_Kreuzigung.jpg - Andreas </a:t>
            </a:r>
            <a:r>
              <a:rPr lang="en-US" sz="1400" dirty="0" err="1"/>
              <a:t>Praefcke</a:t>
            </a:r>
            <a:endParaRPr lang="en-US" sz="1400" dirty="0"/>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Christ the Judge  --  Fra Angelico, Cappella di San Brizio, Orvieto, Italy</a:t>
            </a:r>
          </a:p>
        </p:txBody>
      </p:sp>
      <p:pic>
        <p:nvPicPr>
          <p:cNvPr id="2" name="Picture 1">
            <a:extLst>
              <a:ext uri="{FF2B5EF4-FFF2-40B4-BE49-F238E27FC236}">
                <a16:creationId xmlns:a16="http://schemas.microsoft.com/office/drawing/2014/main" id="{CE88AE24-AB97-4906-B343-E9C0CD389AD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62100" y="0"/>
            <a:ext cx="9144000" cy="63246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828800"/>
            <a:ext cx="6400800" cy="2308324"/>
          </a:xfrm>
          <a:prstGeom prst="rect">
            <a:avLst/>
          </a:prstGeom>
        </p:spPr>
        <p:txBody>
          <a:bodyPr wrap="square">
            <a:spAutoFit/>
          </a:bodyPr>
          <a:lstStyle/>
          <a:p>
            <a:r>
              <a:rPr lang="en-US" sz="3600" dirty="0"/>
              <a:t>"By the tender mercy of our God, the dawn from on high will break upon us,</a:t>
            </a:r>
          </a:p>
          <a:p>
            <a:endParaRPr lang="en-US" sz="3600" dirty="0"/>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Luke 1:78</a:t>
            </a:r>
          </a:p>
        </p:txBody>
      </p:sp>
    </p:spTree>
    <p:extLst>
      <p:ext uri="{BB962C8B-B14F-4D97-AF65-F5344CB8AC3E}">
        <p14:creationId xmlns:p14="http://schemas.microsoft.com/office/powerpoint/2010/main" val="627101682"/>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0" y="6457325"/>
            <a:ext cx="8763000" cy="338554"/>
          </a:xfrm>
          <a:prstGeom prst="rect">
            <a:avLst/>
          </a:prstGeom>
          <a:noFill/>
        </p:spPr>
        <p:txBody>
          <a:bodyPr wrap="square" rtlCol="0">
            <a:spAutoFit/>
          </a:bodyPr>
          <a:lstStyle/>
          <a:p>
            <a:pPr algn="ctr"/>
            <a:r>
              <a:rPr lang="en-US" sz="1600" dirty="0">
                <a:solidFill>
                  <a:schemeClr val="tx1">
                    <a:lumMod val="95000"/>
                  </a:schemeClr>
                </a:solidFill>
              </a:rPr>
              <a:t>Dawn in the Hills  --  Julian Onderdonk, 1922</a:t>
            </a:r>
          </a:p>
        </p:txBody>
      </p:sp>
      <p:pic>
        <p:nvPicPr>
          <p:cNvPr id="2" name="Picture 1">
            <a:extLst>
              <a:ext uri="{FF2B5EF4-FFF2-40B4-BE49-F238E27FC236}">
                <a16:creationId xmlns:a16="http://schemas.microsoft.com/office/drawing/2014/main" id="{4CCA4162-882B-42BC-ACC5-F7819623D7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2134" y="0"/>
            <a:ext cx="8487266" cy="6431756"/>
          </a:xfrm>
          <a:prstGeom prst="rect">
            <a:avLst/>
          </a:prstGeom>
        </p:spPr>
      </p:pic>
    </p:spTree>
    <p:extLst>
      <p:ext uri="{BB962C8B-B14F-4D97-AF65-F5344CB8AC3E}">
        <p14:creationId xmlns:p14="http://schemas.microsoft.com/office/powerpoint/2010/main" val="2081961824"/>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990600"/>
            <a:ext cx="6858000" cy="2862322"/>
          </a:xfrm>
          <a:prstGeom prst="rect">
            <a:avLst/>
          </a:prstGeom>
        </p:spPr>
        <p:txBody>
          <a:bodyPr wrap="square">
            <a:spAutoFit/>
          </a:bodyPr>
          <a:lstStyle/>
          <a:p>
            <a:endParaRPr lang="en-US" sz="3600" dirty="0"/>
          </a:p>
          <a:p>
            <a:r>
              <a:rPr lang="en-US" sz="3600" dirty="0"/>
              <a:t>to give light to those who sit in darkness and in the shadow of death, to guide our feet into the way of peace."</a:t>
            </a:r>
            <a:endParaRPr lang="en-US" sz="3600" dirty="0">
              <a:cs typeface="Arial" pitchFamily="34" charset="0"/>
            </a:endParaRP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Luke 1:79</a:t>
            </a:r>
          </a:p>
        </p:txBody>
      </p:sp>
    </p:spTree>
    <p:extLst>
      <p:ext uri="{BB962C8B-B14F-4D97-AF65-F5344CB8AC3E}">
        <p14:creationId xmlns:p14="http://schemas.microsoft.com/office/powerpoint/2010/main" val="2197923791"/>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5638800"/>
            <a:ext cx="1999034" cy="954107"/>
          </a:xfrm>
          <a:prstGeom prst="rect">
            <a:avLst/>
          </a:prstGeom>
          <a:noFill/>
        </p:spPr>
        <p:txBody>
          <a:bodyPr wrap="square" rtlCol="0">
            <a:spAutoFit/>
          </a:bodyPr>
          <a:lstStyle/>
          <a:p>
            <a:pPr algn="ctr"/>
            <a:r>
              <a:rPr lang="en-US" sz="1400" dirty="0">
                <a:solidFill>
                  <a:schemeClr val="tx1">
                    <a:lumMod val="95000"/>
                  </a:schemeClr>
                </a:solidFill>
              </a:rPr>
              <a:t>World Peace Wall</a:t>
            </a:r>
          </a:p>
          <a:p>
            <a:pPr algn="ctr"/>
            <a:endParaRPr lang="en-US" sz="1400" dirty="0">
              <a:solidFill>
                <a:schemeClr val="tx1">
                  <a:lumMod val="95000"/>
                </a:schemeClr>
              </a:solidFill>
            </a:endParaRPr>
          </a:p>
          <a:p>
            <a:pPr algn="ctr"/>
            <a:r>
              <a:rPr lang="en-US" sz="1400" dirty="0">
                <a:solidFill>
                  <a:schemeClr val="tx1">
                    <a:lumMod val="95000"/>
                  </a:schemeClr>
                </a:solidFill>
              </a:rPr>
              <a:t>World Peace Bell Park</a:t>
            </a:r>
          </a:p>
          <a:p>
            <a:pPr algn="ctr"/>
            <a:r>
              <a:rPr lang="en-US" sz="1400" dirty="0">
                <a:solidFill>
                  <a:schemeClr val="tx1">
                    <a:lumMod val="95000"/>
                  </a:schemeClr>
                </a:solidFill>
              </a:rPr>
              <a:t>Quezon City, Philippines</a:t>
            </a:r>
          </a:p>
        </p:txBody>
      </p:sp>
      <p:pic>
        <p:nvPicPr>
          <p:cNvPr id="2" name="Picture 1">
            <a:extLst>
              <a:ext uri="{FF2B5EF4-FFF2-40B4-BE49-F238E27FC236}">
                <a16:creationId xmlns:a16="http://schemas.microsoft.com/office/drawing/2014/main" id="{4C60B997-4401-4F3B-BF78-4AF654A71B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81400" y="14671"/>
            <a:ext cx="7467600" cy="6767130"/>
          </a:xfrm>
          <a:prstGeom prst="rect">
            <a:avLst/>
          </a:prstGeom>
        </p:spPr>
      </p:pic>
    </p:spTree>
    <p:extLst>
      <p:ext uri="{BB962C8B-B14F-4D97-AF65-F5344CB8AC3E}">
        <p14:creationId xmlns:p14="http://schemas.microsoft.com/office/powerpoint/2010/main" val="2543386455"/>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00200"/>
            <a:ext cx="7162800" cy="2308324"/>
          </a:xfrm>
          <a:prstGeom prst="rect">
            <a:avLst/>
          </a:prstGeom>
        </p:spPr>
        <p:txBody>
          <a:bodyPr wrap="square">
            <a:spAutoFit/>
          </a:bodyPr>
          <a:lstStyle/>
          <a:p>
            <a:r>
              <a:rPr lang="en-US" sz="3600" dirty="0"/>
              <a:t>He makes wars cease to the end of the earth; he breaks the bow, and shatters the spear; he burns the shields with fire.</a:t>
            </a:r>
          </a:p>
        </p:txBody>
      </p:sp>
      <p:sp>
        <p:nvSpPr>
          <p:cNvPr id="4" name="TextBox 3"/>
          <p:cNvSpPr txBox="1"/>
          <p:nvPr/>
        </p:nvSpPr>
        <p:spPr>
          <a:xfrm>
            <a:off x="5867400" y="4572001"/>
            <a:ext cx="3352800" cy="461665"/>
          </a:xfrm>
          <a:prstGeom prst="rect">
            <a:avLst/>
          </a:prstGeom>
          <a:noFill/>
        </p:spPr>
        <p:txBody>
          <a:bodyPr wrap="square" rtlCol="0">
            <a:spAutoFit/>
          </a:bodyPr>
          <a:lstStyle/>
          <a:p>
            <a:pPr algn="ctr"/>
            <a:r>
              <a:rPr lang="en-US" sz="2400" dirty="0">
                <a:solidFill>
                  <a:schemeClr val="tx1">
                    <a:lumMod val="95000"/>
                  </a:schemeClr>
                </a:solidFill>
              </a:rPr>
              <a:t>Psalm 46:9</a:t>
            </a:r>
          </a:p>
        </p:txBody>
      </p:sp>
    </p:spTree>
    <p:extLst>
      <p:ext uri="{BB962C8B-B14F-4D97-AF65-F5344CB8AC3E}">
        <p14:creationId xmlns:p14="http://schemas.microsoft.com/office/powerpoint/2010/main" val="189708869"/>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4495801"/>
            <a:ext cx="1442936" cy="2062103"/>
          </a:xfrm>
          <a:prstGeom prst="rect">
            <a:avLst/>
          </a:prstGeom>
          <a:noFill/>
        </p:spPr>
        <p:txBody>
          <a:bodyPr wrap="square" rtlCol="0">
            <a:spAutoFit/>
          </a:bodyPr>
          <a:lstStyle/>
          <a:p>
            <a:pPr algn="ctr"/>
            <a:r>
              <a:rPr lang="en-US" sz="1600" dirty="0">
                <a:solidFill>
                  <a:schemeClr val="tx1">
                    <a:lumMod val="95000"/>
                  </a:schemeClr>
                </a:solidFill>
              </a:rPr>
              <a:t>Shattering Spears</a:t>
            </a:r>
          </a:p>
          <a:p>
            <a:pPr algn="ctr"/>
            <a:endParaRPr lang="en-US" sz="1600" dirty="0">
              <a:solidFill>
                <a:schemeClr val="tx1">
                  <a:lumMod val="95000"/>
                </a:schemeClr>
              </a:solidFill>
            </a:endParaRPr>
          </a:p>
          <a:p>
            <a:pPr algn="ctr"/>
            <a:r>
              <a:rPr lang="en-US" sz="1600" dirty="0">
                <a:solidFill>
                  <a:schemeClr val="tx1">
                    <a:lumMod val="95000"/>
                  </a:schemeClr>
                </a:solidFill>
              </a:rPr>
              <a:t>Amiens Cathedral </a:t>
            </a:r>
          </a:p>
          <a:p>
            <a:pPr algn="ctr"/>
            <a:r>
              <a:rPr lang="en-US" sz="1600" dirty="0">
                <a:solidFill>
                  <a:schemeClr val="tx1">
                    <a:lumMod val="95000"/>
                  </a:schemeClr>
                </a:solidFill>
              </a:rPr>
              <a:t>13</a:t>
            </a:r>
            <a:r>
              <a:rPr lang="en-US" sz="1600" baseline="30000" dirty="0">
                <a:solidFill>
                  <a:schemeClr val="tx1">
                    <a:lumMod val="95000"/>
                  </a:schemeClr>
                </a:solidFill>
              </a:rPr>
              <a:t>th</a:t>
            </a:r>
            <a:r>
              <a:rPr lang="en-US" sz="1600" dirty="0">
                <a:solidFill>
                  <a:schemeClr val="tx1">
                    <a:lumMod val="95000"/>
                  </a:schemeClr>
                </a:solidFill>
              </a:rPr>
              <a:t> century</a:t>
            </a:r>
          </a:p>
          <a:p>
            <a:pPr algn="ctr"/>
            <a:r>
              <a:rPr lang="en-US" sz="1600" dirty="0">
                <a:solidFill>
                  <a:schemeClr val="tx1">
                    <a:lumMod val="95000"/>
                  </a:schemeClr>
                </a:solidFill>
              </a:rPr>
              <a:t>Amiens, France</a:t>
            </a:r>
          </a:p>
        </p:txBody>
      </p:sp>
      <p:pic>
        <p:nvPicPr>
          <p:cNvPr id="2" name="Picture 1">
            <a:extLst>
              <a:ext uri="{FF2B5EF4-FFF2-40B4-BE49-F238E27FC236}">
                <a16:creationId xmlns:a16="http://schemas.microsoft.com/office/drawing/2014/main" id="{9EABED05-C8C5-4EE4-9A93-99CB85D4E7A7}"/>
              </a:ext>
            </a:extLst>
          </p:cNvPr>
          <p:cNvPicPr>
            <a:picLocks noChangeAspect="1"/>
          </p:cNvPicPr>
          <p:nvPr/>
        </p:nvPicPr>
        <p:blipFill>
          <a:blip r:embed="rId2"/>
          <a:stretch>
            <a:fillRect/>
          </a:stretch>
        </p:blipFill>
        <p:spPr>
          <a:xfrm>
            <a:off x="3352800" y="0"/>
            <a:ext cx="7086600" cy="6852240"/>
          </a:xfrm>
          <a:prstGeom prst="rect">
            <a:avLst/>
          </a:prstGeom>
        </p:spPr>
      </p:pic>
    </p:spTree>
    <p:extLst>
      <p:ext uri="{BB962C8B-B14F-4D97-AF65-F5344CB8AC3E}">
        <p14:creationId xmlns:p14="http://schemas.microsoft.com/office/powerpoint/2010/main" val="227628758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736</TotalTime>
  <Words>918</Words>
  <Application>Microsoft Office PowerPoint</Application>
  <PresentationFormat>Widescreen</PresentationFormat>
  <Paragraphs>79</Paragraphs>
  <Slides>28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First Sunday after Christmas Day Year A</vt:lpstr>
      <vt:lpstr>REIGN OF CHRIST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169</cp:revision>
  <cp:lastPrinted>2022-02-07T15:41:50Z</cp:lastPrinted>
  <dcterms:created xsi:type="dcterms:W3CDTF">2016-08-31T16:46:43Z</dcterms:created>
  <dcterms:modified xsi:type="dcterms:W3CDTF">2022-11-12T17:30:01Z</dcterms:modified>
</cp:coreProperties>
</file>