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5" r:id="rId7"/>
    <p:sldId id="386" r:id="rId8"/>
    <p:sldId id="387" r:id="rId9"/>
    <p:sldId id="408" r:id="rId10"/>
    <p:sldId id="40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A4E"/>
    <a:srgbClr val="6D82A1"/>
    <a:srgbClr val="48A64E"/>
    <a:srgbClr val="7F8AB4"/>
    <a:srgbClr val="93667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00" autoAdjust="0"/>
    <p:restoredTop sz="94660"/>
  </p:normalViewPr>
  <p:slideViewPr>
    <p:cSldViewPr>
      <p:cViewPr varScale="1">
        <p:scale>
          <a:sx n="74" d="100"/>
          <a:sy n="74" d="100"/>
        </p:scale>
        <p:origin x="96" y="187"/>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11/12/2022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11/12/2022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1" y="1284288"/>
            <a:ext cx="8601437" cy="1698625"/>
          </a:xfrm>
        </p:spPr>
        <p:txBody>
          <a:bodyPr>
            <a:noAutofit/>
          </a:bodyPr>
          <a:lstStyle/>
          <a:p>
            <a:r>
              <a:rPr lang="en-US" sz="8000" dirty="0"/>
              <a:t>Twenty-First Sunday after Pentecost</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a:solidFill>
                  <a:schemeClr val="tx1"/>
                </a:solidFill>
              </a:rPr>
              <a:t>Year C</a:t>
            </a:r>
            <a:endParaRPr lang="en-US" sz="5400" i="1" dirty="0">
              <a:solidFill>
                <a:schemeClr val="tx1"/>
              </a:solidFill>
            </a:endParaRPr>
          </a:p>
        </p:txBody>
      </p:sp>
      <p:sp>
        <p:nvSpPr>
          <p:cNvPr id="4" name="Rectangle 3"/>
          <p:cNvSpPr/>
          <p:nvPr/>
        </p:nvSpPr>
        <p:spPr>
          <a:xfrm>
            <a:off x="1837964" y="5410201"/>
            <a:ext cx="8601437" cy="1384995"/>
          </a:xfrm>
          <a:prstGeom prst="rect">
            <a:avLst/>
          </a:prstGeom>
          <a:solidFill>
            <a:srgbClr val="5B5A4E">
              <a:alpha val="55000"/>
            </a:srgbClr>
          </a:solidFill>
        </p:spPr>
        <p:txBody>
          <a:bodyPr wrap="square">
            <a:spAutoFit/>
          </a:bodyPr>
          <a:lstStyle/>
          <a:p>
            <a:pPr algn="ctr"/>
            <a:r>
              <a:rPr lang="en-US" sz="2800" dirty="0"/>
              <a:t>Habakkuk 1:1-4; 2:1-4 and Psalm 119:137-144  •  Isaiah 1:10-18 and Psalm 32:1-7  •  2 Thessalonians 1:1-4, 11-12   Luke 19:1-10</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0" y="1404878"/>
            <a:ext cx="6934200" cy="2862322"/>
          </a:xfrm>
          <a:prstGeom prst="rect">
            <a:avLst/>
          </a:prstGeom>
        </p:spPr>
        <p:txBody>
          <a:bodyPr wrap="square">
            <a:spAutoFit/>
          </a:bodyPr>
          <a:lstStyle/>
          <a:p>
            <a:r>
              <a:rPr lang="en-US" sz="3600" dirty="0"/>
              <a:t>… we always pray for you, asking that our God will make you worthy of his call and will fulfill by his power every good resolve and work of faith …</a:t>
            </a:r>
            <a:endParaRPr lang="en-US" sz="3600" dirty="0">
              <a:cs typeface="Arial" pitchFamily="34" charset="0"/>
            </a:endParaRPr>
          </a:p>
        </p:txBody>
      </p:sp>
      <p:sp>
        <p:nvSpPr>
          <p:cNvPr id="5" name="TextBox 4"/>
          <p:cNvSpPr txBox="1"/>
          <p:nvPr/>
        </p:nvSpPr>
        <p:spPr>
          <a:xfrm>
            <a:off x="5791200" y="4572001"/>
            <a:ext cx="3352800" cy="461665"/>
          </a:xfrm>
          <a:prstGeom prst="rect">
            <a:avLst/>
          </a:prstGeom>
          <a:noFill/>
        </p:spPr>
        <p:txBody>
          <a:bodyPr wrap="square" rtlCol="0">
            <a:spAutoFit/>
          </a:bodyPr>
          <a:lstStyle/>
          <a:p>
            <a:pPr algn="ctr"/>
            <a:r>
              <a:rPr lang="en-US" sz="2400" dirty="0">
                <a:solidFill>
                  <a:schemeClr val="tx1">
                    <a:lumMod val="95000"/>
                  </a:schemeClr>
                </a:solidFill>
              </a:rPr>
              <a:t>2 Thessalonians 1:11b</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312A97-570F-32D3-84E2-F97EF196C985}"/>
              </a:ext>
            </a:extLst>
          </p:cNvPr>
          <p:cNvPicPr>
            <a:picLocks noChangeAspect="1"/>
          </p:cNvPicPr>
          <p:nvPr/>
        </p:nvPicPr>
        <p:blipFill>
          <a:blip r:embed="rId2"/>
          <a:stretch>
            <a:fillRect/>
          </a:stretch>
        </p:blipFill>
        <p:spPr>
          <a:xfrm>
            <a:off x="2980362" y="0"/>
            <a:ext cx="6849438" cy="6858000"/>
          </a:xfrm>
          <a:prstGeom prst="rect">
            <a:avLst/>
          </a:prstGeom>
        </p:spPr>
      </p:pic>
      <p:sp>
        <p:nvSpPr>
          <p:cNvPr id="4" name="TextBox 3"/>
          <p:cNvSpPr txBox="1"/>
          <p:nvPr/>
        </p:nvSpPr>
        <p:spPr>
          <a:xfrm>
            <a:off x="1524000" y="5562600"/>
            <a:ext cx="1295400" cy="1169551"/>
          </a:xfrm>
          <a:prstGeom prst="rect">
            <a:avLst/>
          </a:prstGeom>
          <a:noFill/>
        </p:spPr>
        <p:txBody>
          <a:bodyPr wrap="square" rtlCol="0">
            <a:spAutoFit/>
          </a:bodyPr>
          <a:lstStyle/>
          <a:p>
            <a:pPr algn="ctr"/>
            <a:r>
              <a:rPr lang="en-US" sz="1400" dirty="0">
                <a:solidFill>
                  <a:schemeClr val="tx1">
                    <a:lumMod val="95000"/>
                  </a:schemeClr>
                </a:solidFill>
              </a:rPr>
              <a:t>Dedication of Paul and Barnabas</a:t>
            </a:r>
          </a:p>
          <a:p>
            <a:pPr algn="ctr"/>
            <a:endParaRPr lang="en-US" sz="1400" dirty="0">
              <a:solidFill>
                <a:schemeClr val="tx1">
                  <a:lumMod val="95000"/>
                </a:schemeClr>
              </a:solidFill>
            </a:endParaRPr>
          </a:p>
          <a:p>
            <a:pPr algn="ctr"/>
            <a:r>
              <a:rPr lang="en-US" sz="1400" dirty="0">
                <a:solidFill>
                  <a:schemeClr val="tx1">
                    <a:lumMod val="95000"/>
                  </a:schemeClr>
                </a:solidFill>
              </a:rPr>
              <a:t>Frank Wesley</a:t>
            </a:r>
            <a:endParaRPr lang="en-US" sz="1600" dirty="0">
              <a:solidFill>
                <a:schemeClr val="tx1">
                  <a:lumMod val="95000"/>
                </a:schemeClr>
              </a:solidFill>
            </a:endParaRPr>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133600"/>
            <a:ext cx="6858000" cy="1754326"/>
          </a:xfrm>
          <a:prstGeom prst="rect">
            <a:avLst/>
          </a:prstGeom>
        </p:spPr>
        <p:txBody>
          <a:bodyPr wrap="square">
            <a:spAutoFit/>
          </a:bodyPr>
          <a:lstStyle/>
          <a:p>
            <a:r>
              <a:rPr lang="en-US" sz="3600" dirty="0"/>
              <a:t>A man was there named Zacchaeus; he was a chief tax collector and was rich.</a:t>
            </a:r>
            <a:endParaRPr lang="en-US" sz="3600" dirty="0">
              <a:cs typeface="Arial" pitchFamily="34" charset="0"/>
            </a:endParaRPr>
          </a:p>
        </p:txBody>
      </p:sp>
      <p:sp>
        <p:nvSpPr>
          <p:cNvPr id="5" name="TextBox 4"/>
          <p:cNvSpPr txBox="1"/>
          <p:nvPr/>
        </p:nvSpPr>
        <p:spPr>
          <a:xfrm>
            <a:off x="6065520" y="4267201"/>
            <a:ext cx="3352800" cy="461665"/>
          </a:xfrm>
          <a:prstGeom prst="rect">
            <a:avLst/>
          </a:prstGeom>
          <a:noFill/>
        </p:spPr>
        <p:txBody>
          <a:bodyPr wrap="square" rtlCol="0">
            <a:spAutoFit/>
          </a:bodyPr>
          <a:lstStyle/>
          <a:p>
            <a:pPr algn="ctr"/>
            <a:r>
              <a:rPr lang="en-US" sz="2400" dirty="0">
                <a:solidFill>
                  <a:schemeClr val="tx1">
                    <a:lumMod val="95000"/>
                  </a:schemeClr>
                </a:solidFill>
              </a:rPr>
              <a:t>Luke 19:2</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181600"/>
            <a:ext cx="3048000" cy="1569660"/>
          </a:xfrm>
          <a:prstGeom prst="rect">
            <a:avLst/>
          </a:prstGeom>
          <a:noFill/>
        </p:spPr>
        <p:txBody>
          <a:bodyPr wrap="square" rtlCol="0">
            <a:spAutoFit/>
          </a:bodyPr>
          <a:lstStyle/>
          <a:p>
            <a:pPr algn="ctr"/>
            <a:r>
              <a:rPr lang="en-US" sz="1600" dirty="0"/>
              <a:t>Zacchaeus, detail from Entry into Jerusalem</a:t>
            </a:r>
          </a:p>
          <a:p>
            <a:pPr algn="ctr"/>
            <a:endParaRPr lang="en-US" sz="1600" dirty="0"/>
          </a:p>
          <a:p>
            <a:pPr algn="ctr"/>
            <a:r>
              <a:rPr lang="en-US" sz="1600" dirty="0"/>
              <a:t>Duccio</a:t>
            </a:r>
          </a:p>
          <a:p>
            <a:pPr algn="ctr"/>
            <a:r>
              <a:rPr lang="en-US" sz="1600" dirty="0"/>
              <a:t>Museo dell'Opera del Duomo            </a:t>
            </a:r>
          </a:p>
          <a:p>
            <a:pPr algn="ctr"/>
            <a:r>
              <a:rPr lang="en-US" sz="1600" dirty="0">
                <a:solidFill>
                  <a:schemeClr val="tx1">
                    <a:lumMod val="95000"/>
                  </a:schemeClr>
                </a:solidFill>
              </a:rPr>
              <a:t>Siena, Italy</a:t>
            </a:r>
          </a:p>
        </p:txBody>
      </p:sp>
      <p:pic>
        <p:nvPicPr>
          <p:cNvPr id="5" name="Picture 4">
            <a:extLst>
              <a:ext uri="{FF2B5EF4-FFF2-40B4-BE49-F238E27FC236}">
                <a16:creationId xmlns:a16="http://schemas.microsoft.com/office/drawing/2014/main" id="{EB808174-BECE-4818-8279-D7699795CD99}"/>
              </a:ext>
            </a:extLst>
          </p:cNvPr>
          <p:cNvPicPr>
            <a:picLocks noChangeAspect="1"/>
          </p:cNvPicPr>
          <p:nvPr/>
        </p:nvPicPr>
        <p:blipFill>
          <a:blip r:embed="rId2"/>
          <a:stretch>
            <a:fillRect/>
          </a:stretch>
        </p:blipFill>
        <p:spPr>
          <a:xfrm>
            <a:off x="4854342" y="2407"/>
            <a:ext cx="4899259" cy="6853187"/>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47800"/>
            <a:ext cx="6705600" cy="2308324"/>
          </a:xfrm>
          <a:prstGeom prst="rect">
            <a:avLst/>
          </a:prstGeom>
        </p:spPr>
        <p:txBody>
          <a:bodyPr wrap="square">
            <a:spAutoFit/>
          </a:bodyPr>
          <a:lstStyle/>
          <a:p>
            <a:r>
              <a:rPr lang="en-US" sz="3600" dirty="0"/>
              <a:t>He was trying to see who Jesus was, but … because he was short in stature … he ran ahead and climbed a sycamore tree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19:3ac, 4a</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6400800"/>
            <a:ext cx="8763000" cy="338554"/>
          </a:xfrm>
          <a:prstGeom prst="rect">
            <a:avLst/>
          </a:prstGeom>
          <a:noFill/>
        </p:spPr>
        <p:txBody>
          <a:bodyPr wrap="square" rtlCol="0">
            <a:spAutoFit/>
          </a:bodyPr>
          <a:lstStyle/>
          <a:p>
            <a:pPr algn="ctr"/>
            <a:r>
              <a:rPr lang="en-US" sz="1600" dirty="0">
                <a:solidFill>
                  <a:schemeClr val="tx1">
                    <a:lumMod val="95000"/>
                  </a:schemeClr>
                </a:solidFill>
              </a:rPr>
              <a:t>Zacchaeus and Christ  --  Capital on column, Church of St. Nectaire, St. Nectaire, France</a:t>
            </a:r>
            <a:endParaRPr lang="en-US" dirty="0">
              <a:solidFill>
                <a:schemeClr val="tx1">
                  <a:lumMod val="95000"/>
                </a:schemeClr>
              </a:solidFill>
            </a:endParaRPr>
          </a:p>
        </p:txBody>
      </p:sp>
      <p:pic>
        <p:nvPicPr>
          <p:cNvPr id="5" name="Picture 4">
            <a:extLst>
              <a:ext uri="{FF2B5EF4-FFF2-40B4-BE49-F238E27FC236}">
                <a16:creationId xmlns:a16="http://schemas.microsoft.com/office/drawing/2014/main" id="{5CD00682-8804-4FF1-8AF5-C463C34CD6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1800" y="1"/>
            <a:ext cx="6400800" cy="6353387"/>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00200"/>
            <a:ext cx="7086600" cy="2308324"/>
          </a:xfrm>
          <a:prstGeom prst="rect">
            <a:avLst/>
          </a:prstGeom>
        </p:spPr>
        <p:txBody>
          <a:bodyPr wrap="square">
            <a:spAutoFit/>
          </a:bodyPr>
          <a:lstStyle/>
          <a:p>
            <a:r>
              <a:rPr lang="en-US" sz="3600" dirty="0"/>
              <a:t>When Jesus came to the place, he looked up and said to him, "Zacchaeus, hurry and come down; for I must stay at your house today."</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19:5</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AD5971-4611-4AF7-8B14-D4D852F289CD}"/>
              </a:ext>
            </a:extLst>
          </p:cNvPr>
          <p:cNvPicPr>
            <a:picLocks noChangeAspect="1"/>
          </p:cNvPicPr>
          <p:nvPr/>
        </p:nvPicPr>
        <p:blipFill>
          <a:blip r:embed="rId2"/>
          <a:stretch>
            <a:fillRect/>
          </a:stretch>
        </p:blipFill>
        <p:spPr>
          <a:xfrm>
            <a:off x="3352801" y="304801"/>
            <a:ext cx="5000625" cy="5291667"/>
          </a:xfrm>
          <a:prstGeom prst="rect">
            <a:avLst/>
          </a:prstGeom>
        </p:spPr>
      </p:pic>
      <p:sp>
        <p:nvSpPr>
          <p:cNvPr id="3" name="Rectangle 2">
            <a:extLst>
              <a:ext uri="{FF2B5EF4-FFF2-40B4-BE49-F238E27FC236}">
                <a16:creationId xmlns:a16="http://schemas.microsoft.com/office/drawing/2014/main" id="{44036F32-B76E-4A91-83FF-705C9C7B0302}"/>
              </a:ext>
            </a:extLst>
          </p:cNvPr>
          <p:cNvSpPr/>
          <p:nvPr/>
        </p:nvSpPr>
        <p:spPr>
          <a:xfrm>
            <a:off x="3048000" y="5943600"/>
            <a:ext cx="7162800" cy="369332"/>
          </a:xfrm>
          <a:prstGeom prst="rect">
            <a:avLst/>
          </a:prstGeom>
        </p:spPr>
        <p:txBody>
          <a:bodyPr wrap="square">
            <a:spAutoFit/>
          </a:bodyPr>
          <a:lstStyle/>
          <a:p>
            <a:r>
              <a:rPr lang="en-US" sz="1600" dirty="0"/>
              <a:t>Christ Speaks to Zacchaeus  -- William Hole, "Life of </a:t>
            </a:r>
            <a:r>
              <a:rPr lang="en-US" dirty="0"/>
              <a:t>Christ</a:t>
            </a:r>
            <a:r>
              <a:rPr lang="en-US" sz="1600" dirty="0"/>
              <a:t>", 1908</a:t>
            </a: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52600"/>
            <a:ext cx="6705600" cy="1754326"/>
          </a:xfrm>
          <a:prstGeom prst="rect">
            <a:avLst/>
          </a:prstGeom>
        </p:spPr>
        <p:txBody>
          <a:bodyPr wrap="square">
            <a:spAutoFit/>
          </a:bodyPr>
          <a:lstStyle/>
          <a:p>
            <a:r>
              <a:rPr lang="en-US" sz="3600" dirty="0"/>
              <a:t>All who saw it began to grumble and said, "He has gone to be the guest of one who is a sinner."</a:t>
            </a:r>
          </a:p>
        </p:txBody>
      </p:sp>
      <p:sp>
        <p:nvSpPr>
          <p:cNvPr id="5" name="TextBox 4"/>
          <p:cNvSpPr txBox="1"/>
          <p:nvPr/>
        </p:nvSpPr>
        <p:spPr>
          <a:xfrm>
            <a:off x="5791200" y="4191001"/>
            <a:ext cx="3352800" cy="461665"/>
          </a:xfrm>
          <a:prstGeom prst="rect">
            <a:avLst/>
          </a:prstGeom>
          <a:noFill/>
        </p:spPr>
        <p:txBody>
          <a:bodyPr wrap="square" rtlCol="0">
            <a:spAutoFit/>
          </a:bodyPr>
          <a:lstStyle/>
          <a:p>
            <a:pPr algn="ctr"/>
            <a:r>
              <a:rPr lang="en-US" sz="2400" dirty="0">
                <a:solidFill>
                  <a:schemeClr val="tx1">
                    <a:lumMod val="95000"/>
                  </a:schemeClr>
                </a:solidFill>
              </a:rPr>
              <a:t>Luke 19:7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21AED0-1E4D-4C31-8A90-5415186735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0999" y="1"/>
            <a:ext cx="8086203" cy="6484159"/>
          </a:xfrm>
          <a:prstGeom prst="rect">
            <a:avLst/>
          </a:prstGeom>
        </p:spPr>
      </p:pic>
      <p:sp>
        <p:nvSpPr>
          <p:cNvPr id="4" name="TextBox 3"/>
          <p:cNvSpPr txBox="1"/>
          <p:nvPr/>
        </p:nvSpPr>
        <p:spPr>
          <a:xfrm>
            <a:off x="1752600" y="6519446"/>
            <a:ext cx="8763000" cy="338554"/>
          </a:xfrm>
          <a:prstGeom prst="rect">
            <a:avLst/>
          </a:prstGeom>
          <a:noFill/>
        </p:spPr>
        <p:txBody>
          <a:bodyPr wrap="square" rtlCol="0">
            <a:spAutoFit/>
          </a:bodyPr>
          <a:lstStyle/>
          <a:p>
            <a:pPr algn="ctr"/>
            <a:r>
              <a:rPr lang="en-US" sz="1600" dirty="0">
                <a:solidFill>
                  <a:schemeClr val="tx1">
                    <a:lumMod val="95000"/>
                  </a:schemeClr>
                </a:solidFill>
              </a:rPr>
              <a:t>Zacchaeus  --  Niels Larsen Stevns, Randers Museum of Art, Randers, Denmark  </a:t>
            </a:r>
            <a:endParaRPr lang="en-US" dirty="0">
              <a:solidFill>
                <a:schemeClr val="tx1">
                  <a:lumMod val="95000"/>
                </a:schemeClr>
              </a:solidFill>
            </a:endParaRPr>
          </a:p>
        </p:txBody>
      </p:sp>
      <p:sp>
        <p:nvSpPr>
          <p:cNvPr id="6" name="Rectangle 5">
            <a:extLst>
              <a:ext uri="{FF2B5EF4-FFF2-40B4-BE49-F238E27FC236}">
                <a16:creationId xmlns:a16="http://schemas.microsoft.com/office/drawing/2014/main" id="{5AE477F3-C348-4C89-99BB-7A2CAAD3BECA}"/>
              </a:ext>
            </a:extLst>
          </p:cNvPr>
          <p:cNvSpPr/>
          <p:nvPr/>
        </p:nvSpPr>
        <p:spPr>
          <a:xfrm>
            <a:off x="1819797" y="5718810"/>
            <a:ext cx="4572000" cy="369332"/>
          </a:xfrm>
          <a:prstGeom prst="rect">
            <a:avLst/>
          </a:prstGeom>
        </p:spPr>
        <p:txBody>
          <a:bodyPr>
            <a:spAutoFit/>
          </a:bodyPr>
          <a:lstStyle/>
          <a:p>
            <a:endParaRPr lang="en-US" dirty="0"/>
          </a:p>
        </p:txBody>
      </p:sp>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752600"/>
            <a:ext cx="7239000" cy="2308324"/>
          </a:xfrm>
          <a:prstGeom prst="rect">
            <a:avLst/>
          </a:prstGeom>
        </p:spPr>
        <p:txBody>
          <a:bodyPr wrap="square">
            <a:spAutoFit/>
          </a:bodyPr>
          <a:lstStyle/>
          <a:p>
            <a:r>
              <a:rPr lang="en-US" sz="3600" dirty="0"/>
              <a:t>Why do you make me see wrong-doing and look at trouble? Destruction and violence are before me; strife and contention arise.</a:t>
            </a:r>
            <a:endParaRPr lang="en-US" sz="3600" dirty="0">
              <a:cs typeface="Arial" pitchFamily="34" charset="0"/>
            </a:endParaRPr>
          </a:p>
        </p:txBody>
      </p:sp>
      <p:sp>
        <p:nvSpPr>
          <p:cNvPr id="4" name="TextBox 3"/>
          <p:cNvSpPr txBox="1"/>
          <p:nvPr/>
        </p:nvSpPr>
        <p:spPr>
          <a:xfrm>
            <a:off x="5943600" y="4953001"/>
            <a:ext cx="3352800" cy="461665"/>
          </a:xfrm>
          <a:prstGeom prst="rect">
            <a:avLst/>
          </a:prstGeom>
          <a:noFill/>
        </p:spPr>
        <p:txBody>
          <a:bodyPr wrap="square" rtlCol="0">
            <a:spAutoFit/>
          </a:bodyPr>
          <a:lstStyle/>
          <a:p>
            <a:pPr algn="ctr"/>
            <a:r>
              <a:rPr lang="en-US" sz="2400" dirty="0">
                <a:solidFill>
                  <a:schemeClr val="tx1">
                    <a:lumMod val="95000"/>
                  </a:schemeClr>
                </a:solidFill>
              </a:rPr>
              <a:t>Habakkuk 1:3</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524000"/>
            <a:ext cx="7315200" cy="2862322"/>
          </a:xfrm>
          <a:prstGeom prst="rect">
            <a:avLst/>
          </a:prstGeom>
        </p:spPr>
        <p:txBody>
          <a:bodyPr wrap="square">
            <a:spAutoFit/>
          </a:bodyPr>
          <a:lstStyle/>
          <a:p>
            <a:r>
              <a:rPr lang="en-US" sz="3600" dirty="0"/>
              <a:t>Zacchaeus … said, "Look, half of my possessions, Lord, I will give to the poor; and if I have defrauded anyone of anything, I will pay back four times as much."</a:t>
            </a:r>
            <a:endParaRPr lang="en-US" sz="3600" dirty="0">
              <a:cs typeface="Arial" pitchFamily="34" charset="0"/>
            </a:endParaRPr>
          </a:p>
        </p:txBody>
      </p:sp>
      <p:sp>
        <p:nvSpPr>
          <p:cNvPr id="5" name="TextBox 4"/>
          <p:cNvSpPr txBox="1"/>
          <p:nvPr/>
        </p:nvSpPr>
        <p:spPr>
          <a:xfrm>
            <a:off x="5715000" y="4572001"/>
            <a:ext cx="3352800" cy="461665"/>
          </a:xfrm>
          <a:prstGeom prst="rect">
            <a:avLst/>
          </a:prstGeom>
          <a:noFill/>
        </p:spPr>
        <p:txBody>
          <a:bodyPr wrap="square" rtlCol="0">
            <a:spAutoFit/>
          </a:bodyPr>
          <a:lstStyle/>
          <a:p>
            <a:pPr algn="ctr"/>
            <a:r>
              <a:rPr lang="en-US" sz="2400" dirty="0">
                <a:solidFill>
                  <a:schemeClr val="tx1">
                    <a:lumMod val="95000"/>
                  </a:schemeClr>
                </a:solidFill>
              </a:rPr>
              <a:t>Luke 19:8ac</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562600"/>
            <a:ext cx="2590800" cy="1077218"/>
          </a:xfrm>
          <a:prstGeom prst="rect">
            <a:avLst/>
          </a:prstGeom>
          <a:noFill/>
        </p:spPr>
        <p:txBody>
          <a:bodyPr wrap="square" rtlCol="0">
            <a:spAutoFit/>
          </a:bodyPr>
          <a:lstStyle/>
          <a:p>
            <a:pPr algn="ctr"/>
            <a:r>
              <a:rPr lang="pt-BR" sz="1600" dirty="0">
                <a:solidFill>
                  <a:schemeClr val="tx1">
                    <a:lumMod val="95000"/>
                  </a:schemeClr>
                </a:solidFill>
              </a:rPr>
              <a:t>Zacchaeus</a:t>
            </a:r>
          </a:p>
          <a:p>
            <a:pPr algn="ctr"/>
            <a:endParaRPr lang="pt-BR" sz="1600" dirty="0">
              <a:solidFill>
                <a:schemeClr val="tx1">
                  <a:lumMod val="95000"/>
                </a:schemeClr>
              </a:solidFill>
            </a:endParaRPr>
          </a:p>
          <a:p>
            <a:pPr algn="ctr"/>
            <a:r>
              <a:rPr lang="pt-BR" sz="1600" dirty="0">
                <a:solidFill>
                  <a:schemeClr val="tx1">
                    <a:lumMod val="95000"/>
                  </a:schemeClr>
                </a:solidFill>
              </a:rPr>
              <a:t>Igreja da Misericórdia </a:t>
            </a:r>
          </a:p>
          <a:p>
            <a:pPr algn="ctr"/>
            <a:r>
              <a:rPr lang="pt-BR" sz="1600" dirty="0">
                <a:solidFill>
                  <a:schemeClr val="tx1">
                    <a:lumMod val="95000"/>
                  </a:schemeClr>
                </a:solidFill>
              </a:rPr>
              <a:t>Esposende, Portugal</a:t>
            </a:r>
            <a:endParaRPr lang="en-US" dirty="0">
              <a:solidFill>
                <a:schemeClr val="tx1">
                  <a:lumMod val="95000"/>
                </a:schemeClr>
              </a:solidFill>
            </a:endParaRPr>
          </a:p>
        </p:txBody>
      </p:sp>
      <p:pic>
        <p:nvPicPr>
          <p:cNvPr id="5" name="Picture 4">
            <a:extLst>
              <a:ext uri="{FF2B5EF4-FFF2-40B4-BE49-F238E27FC236}">
                <a16:creationId xmlns:a16="http://schemas.microsoft.com/office/drawing/2014/main" id="{B86EAEDC-23F9-4A90-82EB-977F40723C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5800" y="0"/>
            <a:ext cx="4632681" cy="6885992"/>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52600"/>
            <a:ext cx="6934200" cy="2308324"/>
          </a:xfrm>
          <a:prstGeom prst="rect">
            <a:avLst/>
          </a:prstGeom>
        </p:spPr>
        <p:txBody>
          <a:bodyPr wrap="square">
            <a:spAutoFit/>
          </a:bodyPr>
          <a:lstStyle/>
          <a:p>
            <a:r>
              <a:rPr lang="en-US" sz="3600" dirty="0"/>
              <a:t>Then Jesus said to him, "Today salvation has come to this house … For the Son of Man came to seek out and to save the lost."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Luke 19:9a, 10</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324600"/>
            <a:ext cx="9372600" cy="338554"/>
          </a:xfrm>
          <a:prstGeom prst="rect">
            <a:avLst/>
          </a:prstGeom>
          <a:noFill/>
        </p:spPr>
        <p:txBody>
          <a:bodyPr wrap="square" rtlCol="0">
            <a:spAutoFit/>
          </a:bodyPr>
          <a:lstStyle/>
          <a:p>
            <a:pPr algn="ctr"/>
            <a:r>
              <a:rPr lang="de-DE" sz="1600" dirty="0">
                <a:solidFill>
                  <a:schemeClr val="tx1">
                    <a:lumMod val="95000"/>
                  </a:schemeClr>
                </a:solidFill>
              </a:rPr>
              <a:t>Zacchaeus Meets Jesus  --  </a:t>
            </a:r>
            <a:r>
              <a:rPr lang="de-DE" sz="1600">
                <a:solidFill>
                  <a:schemeClr val="tx1">
                    <a:lumMod val="95000"/>
                  </a:schemeClr>
                </a:solidFill>
              </a:rPr>
              <a:t>JESUS MAFA, Cameroon</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A53BA23F-E006-4EA7-85D7-BBD13C848A3C}"/>
              </a:ext>
            </a:extLst>
          </p:cNvPr>
          <p:cNvPicPr>
            <a:picLocks noChangeAspect="1"/>
          </p:cNvPicPr>
          <p:nvPr/>
        </p:nvPicPr>
        <p:blipFill>
          <a:blip r:embed="rId2"/>
          <a:stretch>
            <a:fillRect/>
          </a:stretch>
        </p:blipFill>
        <p:spPr>
          <a:xfrm>
            <a:off x="1553034" y="-76200"/>
            <a:ext cx="9114967" cy="6080986"/>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https://commons.wikimedia.org/wiki/File:Cedars_Society_(36292296066).jpg</a:t>
            </a:r>
          </a:p>
          <a:p>
            <a:pPr>
              <a:buNone/>
            </a:pPr>
            <a:r>
              <a:rPr lang="en-US" sz="1600" dirty="0"/>
              <a:t>https://commons.wikimedia.org/wiki/File:BaliuagChurchjf9702_02.JPG - Ramon </a:t>
            </a:r>
            <a:r>
              <a:rPr lang="en-US" sz="1600" dirty="0" err="1"/>
              <a:t>FVelasquez</a:t>
            </a:r>
            <a:endParaRPr lang="en-US" sz="1600" dirty="0"/>
          </a:p>
          <a:p>
            <a:pPr>
              <a:buNone/>
            </a:pPr>
            <a:r>
              <a:rPr lang="en-US" sz="1600" dirty="0"/>
              <a:t>https://commons.wikimedia.org/wiki/File:Charles_Frederick_Ulrich-waifs_in_Haarlem_</a:t>
            </a:r>
            <a:r>
              <a:rPr lang="en-US" sz="1600" dirty="0" err="1"/>
              <a:t>weeshuis</a:t>
            </a:r>
            <a:r>
              <a:rPr lang="en-US" sz="1600" dirty="0"/>
              <a:t>..jpg</a:t>
            </a:r>
          </a:p>
          <a:p>
            <a:pPr>
              <a:buNone/>
            </a:pPr>
            <a:r>
              <a:rPr lang="en-US" sz="1600" dirty="0"/>
              <a:t>http://diglib.library.vanderbilt.edu/act-imagelink.pl?RC=47583</a:t>
            </a:r>
          </a:p>
          <a:p>
            <a:pPr>
              <a:buNone/>
            </a:pPr>
            <a:r>
              <a:rPr lang="en-US" sz="1600" dirty="0"/>
              <a:t>Estate of Frank Wesley, http://www.frankwesleyart.com/main_page.htm</a:t>
            </a:r>
          </a:p>
          <a:p>
            <a:pPr>
              <a:buNone/>
            </a:pPr>
            <a:r>
              <a:rPr lang="en-US" sz="1600" dirty="0"/>
              <a:t>https://commons.wikimedia.org/wiki/File:Duccio_di_Buoninsegna_-_Entry_into_Jerusalem_(detail)_-_WGA06784.jpg</a:t>
            </a:r>
          </a:p>
          <a:p>
            <a:pPr>
              <a:buNone/>
            </a:pPr>
            <a:r>
              <a:rPr lang="en-US" sz="1600" dirty="0"/>
              <a:t>https://commons.wikimedia.org/wiki/File:Chapiteau_de_St-Nectaire_-_Le_Christ_et_Zach%C3%A9e.jpg - 	</a:t>
            </a:r>
            <a:r>
              <a:rPr lang="en-US" sz="1600" dirty="0" err="1"/>
              <a:t>Tangopaso</a:t>
            </a:r>
            <a:endParaRPr lang="en-US" sz="1600" dirty="0"/>
          </a:p>
          <a:p>
            <a:pPr>
              <a:buNone/>
            </a:pPr>
            <a:r>
              <a:rPr lang="en-US" sz="1600" dirty="0"/>
              <a:t>https://commons.wikimedia.org/wiki/File:Hole_zachaeus_in_tree.gif</a:t>
            </a:r>
          </a:p>
          <a:p>
            <a:pPr>
              <a:buNone/>
            </a:pPr>
            <a:r>
              <a:rPr lang="en-US" sz="1600" dirty="0"/>
              <a:t>https://commons.wikimedia.org/wiki/File:Niels_Larsen_Stevns-_Zak%C3%A6us.jpg</a:t>
            </a:r>
          </a:p>
          <a:p>
            <a:pPr>
              <a:buNone/>
            </a:pPr>
            <a:r>
              <a:rPr lang="en-US" sz="1600" dirty="0"/>
              <a:t>https://commons.wikimedia.org/wiki/File:Interior_of_Igreja_da_Miseric%C3%B3rdia_de_Esposende_(14).jpg - </a:t>
            </a:r>
            <a:r>
              <a:rPr lang="en-US" sz="1600" dirty="0" err="1"/>
              <a:t>Joseolgon</a:t>
            </a:r>
            <a:endParaRPr lang="en-US" sz="1600" dirty="0"/>
          </a:p>
          <a:p>
            <a:pPr>
              <a:buNone/>
            </a:pPr>
            <a:r>
              <a:rPr lang="en-US" sz="1600" dirty="0"/>
              <a:t>http://diglib.library.vanderbilt.edu/act-imagelink.pl?RC=48393</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Opioid Abuse Recovery Group  --  Cedars Society, Surrey, British Columbia</a:t>
            </a:r>
          </a:p>
        </p:txBody>
      </p:sp>
      <p:pic>
        <p:nvPicPr>
          <p:cNvPr id="2" name="Picture 1">
            <a:extLst>
              <a:ext uri="{FF2B5EF4-FFF2-40B4-BE49-F238E27FC236}">
                <a16:creationId xmlns:a16="http://schemas.microsoft.com/office/drawing/2014/main" id="{8CCD155B-8828-4214-A482-1CFB314332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46653"/>
            <a:ext cx="9144000" cy="6107906"/>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0" y="1905000"/>
            <a:ext cx="5715000" cy="1754326"/>
          </a:xfrm>
          <a:prstGeom prst="rect">
            <a:avLst/>
          </a:prstGeom>
        </p:spPr>
        <p:txBody>
          <a:bodyPr wrap="square">
            <a:spAutoFit/>
          </a:bodyPr>
          <a:lstStyle/>
          <a:p>
            <a:r>
              <a:rPr lang="en-US" sz="3600" dirty="0"/>
              <a:t>Your righteousness is an everlasting righteousness, and your law is the truth.</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119:142</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334001"/>
            <a:ext cx="2590800" cy="1323439"/>
          </a:xfrm>
          <a:prstGeom prst="rect">
            <a:avLst/>
          </a:prstGeom>
          <a:noFill/>
        </p:spPr>
        <p:txBody>
          <a:bodyPr wrap="square" rtlCol="0">
            <a:spAutoFit/>
          </a:bodyPr>
          <a:lstStyle/>
          <a:p>
            <a:pPr algn="ctr"/>
            <a:r>
              <a:rPr lang="en-US" sz="1600" dirty="0">
                <a:solidFill>
                  <a:schemeClr val="tx1">
                    <a:lumMod val="95000"/>
                  </a:schemeClr>
                </a:solidFill>
              </a:rPr>
              <a:t>Ten Commandments</a:t>
            </a:r>
          </a:p>
          <a:p>
            <a:pPr algn="ctr"/>
            <a:r>
              <a:rPr lang="en-US" sz="1600" dirty="0">
                <a:solidFill>
                  <a:schemeClr val="tx1">
                    <a:lumMod val="95000"/>
                  </a:schemeClr>
                </a:solidFill>
              </a:rPr>
              <a:t>St. Augustine of Hippo Parish Church</a:t>
            </a:r>
          </a:p>
          <a:p>
            <a:pPr algn="ctr"/>
            <a:endParaRPr lang="en-US" sz="1600" dirty="0">
              <a:solidFill>
                <a:schemeClr val="tx1">
                  <a:lumMod val="95000"/>
                </a:schemeClr>
              </a:solidFill>
            </a:endParaRPr>
          </a:p>
          <a:p>
            <a:pPr algn="ctr"/>
            <a:r>
              <a:rPr lang="en-US" sz="1600" dirty="0">
                <a:solidFill>
                  <a:schemeClr val="tx1">
                    <a:lumMod val="95000"/>
                  </a:schemeClr>
                </a:solidFill>
              </a:rPr>
              <a:t>Baliuag, Philippines</a:t>
            </a:r>
          </a:p>
        </p:txBody>
      </p:sp>
      <p:pic>
        <p:nvPicPr>
          <p:cNvPr id="2" name="Picture 1">
            <a:extLst>
              <a:ext uri="{FF2B5EF4-FFF2-40B4-BE49-F238E27FC236}">
                <a16:creationId xmlns:a16="http://schemas.microsoft.com/office/drawing/2014/main" id="{6FCD1CB2-5680-4D4C-973C-AB30C2763B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48200" y="1"/>
            <a:ext cx="5638800" cy="6836229"/>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295400"/>
            <a:ext cx="6324600" cy="2862322"/>
          </a:xfrm>
          <a:prstGeom prst="rect">
            <a:avLst/>
          </a:prstGeom>
        </p:spPr>
        <p:txBody>
          <a:bodyPr wrap="square">
            <a:spAutoFit/>
          </a:bodyPr>
          <a:lstStyle/>
          <a:p>
            <a:r>
              <a:rPr lang="en-US" sz="3600" dirty="0"/>
              <a:t>… learn to do good; </a:t>
            </a:r>
          </a:p>
          <a:p>
            <a:r>
              <a:rPr lang="en-US" sz="3600" dirty="0"/>
              <a:t>seek justice, </a:t>
            </a:r>
          </a:p>
          <a:p>
            <a:r>
              <a:rPr lang="en-US" sz="3600" dirty="0"/>
              <a:t>rescue the oppressed, </a:t>
            </a:r>
          </a:p>
          <a:p>
            <a:r>
              <a:rPr lang="en-US" sz="3600" dirty="0"/>
              <a:t>defend the orphan, </a:t>
            </a:r>
          </a:p>
          <a:p>
            <a:r>
              <a:rPr lang="en-US" sz="3600" dirty="0"/>
              <a:t>plead for the widow.</a:t>
            </a:r>
            <a:endParaRPr lang="en-US" sz="3600" dirty="0">
              <a:cs typeface="Arial" pitchFamily="34" charset="0"/>
            </a:endParaRPr>
          </a:p>
        </p:txBody>
      </p:sp>
      <p:sp>
        <p:nvSpPr>
          <p:cNvPr id="5" name="TextBox 4"/>
          <p:cNvSpPr txBox="1"/>
          <p:nvPr/>
        </p:nvSpPr>
        <p:spPr>
          <a:xfrm>
            <a:off x="6096000" y="4567536"/>
            <a:ext cx="3352800" cy="461665"/>
          </a:xfrm>
          <a:prstGeom prst="rect">
            <a:avLst/>
          </a:prstGeom>
          <a:noFill/>
        </p:spPr>
        <p:txBody>
          <a:bodyPr wrap="square" rtlCol="0">
            <a:spAutoFit/>
          </a:bodyPr>
          <a:lstStyle/>
          <a:p>
            <a:pPr algn="ctr"/>
            <a:r>
              <a:rPr lang="en-US" sz="2400" dirty="0">
                <a:solidFill>
                  <a:schemeClr val="tx1">
                    <a:lumMod val="95000"/>
                  </a:schemeClr>
                </a:solidFill>
              </a:rPr>
              <a:t>Isaiah 1:17</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0" y="6400800"/>
            <a:ext cx="8763000" cy="307777"/>
          </a:xfrm>
          <a:prstGeom prst="rect">
            <a:avLst/>
          </a:prstGeom>
          <a:noFill/>
        </p:spPr>
        <p:txBody>
          <a:bodyPr wrap="square" rtlCol="0">
            <a:spAutoFit/>
          </a:bodyPr>
          <a:lstStyle/>
          <a:p>
            <a:pPr algn="ctr"/>
            <a:r>
              <a:rPr lang="en-US" sz="1400" dirty="0">
                <a:solidFill>
                  <a:schemeClr val="tx1">
                    <a:lumMod val="95000"/>
                  </a:schemeClr>
                </a:solidFill>
              </a:rPr>
              <a:t>The Waifs (Haarlem, Holland); Children in the Schoolroom  --  Charles Ulrich</a:t>
            </a:r>
            <a:endParaRPr lang="en-US" sz="1600" dirty="0">
              <a:solidFill>
                <a:schemeClr val="tx1">
                  <a:lumMod val="95000"/>
                </a:schemeClr>
              </a:solidFill>
            </a:endParaRPr>
          </a:p>
        </p:txBody>
      </p:sp>
      <p:pic>
        <p:nvPicPr>
          <p:cNvPr id="1026" name="Picture 2">
            <a:extLst>
              <a:ext uri="{FF2B5EF4-FFF2-40B4-BE49-F238E27FC236}">
                <a16:creationId xmlns:a16="http://schemas.microsoft.com/office/drawing/2014/main" id="{4CEC3ACB-DA86-8102-BBB3-C3DB45E9E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38137"/>
            <a:ext cx="7924800" cy="5844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828800"/>
            <a:ext cx="6400800" cy="2308324"/>
          </a:xfrm>
          <a:prstGeom prst="rect">
            <a:avLst/>
          </a:prstGeom>
        </p:spPr>
        <p:txBody>
          <a:bodyPr wrap="square">
            <a:spAutoFit/>
          </a:bodyPr>
          <a:lstStyle/>
          <a:p>
            <a:r>
              <a:rPr lang="en-US" sz="3600" dirty="0"/>
              <a:t>You are a hiding place for me; you preserve me from trouble; you surround me with glad cries of deliverance.</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Psalm 32:7</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5950" y="5410200"/>
            <a:ext cx="2286000" cy="1077218"/>
          </a:xfrm>
          <a:prstGeom prst="rect">
            <a:avLst/>
          </a:prstGeom>
          <a:noFill/>
        </p:spPr>
        <p:txBody>
          <a:bodyPr wrap="square" rtlCol="0">
            <a:spAutoFit/>
          </a:bodyPr>
          <a:lstStyle/>
          <a:p>
            <a:pPr algn="ctr"/>
            <a:r>
              <a:rPr lang="en-US" sz="1600" dirty="0">
                <a:solidFill>
                  <a:schemeClr val="tx1">
                    <a:lumMod val="95000"/>
                  </a:schemeClr>
                </a:solidFill>
              </a:rPr>
              <a:t>Jesus with his Family</a:t>
            </a:r>
          </a:p>
          <a:p>
            <a:pPr algn="ctr"/>
            <a:endParaRPr lang="en-US" sz="1600" dirty="0">
              <a:solidFill>
                <a:schemeClr val="tx1">
                  <a:lumMod val="95000"/>
                </a:schemeClr>
              </a:solidFill>
            </a:endParaRPr>
          </a:p>
          <a:p>
            <a:pPr algn="ctr"/>
            <a:r>
              <a:rPr lang="en-US" sz="1600" dirty="0">
                <a:solidFill>
                  <a:schemeClr val="tx1">
                    <a:lumMod val="95000"/>
                  </a:schemeClr>
                </a:solidFill>
              </a:rPr>
              <a:t>JESUS MAFA</a:t>
            </a:r>
          </a:p>
          <a:p>
            <a:pPr algn="ctr"/>
            <a:r>
              <a:rPr lang="en-US" sz="1600" dirty="0">
                <a:solidFill>
                  <a:schemeClr val="tx1">
                    <a:lumMod val="95000"/>
                  </a:schemeClr>
                </a:solidFill>
              </a:rPr>
              <a:t>Cameroon</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EB2184F9-96FF-4DA6-A5A1-4F3C25FC744E}"/>
              </a:ext>
            </a:extLst>
          </p:cNvPr>
          <p:cNvPicPr>
            <a:picLocks noChangeAspect="1"/>
          </p:cNvPicPr>
          <p:nvPr/>
        </p:nvPicPr>
        <p:blipFill>
          <a:blip r:embed="rId2"/>
          <a:stretch>
            <a:fillRect/>
          </a:stretch>
        </p:blipFill>
        <p:spPr>
          <a:xfrm>
            <a:off x="4648200" y="95250"/>
            <a:ext cx="4514850" cy="66675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253</TotalTime>
  <Words>806</Words>
  <Application>Microsoft Office PowerPoint</Application>
  <PresentationFormat>Widescreen</PresentationFormat>
  <Paragraphs>72</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Twenty-First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111</cp:revision>
  <dcterms:created xsi:type="dcterms:W3CDTF">2016-08-31T16:46:43Z</dcterms:created>
  <dcterms:modified xsi:type="dcterms:W3CDTF">2022-11-12T17:09:02Z</dcterms:modified>
</cp:coreProperties>
</file>