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412" r:id="rId4"/>
    <p:sldId id="385" r:id="rId5"/>
    <p:sldId id="387" r:id="rId6"/>
    <p:sldId id="408" r:id="rId7"/>
    <p:sldId id="409" r:id="rId8"/>
    <p:sldId id="390" r:id="rId9"/>
    <p:sldId id="391" r:id="rId10"/>
    <p:sldId id="392" r:id="rId11"/>
    <p:sldId id="393" r:id="rId12"/>
    <p:sldId id="394" r:id="rId13"/>
    <p:sldId id="395" r:id="rId14"/>
    <p:sldId id="398" r:id="rId15"/>
    <p:sldId id="397" r:id="rId16"/>
    <p:sldId id="396" r:id="rId17"/>
    <p:sldId id="399" r:id="rId18"/>
    <p:sldId id="402" r:id="rId19"/>
    <p:sldId id="401" r:id="rId20"/>
    <p:sldId id="413" r:id="rId21"/>
    <p:sldId id="403" r:id="rId22"/>
    <p:sldId id="404" r:id="rId23"/>
    <p:sldId id="405"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776B"/>
    <a:srgbClr val="BA795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49" autoAdjust="0"/>
    <p:restoredTop sz="94694"/>
  </p:normalViewPr>
  <p:slideViewPr>
    <p:cSldViewPr>
      <p:cViewPr varScale="1">
        <p:scale>
          <a:sx n="70" d="100"/>
          <a:sy n="70" d="100"/>
        </p:scale>
        <p:origin x="58" y="168"/>
      </p:cViewPr>
      <p:guideLst>
        <p:guide orient="horz" pos="2160"/>
        <p:guide pos="3840"/>
      </p:guideLst>
    </p:cSldViewPr>
  </p:slideViewPr>
  <p:notesTextViewPr>
    <p:cViewPr>
      <p:scale>
        <a:sx n="100" d="100"/>
        <a:sy n="100" d="100"/>
      </p:scale>
      <p:origin x="0" y="0"/>
    </p:cViewPr>
  </p:notesTextViewPr>
  <p:sorterViewPr>
    <p:cViewPr>
      <p:scale>
        <a:sx n="1" d="1"/>
        <a:sy n="1" d="1"/>
      </p:scale>
      <p:origin x="0" y="-56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000" dirty="0"/>
              <a:t>Eighteenth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619250" y="5903894"/>
            <a:ext cx="8953500" cy="954107"/>
          </a:xfrm>
          <a:prstGeom prst="rect">
            <a:avLst/>
          </a:prstGeom>
          <a:solidFill>
            <a:srgbClr val="87776B">
              <a:alpha val="75000"/>
            </a:srgbClr>
          </a:solidFill>
        </p:spPr>
        <p:txBody>
          <a:bodyPr wrap="square">
            <a:spAutoFit/>
          </a:bodyPr>
          <a:lstStyle/>
          <a:p>
            <a:pPr algn="ctr"/>
            <a:r>
              <a:rPr lang="en-US" sz="2800" dirty="0"/>
              <a:t>Jeremiah 29:1, 4-7 and Psalm 66:1-12  •  2 Kings 5:1-3, 7-15c and Psalm 111  •  2 Timothy 2:8-15  •  Luke 17:11-19</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7615" y="5638800"/>
            <a:ext cx="2667000" cy="1107996"/>
          </a:xfrm>
          <a:prstGeom prst="rect">
            <a:avLst/>
          </a:prstGeom>
          <a:noFill/>
        </p:spPr>
        <p:txBody>
          <a:bodyPr wrap="square" rtlCol="0">
            <a:spAutoFit/>
          </a:bodyPr>
          <a:lstStyle/>
          <a:p>
            <a:pPr algn="ctr"/>
            <a:r>
              <a:rPr lang="en-US" sz="1600" dirty="0">
                <a:solidFill>
                  <a:schemeClr val="tx1">
                    <a:lumMod val="95000"/>
                  </a:schemeClr>
                </a:solidFill>
              </a:rPr>
              <a:t>The Procession</a:t>
            </a:r>
          </a:p>
          <a:p>
            <a:pPr algn="ctr"/>
            <a:endParaRPr lang="en-US" sz="1600" dirty="0">
              <a:solidFill>
                <a:schemeClr val="tx1">
                  <a:lumMod val="95000"/>
                </a:schemeClr>
              </a:solidFill>
            </a:endParaRPr>
          </a:p>
          <a:p>
            <a:pPr algn="ctr"/>
            <a:r>
              <a:rPr lang="en-US" sz="1600" dirty="0">
                <a:solidFill>
                  <a:schemeClr val="tx1">
                    <a:lumMod val="95000"/>
                  </a:schemeClr>
                </a:solidFill>
              </a:rPr>
              <a:t>John August Swanson</a:t>
            </a:r>
          </a:p>
          <a:p>
            <a:pPr algn="ctr"/>
            <a:r>
              <a:rPr lang="en-US" sz="1600" dirty="0">
                <a:solidFill>
                  <a:schemeClr val="tx1">
                    <a:lumMod val="95000"/>
                  </a:schemeClr>
                </a:solidFill>
              </a:rPr>
              <a:t>Print, 2007</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B9A6EE1-7500-4CB0-A2EF-19A453D844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1" y="0"/>
            <a:ext cx="4602685" cy="6858000"/>
          </a:xfrm>
          <a:prstGeom prst="rect">
            <a:avLst/>
          </a:prstGeom>
        </p:spPr>
      </p:pic>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6781800" cy="2308324"/>
          </a:xfrm>
          <a:prstGeom prst="rect">
            <a:avLst/>
          </a:prstGeom>
        </p:spPr>
        <p:txBody>
          <a:bodyPr wrap="square">
            <a:spAutoFit/>
          </a:bodyPr>
          <a:lstStyle/>
          <a:p>
            <a:r>
              <a:rPr lang="en-US" sz="3600" dirty="0"/>
              <a:t>… warn them before God that they are to avoid wrangling over words, which does no good but only ruins those who are listening.</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2 Timothy 2:14b</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Scholar's Argument  --  Bernard Trębacz, painting, c, 1920</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DEF8239-48DC-442A-A176-158C465FB0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1"/>
            <a:ext cx="8458200" cy="6303753"/>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00200"/>
            <a:ext cx="7086600" cy="2308324"/>
          </a:xfrm>
          <a:prstGeom prst="rect">
            <a:avLst/>
          </a:prstGeom>
        </p:spPr>
        <p:txBody>
          <a:bodyPr wrap="square">
            <a:spAutoFit/>
          </a:bodyPr>
          <a:lstStyle/>
          <a:p>
            <a:r>
              <a:rPr lang="en-US" sz="3600" dirty="0"/>
              <a:t>As he entered a village, ten lepers approached him. Keeping their distance, they called out, saying, "Jesus, Master, have mercy on us!"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17:12-13</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Ten Lepers Call Out to Jesus, detail  --  Gebhard </a:t>
            </a:r>
            <a:r>
              <a:rPr lang="en-US" sz="1600" dirty="0" err="1">
                <a:solidFill>
                  <a:schemeClr val="tx1">
                    <a:lumMod val="95000"/>
                  </a:schemeClr>
                </a:solidFill>
              </a:rPr>
              <a:t>Fugel</a:t>
            </a:r>
            <a:r>
              <a:rPr lang="en-US" sz="1600" dirty="0">
                <a:solidFill>
                  <a:schemeClr val="tx1">
                    <a:lumMod val="95000"/>
                  </a:schemeClr>
                </a:solidFill>
              </a:rPr>
              <a:t>, Diocesan Museum, Freising, Germany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754C0A73-802F-4640-AFD5-B6A50ED7F3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4600" y="1"/>
            <a:ext cx="7239000" cy="6346763"/>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600200"/>
            <a:ext cx="6705600" cy="2308324"/>
          </a:xfrm>
          <a:prstGeom prst="rect">
            <a:avLst/>
          </a:prstGeom>
        </p:spPr>
        <p:txBody>
          <a:bodyPr wrap="square">
            <a:spAutoFit/>
          </a:bodyPr>
          <a:lstStyle/>
          <a:p>
            <a:r>
              <a:rPr lang="en-US" sz="3600" dirty="0"/>
              <a:t>When he saw them, he said to them, "Go and show yourselves to the priests." And as they went, they were made clean.</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17:14</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172200"/>
            <a:ext cx="8763000" cy="338554"/>
          </a:xfrm>
          <a:prstGeom prst="rect">
            <a:avLst/>
          </a:prstGeom>
          <a:noFill/>
        </p:spPr>
        <p:txBody>
          <a:bodyPr wrap="square" rtlCol="0">
            <a:spAutoFit/>
          </a:bodyPr>
          <a:lstStyle/>
          <a:p>
            <a:pPr algn="ctr"/>
            <a:r>
              <a:rPr lang="en-US" sz="1600" dirty="0">
                <a:solidFill>
                  <a:schemeClr val="tx1">
                    <a:lumMod val="95000"/>
                  </a:schemeClr>
                </a:solidFill>
              </a:rPr>
              <a:t>Christ and the Ten Lepers  --  Codex Aureus Epternacensis, Freising, Germany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38510C41-A31E-4888-88DA-4530FF87CA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99726"/>
            <a:ext cx="9144000" cy="4658548"/>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674674"/>
            <a:ext cx="6934200" cy="1754326"/>
          </a:xfrm>
          <a:prstGeom prst="rect">
            <a:avLst/>
          </a:prstGeom>
        </p:spPr>
        <p:txBody>
          <a:bodyPr wrap="square">
            <a:spAutoFit/>
          </a:bodyPr>
          <a:lstStyle/>
          <a:p>
            <a:r>
              <a:rPr lang="en-US" sz="3600" dirty="0"/>
              <a:t>Then one of them, when he saw that he was healed, turned back, praising God with a loud voice.</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17:15</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Grateful Leper  --  JESUS MAFA, Cameroon</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E7804697-FA42-4732-954D-BF2BA7B471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2401"/>
            <a:ext cx="9144000" cy="5967991"/>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1828800"/>
            <a:ext cx="6248400" cy="1754326"/>
          </a:xfrm>
          <a:prstGeom prst="rect">
            <a:avLst/>
          </a:prstGeom>
        </p:spPr>
        <p:txBody>
          <a:bodyPr wrap="square">
            <a:spAutoFit/>
          </a:bodyPr>
          <a:lstStyle/>
          <a:p>
            <a:r>
              <a:rPr lang="en-US" sz="3600" dirty="0"/>
              <a:t>He prostrated himself at Jesus' feet and thanked him. </a:t>
            </a:r>
          </a:p>
          <a:p>
            <a:r>
              <a:rPr lang="en-US" sz="3600" dirty="0"/>
              <a:t>And he was a Samaritan.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17:16 </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219200"/>
            <a:ext cx="7467600" cy="2862322"/>
          </a:xfrm>
          <a:prstGeom prst="rect">
            <a:avLst/>
          </a:prstGeom>
        </p:spPr>
        <p:txBody>
          <a:bodyPr wrap="square">
            <a:spAutoFit/>
          </a:bodyPr>
          <a:lstStyle/>
          <a:p>
            <a:r>
              <a:rPr lang="en-US" sz="3600" dirty="0"/>
              <a:t>Thus says the LORD … to all the exiles whom I have sent … from Jerusalem to Babylon:  Build houses and live in them; plant gardens and eat what they produce.</a:t>
            </a:r>
            <a:endParaRPr lang="en-US" sz="3600" dirty="0">
              <a:cs typeface="Arial" pitchFamily="34" charset="0"/>
            </a:endParaRPr>
          </a:p>
        </p:txBody>
      </p:sp>
      <p:sp>
        <p:nvSpPr>
          <p:cNvPr id="4" name="TextBox 3"/>
          <p:cNvSpPr txBox="1"/>
          <p:nvPr/>
        </p:nvSpPr>
        <p:spPr>
          <a:xfrm>
            <a:off x="5638800" y="4495801"/>
            <a:ext cx="3352800" cy="461665"/>
          </a:xfrm>
          <a:prstGeom prst="rect">
            <a:avLst/>
          </a:prstGeom>
          <a:noFill/>
        </p:spPr>
        <p:txBody>
          <a:bodyPr wrap="square" rtlCol="0">
            <a:spAutoFit/>
          </a:bodyPr>
          <a:lstStyle/>
          <a:p>
            <a:pPr algn="ctr"/>
            <a:r>
              <a:rPr lang="en-US" sz="2400" dirty="0">
                <a:solidFill>
                  <a:schemeClr val="tx1">
                    <a:lumMod val="95000"/>
                  </a:schemeClr>
                </a:solidFill>
              </a:rPr>
              <a:t>Jeremiah 29:4ac, 5</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t>
            </a:r>
          </a:p>
        </p:txBody>
      </p:sp>
      <p:pic>
        <p:nvPicPr>
          <p:cNvPr id="4" name="Picture 3">
            <a:extLst>
              <a:ext uri="{FF2B5EF4-FFF2-40B4-BE49-F238E27FC236}">
                <a16:creationId xmlns:a16="http://schemas.microsoft.com/office/drawing/2014/main" id="{36CD2242-3B60-47DC-AF38-9C5E54FDD8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387" t="-7390"/>
          <a:stretch/>
        </p:blipFill>
        <p:spPr>
          <a:xfrm>
            <a:off x="4267200" y="-457200"/>
            <a:ext cx="5943600" cy="7302840"/>
          </a:xfrm>
          <a:prstGeom prst="rect">
            <a:avLst/>
          </a:prstGeom>
        </p:spPr>
      </p:pic>
      <p:sp>
        <p:nvSpPr>
          <p:cNvPr id="6" name="TextBox 5">
            <a:extLst>
              <a:ext uri="{FF2B5EF4-FFF2-40B4-BE49-F238E27FC236}">
                <a16:creationId xmlns:a16="http://schemas.microsoft.com/office/drawing/2014/main" id="{D382DF0C-9926-40FF-B2AE-7E7E73BEA4B0}"/>
              </a:ext>
            </a:extLst>
          </p:cNvPr>
          <p:cNvSpPr txBox="1"/>
          <p:nvPr/>
        </p:nvSpPr>
        <p:spPr>
          <a:xfrm>
            <a:off x="1905000" y="4751964"/>
            <a:ext cx="1752600" cy="1877437"/>
          </a:xfrm>
          <a:prstGeom prst="rect">
            <a:avLst/>
          </a:prstGeom>
          <a:noFill/>
        </p:spPr>
        <p:txBody>
          <a:bodyPr wrap="square" rtlCol="0">
            <a:spAutoFit/>
          </a:bodyPr>
          <a:lstStyle/>
          <a:p>
            <a:pPr algn="ctr"/>
            <a:r>
              <a:rPr lang="en-US" sz="1600" dirty="0"/>
              <a:t>Christ Heals the Ten Lepers</a:t>
            </a:r>
          </a:p>
          <a:p>
            <a:pPr algn="ctr"/>
            <a:endParaRPr lang="en-US" sz="1600" dirty="0"/>
          </a:p>
          <a:p>
            <a:pPr algn="ctr"/>
            <a:r>
              <a:rPr lang="en-US" sz="1600" dirty="0"/>
              <a:t>National Library of the Netherlands</a:t>
            </a:r>
          </a:p>
          <a:p>
            <a:pPr algn="ctr"/>
            <a:r>
              <a:rPr lang="en-US" sz="1600" dirty="0"/>
              <a:t>Hague, Netherlands</a:t>
            </a:r>
          </a:p>
        </p:txBody>
      </p:sp>
    </p:spTree>
    <p:extLst>
      <p:ext uri="{BB962C8B-B14F-4D97-AF65-F5344CB8AC3E}">
        <p14:creationId xmlns:p14="http://schemas.microsoft.com/office/powerpoint/2010/main" val="1094303629"/>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990600"/>
            <a:ext cx="7086600" cy="3416320"/>
          </a:xfrm>
          <a:prstGeom prst="rect">
            <a:avLst/>
          </a:prstGeom>
        </p:spPr>
        <p:txBody>
          <a:bodyPr wrap="square">
            <a:spAutoFit/>
          </a:bodyPr>
          <a:lstStyle/>
          <a:p>
            <a:r>
              <a:rPr lang="en-US" sz="3600" dirty="0"/>
              <a:t>Then Jesus asked, "Were not ten made clean? But the other nine, where are they?</a:t>
            </a:r>
          </a:p>
          <a:p>
            <a:r>
              <a:rPr lang="en-US" sz="3600" dirty="0"/>
              <a:t>Was none of them found to return and give praise to God except this foreigner?"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17:17-18</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4643498"/>
            <a:ext cx="1981200" cy="2062103"/>
          </a:xfrm>
          <a:prstGeom prst="rect">
            <a:avLst/>
          </a:prstGeom>
          <a:noFill/>
        </p:spPr>
        <p:txBody>
          <a:bodyPr wrap="square" rtlCol="0">
            <a:spAutoFit/>
          </a:bodyPr>
          <a:lstStyle/>
          <a:p>
            <a:pPr algn="ctr"/>
            <a:r>
              <a:rPr lang="en-US" sz="1600" dirty="0">
                <a:solidFill>
                  <a:schemeClr val="tx1">
                    <a:lumMod val="95000"/>
                  </a:schemeClr>
                </a:solidFill>
              </a:rPr>
              <a:t>Christ with the Grateful Samaritan Leper</a:t>
            </a:r>
          </a:p>
          <a:p>
            <a:pPr algn="ctr"/>
            <a:endParaRPr lang="en-US" sz="1600" dirty="0">
              <a:solidFill>
                <a:schemeClr val="tx1">
                  <a:lumMod val="95000"/>
                </a:schemeClr>
              </a:solidFill>
            </a:endParaRPr>
          </a:p>
          <a:p>
            <a:pPr algn="ctr"/>
            <a:r>
              <a:rPr lang="en-US" sz="1600" dirty="0">
                <a:solidFill>
                  <a:schemeClr val="tx1">
                    <a:lumMod val="95000"/>
                  </a:schemeClr>
                </a:solidFill>
              </a:rPr>
              <a:t>Parish Church of St. Andrew</a:t>
            </a:r>
          </a:p>
          <a:p>
            <a:pPr algn="ctr"/>
            <a:r>
              <a:rPr lang="en-US" sz="1600" dirty="0">
                <a:solidFill>
                  <a:schemeClr val="tx1">
                    <a:lumMod val="95000"/>
                  </a:schemeClr>
                </a:solidFill>
              </a:rPr>
              <a:t>Buckland,</a:t>
            </a:r>
          </a:p>
          <a:p>
            <a:pPr algn="ctr"/>
            <a:r>
              <a:rPr lang="en-US" sz="1600" dirty="0">
                <a:solidFill>
                  <a:schemeClr val="tx1">
                    <a:lumMod val="95000"/>
                  </a:schemeClr>
                </a:solidFill>
              </a:rPr>
              <a:t>England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C9444C02-2366-44D6-826F-E1B5100DE728}"/>
              </a:ext>
            </a:extLst>
          </p:cNvPr>
          <p:cNvPicPr>
            <a:picLocks noChangeAspect="1"/>
          </p:cNvPicPr>
          <p:nvPr/>
        </p:nvPicPr>
        <p:blipFill>
          <a:blip r:embed="rId2"/>
          <a:stretch>
            <a:fillRect/>
          </a:stretch>
        </p:blipFill>
        <p:spPr>
          <a:xfrm>
            <a:off x="4791074" y="92430"/>
            <a:ext cx="3590926" cy="6799387"/>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057400"/>
            <a:ext cx="6248400" cy="1754326"/>
          </a:xfrm>
          <a:prstGeom prst="rect">
            <a:avLst/>
          </a:prstGeom>
        </p:spPr>
        <p:txBody>
          <a:bodyPr wrap="square">
            <a:spAutoFit/>
          </a:bodyPr>
          <a:lstStyle/>
          <a:p>
            <a:r>
              <a:rPr lang="en-US" sz="3600" dirty="0"/>
              <a:t>Then he said to him, "Get up and go on your way; your faith has made you well."</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17:19</a:t>
            </a:r>
          </a:p>
        </p:txBody>
      </p:sp>
    </p:spTree>
    <p:extLst>
      <p:ext uri="{BB962C8B-B14F-4D97-AF65-F5344CB8AC3E}">
        <p14:creationId xmlns:p14="http://schemas.microsoft.com/office/powerpoint/2010/main" val="1844325615"/>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https://www.flickr.com/photos/cookwood/6331516045</a:t>
            </a:r>
          </a:p>
          <a:p>
            <a:pPr>
              <a:buNone/>
            </a:pPr>
            <a:r>
              <a:rPr lang="en-US" sz="1600" dirty="0"/>
              <a:t>https://commons.wikimedia.org/wiki/File:K%C3%B6ln_Dom_J%C3%BCngeres_Bibelfenster90.JPG</a:t>
            </a:r>
          </a:p>
          <a:p>
            <a:pPr>
              <a:buNone/>
            </a:pPr>
            <a:r>
              <a:rPr lang="en-US" sz="1600" dirty="0"/>
              <a:t>https://commons.wikimedia.org/wiki/File:Enamel_plaque_Naaman_BM.jpg - Andreas </a:t>
            </a:r>
            <a:r>
              <a:rPr lang="en-US" sz="1600" dirty="0" err="1"/>
              <a:t>Praefcke</a:t>
            </a:r>
            <a:endParaRPr lang="en-US" sz="1600" dirty="0"/>
          </a:p>
          <a:p>
            <a:pPr>
              <a:buNone/>
            </a:pPr>
            <a:r>
              <a:rPr lang="en-US" sz="1600" dirty="0"/>
              <a:t>www.JohnAugustSwanson.com - copyright 2007 by John August Swanson</a:t>
            </a:r>
          </a:p>
          <a:p>
            <a:pPr>
              <a:buNone/>
            </a:pPr>
            <a:r>
              <a:rPr lang="en-US" sz="1600" dirty="0"/>
              <a:t>https://commons.wikimedia.org/wiki/File:Bernard_Trebacz_Argument_of_the_scholars.jpeg</a:t>
            </a:r>
          </a:p>
          <a:p>
            <a:pPr>
              <a:buNone/>
            </a:pPr>
            <a:r>
              <a:rPr lang="en-US" sz="1600" dirty="0"/>
              <a:t>https://commons.wikimedia.org/wiki/File:Gebhard_Fugel_Christus_und_die_Auss%C3%A4tzigen_c1920.jpg</a:t>
            </a:r>
          </a:p>
          <a:p>
            <a:pPr>
              <a:buNone/>
            </a:pPr>
            <a:r>
              <a:rPr lang="en-US" sz="1600" dirty="0"/>
              <a:t>http://commons.wikimedia.org/wiki/File:CodexAureus_Cleansing_of_the_ten_lepers.jpg</a:t>
            </a:r>
          </a:p>
          <a:p>
            <a:pPr>
              <a:buNone/>
            </a:pPr>
            <a:r>
              <a:rPr lang="en-US" sz="1600" dirty="0"/>
              <a:t>http://diglib.library.vanderbilt.edu/act-imagelink.pl?RC=48295</a:t>
            </a:r>
          </a:p>
          <a:p>
            <a:pPr>
              <a:buNone/>
            </a:pPr>
            <a:r>
              <a:rPr lang="en-US" sz="1600" dirty="0"/>
              <a:t>https://picryl.com/media/christ-and-the-ten-lepers-one-leper-a-samaritan-sent-to-the-priest-by-christ-370d76</a:t>
            </a:r>
          </a:p>
          <a:p>
            <a:pPr>
              <a:buNone/>
            </a:pPr>
            <a:r>
              <a:rPr lang="en-US" sz="1600" dirty="0"/>
              <a:t>https://commons.wikimedia.org/wiki/File:St_Andrew,_Buckland,_Herts_-_Window_-_geograph.org.uk_-_368076.jpg – John Salmon</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77000"/>
            <a:ext cx="8763000" cy="338554"/>
          </a:xfrm>
          <a:prstGeom prst="rect">
            <a:avLst/>
          </a:prstGeom>
          <a:noFill/>
        </p:spPr>
        <p:txBody>
          <a:bodyPr wrap="square" rtlCol="0">
            <a:spAutoFit/>
          </a:bodyPr>
          <a:lstStyle/>
          <a:p>
            <a:pPr algn="ctr"/>
            <a:r>
              <a:rPr lang="en-US" sz="1600" dirty="0">
                <a:solidFill>
                  <a:schemeClr val="tx1">
                    <a:lumMod val="95000"/>
                  </a:schemeClr>
                </a:solidFill>
              </a:rPr>
              <a:t>Migrant Farm Workers  --  Mural, </a:t>
            </a:r>
            <a:r>
              <a:rPr lang="en-US" sz="1600" dirty="0" err="1">
                <a:solidFill>
                  <a:schemeClr val="tx1">
                    <a:lumMod val="95000"/>
                  </a:schemeClr>
                </a:solidFill>
              </a:rPr>
              <a:t>Coit</a:t>
            </a:r>
            <a:r>
              <a:rPr lang="en-US" sz="1600" dirty="0">
                <a:solidFill>
                  <a:schemeClr val="tx1">
                    <a:lumMod val="95000"/>
                  </a:schemeClr>
                </a:solidFill>
              </a:rPr>
              <a:t> Tower, San Francisco, CA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BE6F44F7-EC26-400E-9200-57EC09EBA8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17821"/>
            <a:ext cx="8458200" cy="6343650"/>
          </a:xfrm>
          <a:prstGeom prst="rect">
            <a:avLst/>
          </a:prstGeom>
        </p:spPr>
      </p:pic>
      <p:pic>
        <p:nvPicPr>
          <p:cNvPr id="5" name="Picture 4">
            <a:extLst>
              <a:ext uri="{FF2B5EF4-FFF2-40B4-BE49-F238E27FC236}">
                <a16:creationId xmlns:a16="http://schemas.microsoft.com/office/drawing/2014/main" id="{F4503951-9613-4456-A60D-526FE5F9EE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6900" y="32921"/>
            <a:ext cx="8458200" cy="6343650"/>
          </a:xfrm>
          <a:prstGeom prst="rect">
            <a:avLst/>
          </a:prstGeom>
        </p:spPr>
      </p:pic>
    </p:spTree>
    <p:extLst>
      <p:ext uri="{BB962C8B-B14F-4D97-AF65-F5344CB8AC3E}">
        <p14:creationId xmlns:p14="http://schemas.microsoft.com/office/powerpoint/2010/main" val="2034199876"/>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1828800"/>
            <a:ext cx="6324600" cy="1754326"/>
          </a:xfrm>
          <a:prstGeom prst="rect">
            <a:avLst/>
          </a:prstGeom>
        </p:spPr>
        <p:txBody>
          <a:bodyPr wrap="square">
            <a:spAutoFit/>
          </a:bodyPr>
          <a:lstStyle/>
          <a:p>
            <a:r>
              <a:rPr lang="en-US" sz="3600" dirty="0"/>
              <a:t>Naaman, commander of the army of the king of Aram, … suffered from leprosy.</a:t>
            </a:r>
            <a:endParaRPr lang="en-US" sz="3600" dirty="0">
              <a:cs typeface="Arial" pitchFamily="34" charset="0"/>
            </a:endParaRPr>
          </a:p>
        </p:txBody>
      </p:sp>
      <p:sp>
        <p:nvSpPr>
          <p:cNvPr id="5" name="TextBox 4"/>
          <p:cNvSpPr txBox="1"/>
          <p:nvPr/>
        </p:nvSpPr>
        <p:spPr>
          <a:xfrm>
            <a:off x="5791200" y="4038601"/>
            <a:ext cx="3352800" cy="461665"/>
          </a:xfrm>
          <a:prstGeom prst="rect">
            <a:avLst/>
          </a:prstGeom>
          <a:noFill/>
        </p:spPr>
        <p:txBody>
          <a:bodyPr wrap="square" rtlCol="0">
            <a:spAutoFit/>
          </a:bodyPr>
          <a:lstStyle/>
          <a:p>
            <a:pPr algn="ctr"/>
            <a:r>
              <a:rPr lang="en-US" sz="2400" dirty="0">
                <a:solidFill>
                  <a:schemeClr val="tx1">
                    <a:lumMod val="95000"/>
                  </a:schemeClr>
                </a:solidFill>
              </a:rPr>
              <a:t>2 Kings 5:1ac</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557278"/>
            <a:ext cx="7086600" cy="2308324"/>
          </a:xfrm>
          <a:prstGeom prst="rect">
            <a:avLst/>
          </a:prstGeom>
        </p:spPr>
        <p:txBody>
          <a:bodyPr wrap="square">
            <a:spAutoFit/>
          </a:bodyPr>
          <a:lstStyle/>
          <a:p>
            <a:r>
              <a:rPr lang="en-US" sz="3600" dirty="0"/>
              <a:t>Elisha sent a messenger to him, saying, "Go, wash in the Jordan seven times, and your flesh shall be restored and you shall be clean."</a:t>
            </a: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2 Kings 5:10</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2575" y="5382162"/>
            <a:ext cx="1876425" cy="1323439"/>
          </a:xfrm>
          <a:prstGeom prst="rect">
            <a:avLst/>
          </a:prstGeom>
          <a:noFill/>
        </p:spPr>
        <p:txBody>
          <a:bodyPr wrap="square" rtlCol="0">
            <a:spAutoFit/>
          </a:bodyPr>
          <a:lstStyle/>
          <a:p>
            <a:pPr algn="ctr"/>
            <a:r>
              <a:rPr lang="en-US" sz="1600" dirty="0">
                <a:solidFill>
                  <a:schemeClr val="tx1">
                    <a:lumMod val="95000"/>
                  </a:schemeClr>
                </a:solidFill>
              </a:rPr>
              <a:t>Naaman Bathes in the Jordan</a:t>
            </a:r>
          </a:p>
          <a:p>
            <a:pPr algn="ctr"/>
            <a:endParaRPr lang="en-US" sz="1600" dirty="0">
              <a:solidFill>
                <a:schemeClr val="tx1">
                  <a:lumMod val="95000"/>
                </a:schemeClr>
              </a:solidFill>
            </a:endParaRPr>
          </a:p>
          <a:p>
            <a:pPr algn="ctr"/>
            <a:r>
              <a:rPr lang="en-US" sz="1600" dirty="0">
                <a:solidFill>
                  <a:schemeClr val="tx1">
                    <a:lumMod val="95000"/>
                  </a:schemeClr>
                </a:solidFill>
              </a:rPr>
              <a:t>Cologne Cathedral</a:t>
            </a:r>
          </a:p>
          <a:p>
            <a:pPr algn="ctr"/>
            <a:r>
              <a:rPr lang="en-US" sz="1600" dirty="0">
                <a:solidFill>
                  <a:schemeClr val="tx1">
                    <a:lumMod val="95000"/>
                  </a:schemeClr>
                </a:solidFill>
              </a:rPr>
              <a:t>Cologne, Germany</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A0A555A5-A726-426D-98ED-C91B55E7C8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6550" y="-4446"/>
            <a:ext cx="6598050" cy="6820527"/>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366778"/>
            <a:ext cx="6934200" cy="2862322"/>
          </a:xfrm>
          <a:prstGeom prst="rect">
            <a:avLst/>
          </a:prstGeom>
        </p:spPr>
        <p:txBody>
          <a:bodyPr wrap="square">
            <a:spAutoFit/>
          </a:bodyPr>
          <a:lstStyle/>
          <a:p>
            <a:r>
              <a:rPr lang="en-US" sz="3600" dirty="0"/>
              <a:t>So he went down and immersed himself seven times in the Jordan, according to the word of the man of God; his flesh was restored … and he was clean.</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2 Kings 5:14ac</a:t>
            </a:r>
          </a:p>
        </p:txBody>
      </p:sp>
    </p:spTree>
    <p:extLst>
      <p:ext uri="{BB962C8B-B14F-4D97-AF65-F5344CB8AC3E}">
        <p14:creationId xmlns:p14="http://schemas.microsoft.com/office/powerpoint/2010/main" val="2368290017"/>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58142"/>
            <a:ext cx="1066800" cy="2123658"/>
          </a:xfrm>
          <a:prstGeom prst="rect">
            <a:avLst/>
          </a:prstGeom>
          <a:noFill/>
        </p:spPr>
        <p:txBody>
          <a:bodyPr wrap="square" rtlCol="0">
            <a:spAutoFit/>
          </a:bodyPr>
          <a:lstStyle/>
          <a:p>
            <a:pPr algn="ctr"/>
            <a:r>
              <a:rPr lang="en-US" sz="1600" dirty="0">
                <a:solidFill>
                  <a:schemeClr val="tx1">
                    <a:lumMod val="95000"/>
                  </a:schemeClr>
                </a:solidFill>
              </a:rPr>
              <a:t>Naaman is Cured of Leprosy</a:t>
            </a:r>
          </a:p>
          <a:p>
            <a:pPr algn="ctr"/>
            <a:endParaRPr lang="en-US" sz="1600" dirty="0">
              <a:solidFill>
                <a:schemeClr val="tx1">
                  <a:lumMod val="95000"/>
                </a:schemeClr>
              </a:solidFill>
            </a:endParaRPr>
          </a:p>
          <a:p>
            <a:pPr algn="ctr"/>
            <a:r>
              <a:rPr lang="en-US" sz="1600" dirty="0">
                <a:solidFill>
                  <a:schemeClr val="tx1">
                    <a:lumMod val="95000"/>
                  </a:schemeClr>
                </a:solidFill>
              </a:rPr>
              <a:t>British Museum</a:t>
            </a:r>
          </a:p>
          <a:p>
            <a:pPr algn="ctr"/>
            <a:r>
              <a:rPr lang="en-US" sz="1600" dirty="0">
                <a:solidFill>
                  <a:schemeClr val="tx1">
                    <a:lumMod val="95000"/>
                  </a:schemeClr>
                </a:solidFill>
              </a:rPr>
              <a:t>London, England</a:t>
            </a:r>
          </a:p>
        </p:txBody>
      </p:sp>
      <p:pic>
        <p:nvPicPr>
          <p:cNvPr id="2" name="Picture 1">
            <a:extLst>
              <a:ext uri="{FF2B5EF4-FFF2-40B4-BE49-F238E27FC236}">
                <a16:creationId xmlns:a16="http://schemas.microsoft.com/office/drawing/2014/main" id="{1DD6BF70-6650-42C7-B8F3-5A834366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8714" y="0"/>
            <a:ext cx="7869287" cy="6858000"/>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6858000" cy="2308324"/>
          </a:xfrm>
          <a:prstGeom prst="rect">
            <a:avLst/>
          </a:prstGeom>
        </p:spPr>
        <p:txBody>
          <a:bodyPr wrap="square">
            <a:spAutoFit/>
          </a:bodyPr>
          <a:lstStyle/>
          <a:p>
            <a:r>
              <a:rPr lang="en-US" sz="3600" dirty="0"/>
              <a:t>Praise the LORD! I will give thanks to the LORD with my whole heart, in the company of the upright, in the congregation.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111:1</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295</TotalTime>
  <Words>805</Words>
  <Application>Microsoft Office PowerPoint</Application>
  <PresentationFormat>Widescreen</PresentationFormat>
  <Paragraphs>72</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Eighteenth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113</cp:revision>
  <dcterms:created xsi:type="dcterms:W3CDTF">2016-08-31T16:46:43Z</dcterms:created>
  <dcterms:modified xsi:type="dcterms:W3CDTF">2022-11-12T16:52:55Z</dcterms:modified>
</cp:coreProperties>
</file>