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2" r:id="rId14"/>
    <p:sldId id="393" r:id="rId15"/>
    <p:sldId id="394" r:id="rId16"/>
    <p:sldId id="395" r:id="rId17"/>
    <p:sldId id="396" r:id="rId18"/>
    <p:sldId id="397" r:id="rId19"/>
    <p:sldId id="398" r:id="rId20"/>
    <p:sldId id="399" r:id="rId21"/>
    <p:sldId id="410" r:id="rId22"/>
    <p:sldId id="400" r:id="rId23"/>
    <p:sldId id="401" r:id="rId24"/>
    <p:sldId id="402" r:id="rId25"/>
    <p:sldId id="403" r:id="rId26"/>
    <p:sldId id="404"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575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06" autoAdjust="0"/>
    <p:restoredTop sz="94694"/>
  </p:normalViewPr>
  <p:slideViewPr>
    <p:cSldViewPr>
      <p:cViewPr varScale="1">
        <p:scale>
          <a:sx n="75" d="100"/>
          <a:sy n="75" d="100"/>
        </p:scale>
        <p:origin x="144" y="58"/>
      </p:cViewPr>
      <p:guideLst>
        <p:guide orient="horz" pos="2160"/>
        <p:guide pos="3840"/>
      </p:guideLst>
    </p:cSldViewPr>
  </p:slideViewPr>
  <p:notesTextViewPr>
    <p:cViewPr>
      <p:scale>
        <a:sx n="100" d="100"/>
        <a:sy n="100" d="100"/>
      </p:scale>
      <p:origin x="0" y="0"/>
    </p:cViewPr>
  </p:notesTextViewPr>
  <p:sorterViewPr>
    <p:cViewPr>
      <p:scale>
        <a:sx n="90" d="100"/>
        <a:sy n="90" d="100"/>
      </p:scale>
      <p:origin x="0" y="-550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5</a:t>
            </a:fld>
            <a:endParaRPr lang="en-US"/>
          </a:p>
        </p:txBody>
      </p:sp>
    </p:spTree>
    <p:extLst>
      <p:ext uri="{BB962C8B-B14F-4D97-AF65-F5344CB8AC3E}">
        <p14:creationId xmlns:p14="http://schemas.microsoft.com/office/powerpoint/2010/main" val="384934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000" dirty="0"/>
              <a:t>Thirteenth </a:t>
            </a:r>
            <a:r>
              <a:rPr lang="en-US" sz="8000"/>
              <a:t>Sunday after </a:t>
            </a:r>
            <a:r>
              <a:rPr lang="en-US" sz="8000" dirty="0"/>
              <a:t>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657350" y="5715001"/>
            <a:ext cx="8953500" cy="954107"/>
          </a:xfrm>
          <a:prstGeom prst="rect">
            <a:avLst/>
          </a:prstGeom>
          <a:solidFill>
            <a:srgbClr val="615753">
              <a:alpha val="70000"/>
            </a:srgbClr>
          </a:solidFill>
        </p:spPr>
        <p:txBody>
          <a:bodyPr wrap="square">
            <a:spAutoFit/>
          </a:bodyPr>
          <a:lstStyle/>
          <a:p>
            <a:pPr algn="ctr"/>
            <a:r>
              <a:rPr lang="en-US" sz="2800" dirty="0"/>
              <a:t>Jeremiah 18:1-11 and Psalm 139:1-6, 13-18  •  Deuteronomy 30:15-20 and Psalm 1  •  Philemon 1:1-21  •  Luke 14:25-33</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4674"/>
            <a:ext cx="6934200" cy="1754326"/>
          </a:xfrm>
          <a:prstGeom prst="rect">
            <a:avLst/>
          </a:prstGeom>
        </p:spPr>
        <p:txBody>
          <a:bodyPr wrap="square">
            <a:spAutoFit/>
          </a:bodyPr>
          <a:lstStyle/>
          <a:p>
            <a:r>
              <a:rPr lang="en-US" sz="3600" dirty="0"/>
              <a:t>Choose life … loving the LORD your God, obeying him, and holding fast to him …</a:t>
            </a:r>
            <a:endParaRPr lang="en-US" sz="3600" dirty="0">
              <a:cs typeface="Arial" pitchFamily="34" charset="0"/>
            </a:endParaRPr>
          </a:p>
        </p:txBody>
      </p:sp>
      <p:sp>
        <p:nvSpPr>
          <p:cNvPr id="5" name="TextBox 4"/>
          <p:cNvSpPr txBox="1"/>
          <p:nvPr/>
        </p:nvSpPr>
        <p:spPr>
          <a:xfrm>
            <a:off x="5638800" y="3886201"/>
            <a:ext cx="3352800" cy="830997"/>
          </a:xfrm>
          <a:prstGeom prst="rect">
            <a:avLst/>
          </a:prstGeom>
          <a:noFill/>
        </p:spPr>
        <p:txBody>
          <a:bodyPr wrap="square" rtlCol="0">
            <a:spAutoFit/>
          </a:bodyPr>
          <a:lstStyle/>
          <a:p>
            <a:pPr algn="ctr"/>
            <a:r>
              <a:rPr lang="en-US" sz="2400" dirty="0">
                <a:solidFill>
                  <a:schemeClr val="tx1">
                    <a:lumMod val="95000"/>
                  </a:schemeClr>
                </a:solidFill>
              </a:rPr>
              <a:t>Deuteronomy 30:19b, 20a</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The Picnic  --  Maurice Prendergast, Phillips Collection, Washington, DC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4BC6D17-BAB5-4900-8168-007EA646A7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
            <a:ext cx="9144000" cy="5783385"/>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1752600"/>
            <a:ext cx="6934200" cy="2308324"/>
          </a:xfrm>
          <a:prstGeom prst="rect">
            <a:avLst/>
          </a:prstGeom>
        </p:spPr>
        <p:txBody>
          <a:bodyPr wrap="square">
            <a:spAutoFit/>
          </a:bodyPr>
          <a:lstStyle/>
          <a:p>
            <a:r>
              <a:rPr lang="en-US" sz="3600" dirty="0"/>
              <a:t>Happy are those who do not …sit in the seat of scoffers … their delight is in the law of the LORD, and on his law they meditate day and night.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1:1ac, 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34001"/>
            <a:ext cx="2209800" cy="1354217"/>
          </a:xfrm>
          <a:prstGeom prst="rect">
            <a:avLst/>
          </a:prstGeom>
          <a:noFill/>
        </p:spPr>
        <p:txBody>
          <a:bodyPr wrap="square" rtlCol="0">
            <a:spAutoFit/>
          </a:bodyPr>
          <a:lstStyle/>
          <a:p>
            <a:pPr algn="ctr"/>
            <a:r>
              <a:rPr lang="en-US" sz="1600" dirty="0">
                <a:solidFill>
                  <a:schemeClr val="tx1">
                    <a:lumMod val="95000"/>
                  </a:schemeClr>
                </a:solidFill>
              </a:rPr>
              <a:t>Woman Reading</a:t>
            </a:r>
          </a:p>
          <a:p>
            <a:pPr algn="ctr"/>
            <a:endParaRPr lang="en-US" sz="1600" dirty="0">
              <a:solidFill>
                <a:schemeClr val="tx1">
                  <a:lumMod val="95000"/>
                </a:schemeClr>
              </a:solidFill>
            </a:endParaRPr>
          </a:p>
          <a:p>
            <a:pPr algn="ctr"/>
            <a:r>
              <a:rPr lang="en-US" sz="1600" dirty="0">
                <a:solidFill>
                  <a:schemeClr val="tx1">
                    <a:lumMod val="95000"/>
                  </a:schemeClr>
                </a:solidFill>
              </a:rPr>
              <a:t>Pieter Elinga</a:t>
            </a:r>
          </a:p>
          <a:p>
            <a:pPr algn="ctr"/>
            <a:r>
              <a:rPr lang="en-US" sz="1600" dirty="0">
                <a:solidFill>
                  <a:schemeClr val="tx1">
                    <a:lumMod val="95000"/>
                  </a:schemeClr>
                </a:solidFill>
              </a:rPr>
              <a:t>Alte Pinakotek </a:t>
            </a:r>
          </a:p>
          <a:p>
            <a:pPr algn="ctr"/>
            <a:r>
              <a:rPr lang="en-US" sz="1600" dirty="0">
                <a:solidFill>
                  <a:schemeClr val="tx1">
                    <a:lumMod val="95000"/>
                  </a:schemeClr>
                </a:solidFill>
              </a:rPr>
              <a:t>Munich, Germany</a:t>
            </a:r>
          </a:p>
        </p:txBody>
      </p:sp>
      <p:pic>
        <p:nvPicPr>
          <p:cNvPr id="2" name="Picture 1">
            <a:extLst>
              <a:ext uri="{FF2B5EF4-FFF2-40B4-BE49-F238E27FC236}">
                <a16:creationId xmlns:a16="http://schemas.microsoft.com/office/drawing/2014/main" id="{181E91B5-9657-4E02-A0CB-1758AD560F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0"/>
            <a:ext cx="5585886"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6781800" cy="2308324"/>
          </a:xfrm>
          <a:prstGeom prst="rect">
            <a:avLst/>
          </a:prstGeom>
        </p:spPr>
        <p:txBody>
          <a:bodyPr wrap="square">
            <a:spAutoFit/>
          </a:bodyPr>
          <a:lstStyle/>
          <a:p>
            <a:r>
              <a:rPr lang="en-US" sz="3600" dirty="0"/>
              <a:t>though I am bold enough in Christ to command you to do your duty,</a:t>
            </a:r>
          </a:p>
          <a:p>
            <a:r>
              <a:rPr lang="en-US" sz="3600" dirty="0"/>
              <a:t>… I would rather appeal to you on the basis of love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Philemon 1:8b, 9a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"Choose Love Over Fear…"  Desmond Tutu</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08647236-A62C-4D0A-9714-1BC425995D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7268" y="-1"/>
            <a:ext cx="7422532" cy="6123989"/>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086600" cy="1754326"/>
          </a:xfrm>
          <a:prstGeom prst="rect">
            <a:avLst/>
          </a:prstGeom>
        </p:spPr>
        <p:txBody>
          <a:bodyPr wrap="square">
            <a:spAutoFit/>
          </a:bodyPr>
          <a:lstStyle/>
          <a:p>
            <a:r>
              <a:rPr lang="en-US" sz="3600" dirty="0"/>
              <a:t>I am appealing to you for my child, Onesimus, whose father I have become during my imprisonment.</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Philemon 1:10</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638800"/>
            <a:ext cx="8763000" cy="369332"/>
          </a:xfrm>
          <a:prstGeom prst="rect">
            <a:avLst/>
          </a:prstGeom>
          <a:noFill/>
        </p:spPr>
        <p:txBody>
          <a:bodyPr wrap="square" rtlCol="0">
            <a:spAutoFit/>
          </a:bodyPr>
          <a:lstStyle/>
          <a:p>
            <a:pPr algn="ctr"/>
            <a:r>
              <a:rPr lang="en-US" dirty="0">
                <a:solidFill>
                  <a:schemeClr val="tx1">
                    <a:lumMod val="95000"/>
                  </a:schemeClr>
                </a:solidFill>
              </a:rPr>
              <a:t>Sign from Onesimus Boys Centre  --  Mombasa, Kenya </a:t>
            </a:r>
            <a:endParaRPr lang="en-US" sz="2000" dirty="0">
              <a:solidFill>
                <a:schemeClr val="tx1">
                  <a:lumMod val="95000"/>
                </a:schemeClr>
              </a:solidFill>
            </a:endParaRPr>
          </a:p>
        </p:txBody>
      </p:sp>
      <p:pic>
        <p:nvPicPr>
          <p:cNvPr id="2" name="Picture 1">
            <a:extLst>
              <a:ext uri="{FF2B5EF4-FFF2-40B4-BE49-F238E27FC236}">
                <a16:creationId xmlns:a16="http://schemas.microsoft.com/office/drawing/2014/main" id="{05E989EC-AB20-4E55-99CA-937A55EDEF0A}"/>
              </a:ext>
            </a:extLst>
          </p:cNvPr>
          <p:cNvPicPr>
            <a:picLocks noChangeAspect="1"/>
          </p:cNvPicPr>
          <p:nvPr/>
        </p:nvPicPr>
        <p:blipFill>
          <a:blip r:embed="rId2"/>
          <a:stretch>
            <a:fillRect/>
          </a:stretch>
        </p:blipFill>
        <p:spPr>
          <a:xfrm>
            <a:off x="4267201" y="1905000"/>
            <a:ext cx="3872345" cy="2252662"/>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I am sending him, that is, my own heart, back to you … no longer as a slave but more than a slave, a beloved brother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Philemon 1:12, 16a</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Two Brothers  --  Arthur Dove, Honolulu Museum of Art, Honolulu, HI</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A3D76B52-D4D5-48EF-9A24-CD2C59BE4D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1"/>
            <a:ext cx="8839200" cy="6308837"/>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44469"/>
            <a:ext cx="7696200" cy="2308324"/>
          </a:xfrm>
          <a:prstGeom prst="rect">
            <a:avLst/>
          </a:prstGeom>
        </p:spPr>
        <p:txBody>
          <a:bodyPr wrap="square">
            <a:spAutoFit/>
          </a:bodyPr>
          <a:lstStyle/>
          <a:p>
            <a:r>
              <a:rPr lang="en-US" sz="3600" dirty="0"/>
              <a:t>I went down to the potter's house … </a:t>
            </a:r>
          </a:p>
          <a:p>
            <a:r>
              <a:rPr lang="en-US" sz="3600" dirty="0"/>
              <a:t>The vessel he was making of clay was spoiled … and he reworked it into another vessel, as seemed good to him.</a:t>
            </a:r>
          </a:p>
        </p:txBody>
      </p:sp>
      <p:sp>
        <p:nvSpPr>
          <p:cNvPr id="4" name="TextBox 3"/>
          <p:cNvSpPr txBox="1"/>
          <p:nvPr/>
        </p:nvSpPr>
        <p:spPr>
          <a:xfrm>
            <a:off x="5562600" y="4800601"/>
            <a:ext cx="3352800" cy="461665"/>
          </a:xfrm>
          <a:prstGeom prst="rect">
            <a:avLst/>
          </a:prstGeom>
          <a:noFill/>
        </p:spPr>
        <p:txBody>
          <a:bodyPr wrap="square" rtlCol="0">
            <a:spAutoFit/>
          </a:bodyPr>
          <a:lstStyle/>
          <a:p>
            <a:pPr algn="ctr"/>
            <a:r>
              <a:rPr lang="en-US" sz="2400" dirty="0">
                <a:solidFill>
                  <a:schemeClr val="tx1">
                    <a:lumMod val="95000"/>
                  </a:schemeClr>
                </a:solidFill>
              </a:rPr>
              <a:t>Jeremiah 18:3a, 4ac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315200" cy="2308324"/>
          </a:xfrm>
          <a:prstGeom prst="rect">
            <a:avLst/>
          </a:prstGeom>
        </p:spPr>
        <p:txBody>
          <a:bodyPr wrap="square">
            <a:spAutoFit/>
          </a:bodyPr>
          <a:lstStyle/>
          <a:p>
            <a:r>
              <a:rPr lang="en-US" sz="3600" dirty="0"/>
              <a:t>Now large crowds were traveling with him; and he turned and said to them, "Whoever comes to me and does not hate father and mother, </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14:25a, 26a</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905000"/>
            <a:ext cx="7086600" cy="1754326"/>
          </a:xfrm>
          <a:prstGeom prst="rect">
            <a:avLst/>
          </a:prstGeom>
        </p:spPr>
        <p:txBody>
          <a:bodyPr wrap="square">
            <a:spAutoFit/>
          </a:bodyPr>
          <a:lstStyle/>
          <a:p>
            <a:r>
              <a:rPr lang="en-US" sz="3600" dirty="0"/>
              <a:t>wife and children, brothers and sisters, yes, and even life itself, cannot be my disciple.</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14:26b</a:t>
            </a:r>
          </a:p>
        </p:txBody>
      </p:sp>
    </p:spTree>
    <p:extLst>
      <p:ext uri="{BB962C8B-B14F-4D97-AF65-F5344CB8AC3E}">
        <p14:creationId xmlns:p14="http://schemas.microsoft.com/office/powerpoint/2010/main" val="4253295534"/>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5772" y="3962401"/>
            <a:ext cx="1502229" cy="2800767"/>
          </a:xfrm>
          <a:prstGeom prst="rect">
            <a:avLst/>
          </a:prstGeom>
          <a:noFill/>
        </p:spPr>
        <p:txBody>
          <a:bodyPr wrap="square" rtlCol="0">
            <a:spAutoFit/>
          </a:bodyPr>
          <a:lstStyle/>
          <a:p>
            <a:pPr algn="ctr"/>
            <a:r>
              <a:rPr lang="en-US" sz="1600" dirty="0">
                <a:solidFill>
                  <a:schemeClr val="tx1">
                    <a:lumMod val="95000"/>
                  </a:schemeClr>
                </a:solidFill>
              </a:rPr>
              <a:t>Crowd Listening, detail from Sermon on the Mount</a:t>
            </a:r>
          </a:p>
          <a:p>
            <a:pPr algn="ctr"/>
            <a:endParaRPr lang="en-US" sz="1600" dirty="0">
              <a:solidFill>
                <a:schemeClr val="tx1">
                  <a:lumMod val="95000"/>
                </a:schemeClr>
              </a:solidFill>
            </a:endParaRPr>
          </a:p>
          <a:p>
            <a:pPr algn="ctr"/>
            <a:r>
              <a:rPr lang="en-US" sz="1600" dirty="0">
                <a:solidFill>
                  <a:schemeClr val="tx1">
                    <a:lumMod val="95000"/>
                  </a:schemeClr>
                </a:solidFill>
              </a:rPr>
              <a:t>Henrik Olrik</a:t>
            </a:r>
          </a:p>
          <a:p>
            <a:pPr algn="ctr"/>
            <a:r>
              <a:rPr lang="en-US" sz="1600" dirty="0">
                <a:solidFill>
                  <a:schemeClr val="tx1">
                    <a:lumMod val="95000"/>
                  </a:schemeClr>
                </a:solidFill>
              </a:rPr>
              <a:t>Sankt Matthaeus Kirke</a:t>
            </a:r>
          </a:p>
          <a:p>
            <a:pPr algn="ctr"/>
            <a:r>
              <a:rPr lang="en-US" sz="1600" dirty="0">
                <a:solidFill>
                  <a:schemeClr val="tx1">
                    <a:lumMod val="95000"/>
                  </a:schemeClr>
                </a:solidFill>
              </a:rPr>
              <a:t>Copenhagen, Denmark</a:t>
            </a:r>
          </a:p>
        </p:txBody>
      </p:sp>
      <p:pic>
        <p:nvPicPr>
          <p:cNvPr id="2" name="Picture 1">
            <a:extLst>
              <a:ext uri="{FF2B5EF4-FFF2-40B4-BE49-F238E27FC236}">
                <a16:creationId xmlns:a16="http://schemas.microsoft.com/office/drawing/2014/main" id="{C606598B-3ABE-4E3F-B6A3-60F97B2421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29794" y="1"/>
            <a:ext cx="7538206" cy="6858001"/>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1"/>
            <a:ext cx="7086600" cy="1200329"/>
          </a:xfrm>
          <a:prstGeom prst="rect">
            <a:avLst/>
          </a:prstGeom>
        </p:spPr>
        <p:txBody>
          <a:bodyPr wrap="square">
            <a:spAutoFit/>
          </a:bodyPr>
          <a:lstStyle/>
          <a:p>
            <a:r>
              <a:rPr lang="en-US" sz="3600" dirty="0"/>
              <a:t>Whoever does not carry the cross and follow me cannot be my disciple.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14:27</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214646"/>
            <a:ext cx="8839200" cy="338554"/>
          </a:xfrm>
          <a:prstGeom prst="rect">
            <a:avLst/>
          </a:prstGeom>
          <a:noFill/>
        </p:spPr>
        <p:txBody>
          <a:bodyPr wrap="square" rtlCol="0">
            <a:spAutoFit/>
          </a:bodyPr>
          <a:lstStyle/>
          <a:p>
            <a:pPr algn="ctr"/>
            <a:r>
              <a:rPr lang="en-US" sz="1600" dirty="0">
                <a:solidFill>
                  <a:schemeClr val="tx1">
                    <a:lumMod val="95000"/>
                  </a:schemeClr>
                </a:solidFill>
              </a:rPr>
              <a:t>Simon of Cyrene Helps Christ, Stations of the Cross  --  Good Shepherd Church, Cedar Hill, TX</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8B88D183-99A6-4DC3-95BD-B6EFE29E54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38600" y="76201"/>
            <a:ext cx="4419600" cy="5800725"/>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057400"/>
            <a:ext cx="7086600" cy="1754326"/>
          </a:xfrm>
          <a:prstGeom prst="rect">
            <a:avLst/>
          </a:prstGeom>
        </p:spPr>
        <p:txBody>
          <a:bodyPr wrap="square">
            <a:spAutoFit/>
          </a:bodyPr>
          <a:lstStyle/>
          <a:p>
            <a:r>
              <a:rPr lang="en-US" sz="3600" dirty="0"/>
              <a:t>So therefore, none of you can become my disciple if you do not give up all your possessions."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14:33</a:t>
            </a:r>
          </a:p>
        </p:txBody>
      </p:sp>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Meeting House Worship Space, Hancock Shaker Village, Pittsfield, MA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DB3DD22F-966F-4BE7-AA99-7989002B61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0"/>
            <a:ext cx="8458200" cy="6343650"/>
          </a:xfrm>
          <a:prstGeom prst="rect">
            <a:avLst/>
          </a:prstGeom>
        </p:spPr>
      </p:pic>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de-DE" sz="1600" dirty="0"/>
              <a:t>https://commons.wikimedia.org/wiki/File:Herman_K%C3%A4hler_i_sit_v%C3%A6rksted.jpg</a:t>
            </a:r>
          </a:p>
          <a:p>
            <a:pPr>
              <a:buNone/>
            </a:pPr>
            <a:r>
              <a:rPr lang="de-DE" sz="1600" dirty="0"/>
              <a:t>http://commons.wikimedia.org/wiki/File:RISD_Rodin_Hand_of_God.JPG</a:t>
            </a:r>
          </a:p>
          <a:p>
            <a:pPr>
              <a:buNone/>
            </a:pPr>
            <a:r>
              <a:rPr lang="de-DE" sz="1600" dirty="0"/>
              <a:t>https://commons.wikimedia.org/wiki/File:Anna_Blunden_-_%22For_Only_One_Short_Hour%22_-_Google_Art_Project.jpg</a:t>
            </a:r>
          </a:p>
          <a:p>
            <a:pPr>
              <a:buNone/>
            </a:pPr>
            <a:r>
              <a:rPr lang="de-DE" sz="1600" dirty="0"/>
              <a:t>https://commons.wikimedia.org/wiki/File:Giovanni_Bellini_-_Saint_Francis_in_the_Desert_-_Google_Art_Project-x1-y1.jpg</a:t>
            </a:r>
          </a:p>
          <a:p>
            <a:pPr>
              <a:buNone/>
            </a:pPr>
            <a:r>
              <a:rPr lang="de-DE" sz="1600" dirty="0"/>
              <a:t>https://commons.wikimedia.org/wiki/File:Maurice_Prendergast_-_Picnic_-_Google_Art_Project.jpg</a:t>
            </a:r>
          </a:p>
          <a:p>
            <a:pPr>
              <a:buNone/>
            </a:pPr>
            <a:r>
              <a:rPr lang="de-DE" sz="1600" dirty="0"/>
              <a:t>https://commons.wikimedia.org/wiki/File:Pieter_Janssens_Elinga_-_Reading_Woman_-_WGA7482.jpg</a:t>
            </a:r>
          </a:p>
          <a:p>
            <a:pPr>
              <a:buNone/>
            </a:pPr>
            <a:r>
              <a:rPr lang="de-DE" sz="1600" dirty="0"/>
              <a:t>https://www.flickr.com/photos/elycefeliz/2933463061 - elycefeliz</a:t>
            </a:r>
          </a:p>
          <a:p>
            <a:pPr>
              <a:buNone/>
            </a:pPr>
            <a:r>
              <a:rPr lang="de-DE" sz="1600" dirty="0"/>
              <a:t>http://commons.wikimedia.org/wiki/File:Onesimus_sign.jpg</a:t>
            </a:r>
          </a:p>
          <a:p>
            <a:pPr>
              <a:buNone/>
            </a:pPr>
            <a:r>
              <a:rPr lang="de-DE" sz="1600" dirty="0"/>
              <a:t>https://commons.wikimedia.org/wiki/File:%27The_Brothers_-1%27_by_Arthur_Dove,_1941,_Honolulu_Museum_of_Art.jpg</a:t>
            </a:r>
          </a:p>
          <a:p>
            <a:pPr>
              <a:buNone/>
            </a:pPr>
            <a:r>
              <a:rPr lang="de-DE" sz="1600" dirty="0"/>
              <a:t>http://commons.wikimedia.org/wiki/File:Sankt_Matthaeus_Kirke_Copenhagen_altarpiece_detail3.jpg</a:t>
            </a:r>
          </a:p>
          <a:p>
            <a:pPr>
              <a:buNone/>
            </a:pPr>
            <a:r>
              <a:rPr lang="de-DE" sz="1600" dirty="0"/>
              <a:t>https://www.flickr.com/photos/ethnosax/25327867722/ - Neil Coulter</a:t>
            </a:r>
          </a:p>
          <a:p>
            <a:pPr>
              <a:buNone/>
            </a:pPr>
            <a:r>
              <a:rPr lang="de-DE" sz="1600" dirty="0"/>
              <a:t>https://www.flickr.com/photos/damiavos/38033289756 - Damian Entwistle</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77000"/>
            <a:ext cx="8763000" cy="338554"/>
          </a:xfrm>
          <a:prstGeom prst="rect">
            <a:avLst/>
          </a:prstGeom>
          <a:noFill/>
        </p:spPr>
        <p:txBody>
          <a:bodyPr wrap="square" rtlCol="0">
            <a:spAutoFit/>
          </a:bodyPr>
          <a:lstStyle/>
          <a:p>
            <a:pPr algn="ctr"/>
            <a:r>
              <a:rPr lang="en-US" sz="1600" dirty="0">
                <a:solidFill>
                  <a:schemeClr val="tx1">
                    <a:lumMod val="95000"/>
                  </a:schemeClr>
                </a:solidFill>
              </a:rPr>
              <a:t>Potter Herman Kahler  --  Laurits Ring, Randers Museum of Art, Jutland, Denmark </a:t>
            </a:r>
          </a:p>
        </p:txBody>
      </p:sp>
      <p:pic>
        <p:nvPicPr>
          <p:cNvPr id="2" name="Picture 1">
            <a:extLst>
              <a:ext uri="{FF2B5EF4-FFF2-40B4-BE49-F238E27FC236}">
                <a16:creationId xmlns:a16="http://schemas.microsoft.com/office/drawing/2014/main" id="{D76966E0-48F9-444E-9FD2-EC7B24ABDE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1"/>
            <a:ext cx="7848600" cy="6434721"/>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6858000" cy="2308324"/>
          </a:xfrm>
          <a:prstGeom prst="rect">
            <a:avLst/>
          </a:prstGeom>
        </p:spPr>
        <p:txBody>
          <a:bodyPr wrap="square">
            <a:spAutoFit/>
          </a:bodyPr>
          <a:lstStyle/>
          <a:p>
            <a:r>
              <a:rPr lang="en-US" sz="3600" dirty="0"/>
              <a:t>Can I not do with you, O house of Israel, just as this potter has done? … Just like the clay in the potter's hand, so are you in my hand …</a:t>
            </a:r>
            <a:endParaRPr lang="en-US" sz="3600" dirty="0">
              <a:cs typeface="Arial" pitchFamily="34" charset="0"/>
            </a:endParaRPr>
          </a:p>
        </p:txBody>
      </p:sp>
      <p:sp>
        <p:nvSpPr>
          <p:cNvPr id="5" name="TextBox 4"/>
          <p:cNvSpPr txBox="1"/>
          <p:nvPr/>
        </p:nvSpPr>
        <p:spPr>
          <a:xfrm>
            <a:off x="5943600" y="4572001"/>
            <a:ext cx="3352800" cy="461665"/>
          </a:xfrm>
          <a:prstGeom prst="rect">
            <a:avLst/>
          </a:prstGeom>
          <a:noFill/>
        </p:spPr>
        <p:txBody>
          <a:bodyPr wrap="square" rtlCol="0">
            <a:spAutoFit/>
          </a:bodyPr>
          <a:lstStyle/>
          <a:p>
            <a:pPr algn="ctr"/>
            <a:r>
              <a:rPr lang="en-US" sz="2400" dirty="0">
                <a:solidFill>
                  <a:schemeClr val="tx1">
                    <a:lumMod val="95000"/>
                  </a:schemeClr>
                </a:solidFill>
              </a:rPr>
              <a:t>Jeremiah 18:6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81601"/>
            <a:ext cx="2362200" cy="1323439"/>
          </a:xfrm>
          <a:prstGeom prst="rect">
            <a:avLst/>
          </a:prstGeom>
          <a:noFill/>
        </p:spPr>
        <p:txBody>
          <a:bodyPr wrap="square" rtlCol="0">
            <a:spAutoFit/>
          </a:bodyPr>
          <a:lstStyle/>
          <a:p>
            <a:pPr algn="ctr"/>
            <a:r>
              <a:rPr lang="en-US" sz="1600" dirty="0">
                <a:solidFill>
                  <a:schemeClr val="tx1">
                    <a:lumMod val="95000"/>
                  </a:schemeClr>
                </a:solidFill>
              </a:rPr>
              <a:t>Hand of God</a:t>
            </a:r>
          </a:p>
          <a:p>
            <a:pPr algn="ctr"/>
            <a:endParaRPr lang="en-US" sz="1600" dirty="0">
              <a:solidFill>
                <a:schemeClr val="tx1">
                  <a:lumMod val="95000"/>
                </a:schemeClr>
              </a:solidFill>
            </a:endParaRPr>
          </a:p>
          <a:p>
            <a:pPr algn="ctr"/>
            <a:r>
              <a:rPr lang="en-US" sz="1600" dirty="0">
                <a:solidFill>
                  <a:schemeClr val="tx1">
                    <a:lumMod val="95000"/>
                  </a:schemeClr>
                </a:solidFill>
              </a:rPr>
              <a:t>Auguste Rodin</a:t>
            </a:r>
          </a:p>
          <a:p>
            <a:pPr algn="ctr"/>
            <a:r>
              <a:rPr lang="en-US" sz="1600" dirty="0">
                <a:solidFill>
                  <a:schemeClr val="tx1">
                    <a:lumMod val="95000"/>
                  </a:schemeClr>
                </a:solidFill>
              </a:rPr>
              <a:t>RISD Museum</a:t>
            </a:r>
          </a:p>
          <a:p>
            <a:pPr algn="ctr"/>
            <a:r>
              <a:rPr lang="en-US" sz="1600" dirty="0">
                <a:solidFill>
                  <a:schemeClr val="tx1">
                    <a:lumMod val="95000"/>
                  </a:schemeClr>
                </a:solidFill>
              </a:rPr>
              <a:t>Providence, RI</a:t>
            </a:r>
          </a:p>
        </p:txBody>
      </p:sp>
      <p:pic>
        <p:nvPicPr>
          <p:cNvPr id="2" name="Picture 1">
            <a:extLst>
              <a:ext uri="{FF2B5EF4-FFF2-40B4-BE49-F238E27FC236}">
                <a16:creationId xmlns:a16="http://schemas.microsoft.com/office/drawing/2014/main" id="{216AE744-56FB-45FE-AA19-2D5F8E0CB6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400" y="0"/>
            <a:ext cx="5143500"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371600"/>
            <a:ext cx="6324600" cy="2862322"/>
          </a:xfrm>
          <a:prstGeom prst="rect">
            <a:avLst/>
          </a:prstGeom>
        </p:spPr>
        <p:txBody>
          <a:bodyPr wrap="square">
            <a:spAutoFit/>
          </a:bodyPr>
          <a:lstStyle/>
          <a:p>
            <a:r>
              <a:rPr lang="en-US" sz="3600" dirty="0"/>
              <a:t>You know when I sit down and when I rise up; you discern my thoughts from far away. Even before a word is on my tongue, O LORD, you know it completely.</a:t>
            </a:r>
            <a:endParaRPr lang="en-US" sz="3600" dirty="0">
              <a:cs typeface="Arial" pitchFamily="34" charset="0"/>
            </a:endParaRPr>
          </a:p>
        </p:txBody>
      </p:sp>
      <p:sp>
        <p:nvSpPr>
          <p:cNvPr id="5" name="TextBox 4"/>
          <p:cNvSpPr txBox="1"/>
          <p:nvPr/>
        </p:nvSpPr>
        <p:spPr>
          <a:xfrm>
            <a:off x="5905500" y="4724401"/>
            <a:ext cx="3352800" cy="461665"/>
          </a:xfrm>
          <a:prstGeom prst="rect">
            <a:avLst/>
          </a:prstGeom>
          <a:noFill/>
        </p:spPr>
        <p:txBody>
          <a:bodyPr wrap="square" rtlCol="0">
            <a:spAutoFit/>
          </a:bodyPr>
          <a:lstStyle/>
          <a:p>
            <a:pPr algn="ctr"/>
            <a:r>
              <a:rPr lang="en-US" sz="2400" dirty="0">
                <a:solidFill>
                  <a:schemeClr val="tx1">
                    <a:lumMod val="95000"/>
                  </a:schemeClr>
                </a:solidFill>
              </a:rPr>
              <a:t>Psalm 139:2, 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572001"/>
            <a:ext cx="2057400" cy="2062103"/>
          </a:xfrm>
          <a:prstGeom prst="rect">
            <a:avLst/>
          </a:prstGeom>
          <a:noFill/>
        </p:spPr>
        <p:txBody>
          <a:bodyPr wrap="square" rtlCol="0">
            <a:spAutoFit/>
          </a:bodyPr>
          <a:lstStyle/>
          <a:p>
            <a:pPr algn="ctr"/>
            <a:r>
              <a:rPr lang="en-US" sz="1600" dirty="0">
                <a:solidFill>
                  <a:schemeClr val="tx1">
                    <a:lumMod val="95000"/>
                  </a:schemeClr>
                </a:solidFill>
              </a:rPr>
              <a:t>For Only One Short Hour, or, The Seamstress</a:t>
            </a:r>
          </a:p>
          <a:p>
            <a:pPr algn="ctr"/>
            <a:endParaRPr lang="en-US" sz="1600" dirty="0">
              <a:solidFill>
                <a:schemeClr val="tx1">
                  <a:lumMod val="95000"/>
                </a:schemeClr>
              </a:solidFill>
            </a:endParaRPr>
          </a:p>
          <a:p>
            <a:pPr algn="ctr"/>
            <a:r>
              <a:rPr lang="en-US" sz="1600" dirty="0">
                <a:solidFill>
                  <a:schemeClr val="tx1">
                    <a:lumMod val="95000"/>
                  </a:schemeClr>
                </a:solidFill>
              </a:rPr>
              <a:t>Anna Blunden</a:t>
            </a:r>
          </a:p>
          <a:p>
            <a:pPr algn="ctr"/>
            <a:r>
              <a:rPr lang="en-US" sz="1600" dirty="0">
                <a:solidFill>
                  <a:schemeClr val="tx1">
                    <a:lumMod val="95000"/>
                  </a:schemeClr>
                </a:solidFill>
              </a:rPr>
              <a:t>Yale Centre for British Art</a:t>
            </a:r>
          </a:p>
          <a:p>
            <a:pPr algn="ctr"/>
            <a:r>
              <a:rPr lang="en-US" sz="1600" dirty="0">
                <a:solidFill>
                  <a:schemeClr val="tx1">
                    <a:lumMod val="95000"/>
                  </a:schemeClr>
                </a:solidFill>
              </a:rPr>
              <a:t>New Haven, CT</a:t>
            </a:r>
          </a:p>
        </p:txBody>
      </p:sp>
      <p:pic>
        <p:nvPicPr>
          <p:cNvPr id="3" name="Picture 2">
            <a:extLst>
              <a:ext uri="{FF2B5EF4-FFF2-40B4-BE49-F238E27FC236}">
                <a16:creationId xmlns:a16="http://schemas.microsoft.com/office/drawing/2014/main" id="{D8E7FA4F-DDAA-4B00-ADFF-09955AC678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1" y="0"/>
            <a:ext cx="5709053"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524000"/>
            <a:ext cx="7391400" cy="2308324"/>
          </a:xfrm>
          <a:prstGeom prst="rect">
            <a:avLst/>
          </a:prstGeom>
        </p:spPr>
        <p:txBody>
          <a:bodyPr wrap="square">
            <a:spAutoFit/>
          </a:bodyPr>
          <a:lstStyle/>
          <a:p>
            <a:r>
              <a:rPr lang="en-US" sz="3600" dirty="0"/>
              <a:t>How weighty to me are your thoughts, O God! … I try to count them -- they are more than the sand; I come to the end -- I am still with you.</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139:17a, 18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8365" y="5029200"/>
            <a:ext cx="1676400" cy="1569660"/>
          </a:xfrm>
          <a:prstGeom prst="rect">
            <a:avLst/>
          </a:prstGeom>
          <a:noFill/>
        </p:spPr>
        <p:txBody>
          <a:bodyPr wrap="square" rtlCol="0">
            <a:spAutoFit/>
          </a:bodyPr>
          <a:lstStyle/>
          <a:p>
            <a:pPr algn="ctr"/>
            <a:r>
              <a:rPr lang="en-US" sz="1600" dirty="0">
                <a:solidFill>
                  <a:schemeClr val="tx1">
                    <a:lumMod val="95000"/>
                  </a:schemeClr>
                </a:solidFill>
              </a:rPr>
              <a:t>St. Francis in the Desert, detail</a:t>
            </a:r>
          </a:p>
          <a:p>
            <a:pPr algn="ctr"/>
            <a:endParaRPr lang="en-US" sz="1600" dirty="0">
              <a:solidFill>
                <a:schemeClr val="tx1">
                  <a:lumMod val="95000"/>
                </a:schemeClr>
              </a:solidFill>
            </a:endParaRPr>
          </a:p>
          <a:p>
            <a:pPr algn="ctr"/>
            <a:r>
              <a:rPr lang="en-US" sz="1600" dirty="0">
                <a:solidFill>
                  <a:schemeClr val="tx1">
                    <a:lumMod val="95000"/>
                  </a:schemeClr>
                </a:solidFill>
              </a:rPr>
              <a:t>Giovanni Bellini</a:t>
            </a:r>
          </a:p>
          <a:p>
            <a:pPr algn="ctr"/>
            <a:r>
              <a:rPr lang="en-US" sz="1600" dirty="0">
                <a:solidFill>
                  <a:schemeClr val="tx1">
                    <a:lumMod val="95000"/>
                  </a:schemeClr>
                </a:solidFill>
              </a:rPr>
              <a:t>Frick Collection</a:t>
            </a:r>
          </a:p>
          <a:p>
            <a:pPr algn="ctr"/>
            <a:r>
              <a:rPr lang="en-US" sz="1600" dirty="0">
                <a:solidFill>
                  <a:schemeClr val="tx1">
                    <a:lumMod val="95000"/>
                  </a:schemeClr>
                </a:solidFill>
              </a:rPr>
              <a:t>New York, NY</a:t>
            </a:r>
          </a:p>
        </p:txBody>
      </p:sp>
      <p:pic>
        <p:nvPicPr>
          <p:cNvPr id="2" name="Picture 1">
            <a:extLst>
              <a:ext uri="{FF2B5EF4-FFF2-40B4-BE49-F238E27FC236}">
                <a16:creationId xmlns:a16="http://schemas.microsoft.com/office/drawing/2014/main" id="{C48AFBC0-8130-4C7C-B310-E06C6C265C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9908" y="0"/>
            <a:ext cx="6878092"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594</TotalTime>
  <Words>963</Words>
  <Application>Microsoft Office PowerPoint</Application>
  <PresentationFormat>Widescreen</PresentationFormat>
  <Paragraphs>81</Paragraphs>
  <Slides>27</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First Sunday after Christmas Day Year A</vt:lpstr>
      <vt:lpstr>Thirteenth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115</cp:revision>
  <dcterms:created xsi:type="dcterms:W3CDTF">2016-08-31T16:46:43Z</dcterms:created>
  <dcterms:modified xsi:type="dcterms:W3CDTF">2022-11-12T17:43:28Z</dcterms:modified>
</cp:coreProperties>
</file>