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6" r:id="rId6"/>
    <p:sldId id="385" r:id="rId7"/>
    <p:sldId id="384" r:id="rId8"/>
    <p:sldId id="387" r:id="rId9"/>
    <p:sldId id="408" r:id="rId10"/>
    <p:sldId id="409" r:id="rId11"/>
    <p:sldId id="390" r:id="rId12"/>
    <p:sldId id="391" r:id="rId13"/>
    <p:sldId id="394" r:id="rId14"/>
    <p:sldId id="393" r:id="rId15"/>
    <p:sldId id="392" r:id="rId16"/>
    <p:sldId id="395" r:id="rId17"/>
    <p:sldId id="396" r:id="rId18"/>
    <p:sldId id="397" r:id="rId19"/>
    <p:sldId id="399" r:id="rId20"/>
    <p:sldId id="402" r:id="rId21"/>
    <p:sldId id="401" r:id="rId22"/>
    <p:sldId id="403" r:id="rId23"/>
    <p:sldId id="405" r:id="rId24"/>
    <p:sldId id="404" r:id="rId25"/>
    <p:sldId id="407"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6B38"/>
    <a:srgbClr val="2F8E5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34" autoAdjust="0"/>
    <p:restoredTop sz="94694"/>
  </p:normalViewPr>
  <p:slideViewPr>
    <p:cSldViewPr>
      <p:cViewPr>
        <p:scale>
          <a:sx n="75" d="100"/>
          <a:sy n="75" d="100"/>
        </p:scale>
        <p:origin x="96"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26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Eleventh </a:t>
            </a:r>
            <a:r>
              <a:rPr lang="en-US" sz="8800"/>
              <a:t>Sunday after </a:t>
            </a:r>
            <a:r>
              <a:rPr lang="en-US" sz="8800" dirty="0"/>
              <a:t>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905000" y="5827694"/>
            <a:ext cx="8534400" cy="954107"/>
          </a:xfrm>
          <a:prstGeom prst="rect">
            <a:avLst/>
          </a:prstGeom>
          <a:solidFill>
            <a:srgbClr val="286B38">
              <a:alpha val="70000"/>
            </a:srgbClr>
          </a:solidFill>
        </p:spPr>
        <p:txBody>
          <a:bodyPr wrap="square">
            <a:spAutoFit/>
          </a:bodyPr>
          <a:lstStyle/>
          <a:p>
            <a:pPr algn="ctr"/>
            <a:r>
              <a:rPr lang="en-US" sz="2800" dirty="0"/>
              <a:t>Jeremiah 1:4-10 and Psalm 71:1-6  •  Isaiah 58:9b-14 and Psalm 103:1-8  •  Hebrews 12:18-29  •  Luke 13:10-17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04878"/>
            <a:ext cx="6934200" cy="2308324"/>
          </a:xfrm>
          <a:prstGeom prst="rect">
            <a:avLst/>
          </a:prstGeom>
        </p:spPr>
        <p:txBody>
          <a:bodyPr wrap="square">
            <a:spAutoFit/>
          </a:bodyPr>
          <a:lstStyle/>
          <a:p>
            <a:r>
              <a:rPr lang="en-US" sz="3600" dirty="0"/>
              <a:t>… since we are receiving a kingdom that cannot be shaken … we offer to God an acceptable worship with reverence and awe;</a:t>
            </a:r>
            <a:endParaRPr lang="en-US" sz="3600" dirty="0">
              <a:cs typeface="Arial" pitchFamily="34" charset="0"/>
            </a:endParaRPr>
          </a:p>
        </p:txBody>
      </p:sp>
      <p:sp>
        <p:nvSpPr>
          <p:cNvPr id="5" name="TextBox 4"/>
          <p:cNvSpPr txBox="1"/>
          <p:nvPr/>
        </p:nvSpPr>
        <p:spPr>
          <a:xfrm>
            <a:off x="5715000" y="4495801"/>
            <a:ext cx="3352800" cy="461665"/>
          </a:xfrm>
          <a:prstGeom prst="rect">
            <a:avLst/>
          </a:prstGeom>
          <a:noFill/>
        </p:spPr>
        <p:txBody>
          <a:bodyPr wrap="square" rtlCol="0">
            <a:spAutoFit/>
          </a:bodyPr>
          <a:lstStyle/>
          <a:p>
            <a:pPr algn="ctr"/>
            <a:r>
              <a:rPr lang="en-US" sz="2400" dirty="0">
                <a:solidFill>
                  <a:schemeClr val="tx1">
                    <a:lumMod val="95000"/>
                  </a:schemeClr>
                </a:solidFill>
              </a:rPr>
              <a:t>Hebrews 12:28</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Low Church Devotion  --  Adolf Tidemand, National Gallery of Norway, Oslo, Norway  </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F7EE1479-CC15-476C-9D75-DE031B260E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0"/>
            <a:ext cx="8844814" cy="641201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71600"/>
            <a:ext cx="6934200" cy="2862322"/>
          </a:xfrm>
          <a:prstGeom prst="rect">
            <a:avLst/>
          </a:prstGeom>
        </p:spPr>
        <p:txBody>
          <a:bodyPr wrap="square">
            <a:spAutoFit/>
          </a:bodyPr>
          <a:lstStyle/>
          <a:p>
            <a:r>
              <a:rPr lang="en-US" sz="3600" dirty="0"/>
              <a:t>… there appeared a woman with a spirit that had crippled her for eighteen years. She was bent over and was quite unable to stand up straight.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13:11b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05400"/>
            <a:ext cx="2133600" cy="1569660"/>
          </a:xfrm>
          <a:prstGeom prst="rect">
            <a:avLst/>
          </a:prstGeom>
          <a:noFill/>
        </p:spPr>
        <p:txBody>
          <a:bodyPr wrap="square" rtlCol="0">
            <a:spAutoFit/>
          </a:bodyPr>
          <a:lstStyle/>
          <a:p>
            <a:pPr algn="ctr"/>
            <a:r>
              <a:rPr lang="en-US" sz="1600" dirty="0">
                <a:solidFill>
                  <a:schemeClr val="tx1">
                    <a:lumMod val="95000"/>
                  </a:schemeClr>
                </a:solidFill>
              </a:rPr>
              <a:t>The Woman Bent Over</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 of Art</a:t>
            </a:r>
          </a:p>
          <a:p>
            <a:pPr algn="ctr"/>
            <a:r>
              <a:rPr lang="en-US" sz="1600" dirty="0">
                <a:solidFill>
                  <a:schemeClr val="tx1">
                    <a:lumMod val="95000"/>
                  </a:schemeClr>
                </a:solidFill>
              </a:rPr>
              <a:t>New York, NY</a:t>
            </a:r>
          </a:p>
        </p:txBody>
      </p:sp>
      <p:pic>
        <p:nvPicPr>
          <p:cNvPr id="5" name="Picture 4">
            <a:extLst>
              <a:ext uri="{FF2B5EF4-FFF2-40B4-BE49-F238E27FC236}">
                <a16:creationId xmlns:a16="http://schemas.microsoft.com/office/drawing/2014/main" id="{05B64E4A-462C-4949-A016-0D9EA981A9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1249"/>
            <a:ext cx="5181600" cy="6880486"/>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00200"/>
            <a:ext cx="6781800" cy="1754326"/>
          </a:xfrm>
          <a:prstGeom prst="rect">
            <a:avLst/>
          </a:prstGeom>
        </p:spPr>
        <p:txBody>
          <a:bodyPr wrap="square">
            <a:spAutoFit/>
          </a:bodyPr>
          <a:lstStyle/>
          <a:p>
            <a:r>
              <a:rPr lang="en-US" sz="3600" dirty="0"/>
              <a:t>When Jesus saw her, he called her over and said, "Woman, you are set free from your ailment."</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13:12</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0" y="5334001"/>
            <a:ext cx="2895600" cy="1323439"/>
          </a:xfrm>
          <a:prstGeom prst="rect">
            <a:avLst/>
          </a:prstGeom>
          <a:noFill/>
        </p:spPr>
        <p:txBody>
          <a:bodyPr wrap="square" rtlCol="0">
            <a:spAutoFit/>
          </a:bodyPr>
          <a:lstStyle/>
          <a:p>
            <a:pPr algn="ctr"/>
            <a:r>
              <a:rPr lang="en-US" sz="1600" dirty="0">
                <a:solidFill>
                  <a:schemeClr val="tx1">
                    <a:lumMod val="95000"/>
                  </a:schemeClr>
                </a:solidFill>
              </a:rPr>
              <a:t>Christ Healing the Woman Bent Over</a:t>
            </a:r>
          </a:p>
          <a:p>
            <a:pPr algn="ctr"/>
            <a:endParaRPr lang="en-US" sz="1600" dirty="0">
              <a:solidFill>
                <a:schemeClr val="tx1">
                  <a:lumMod val="95000"/>
                </a:schemeClr>
              </a:solidFill>
            </a:endParaRPr>
          </a:p>
          <a:p>
            <a:pPr algn="ctr"/>
            <a:r>
              <a:rPr lang="en-US" sz="1600" dirty="0">
                <a:solidFill>
                  <a:schemeClr val="tx1">
                    <a:lumMod val="95000"/>
                  </a:schemeClr>
                </a:solidFill>
              </a:rPr>
              <a:t>Two Brothers Sarcophagus</a:t>
            </a:r>
          </a:p>
          <a:p>
            <a:pPr algn="ctr"/>
            <a:r>
              <a:rPr lang="en-US" sz="1600" dirty="0">
                <a:solidFill>
                  <a:schemeClr val="tx1">
                    <a:lumMod val="95000"/>
                  </a:schemeClr>
                </a:solidFill>
              </a:rPr>
              <a:t>Vatican Museum, Vatican City</a:t>
            </a:r>
          </a:p>
        </p:txBody>
      </p:sp>
      <p:pic>
        <p:nvPicPr>
          <p:cNvPr id="2" name="Picture 1">
            <a:extLst>
              <a:ext uri="{FF2B5EF4-FFF2-40B4-BE49-F238E27FC236}">
                <a16:creationId xmlns:a16="http://schemas.microsoft.com/office/drawing/2014/main" id="{C6E75208-C784-4B98-AEEF-8965AAD070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14378"/>
            <a:ext cx="5334000" cy="684362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7086600" cy="1754326"/>
          </a:xfrm>
          <a:prstGeom prst="rect">
            <a:avLst/>
          </a:prstGeom>
        </p:spPr>
        <p:txBody>
          <a:bodyPr wrap="square">
            <a:spAutoFit/>
          </a:bodyPr>
          <a:lstStyle/>
          <a:p>
            <a:r>
              <a:rPr lang="en-US" sz="3600" dirty="0"/>
              <a:t>When he laid his hands on her, immediately she stood up straight and began praising God.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13:13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0"/>
            <a:ext cx="2362200" cy="1569660"/>
          </a:xfrm>
          <a:prstGeom prst="rect">
            <a:avLst/>
          </a:prstGeom>
          <a:noFill/>
        </p:spPr>
        <p:txBody>
          <a:bodyPr wrap="square" rtlCol="0">
            <a:spAutoFit/>
          </a:bodyPr>
          <a:lstStyle/>
          <a:p>
            <a:pPr algn="ctr"/>
            <a:r>
              <a:rPr lang="en-US" sz="1600" dirty="0">
                <a:solidFill>
                  <a:schemeClr val="tx1">
                    <a:lumMod val="95000"/>
                  </a:schemeClr>
                </a:solidFill>
              </a:rPr>
              <a:t>Old Woman Dancing</a:t>
            </a:r>
          </a:p>
          <a:p>
            <a:pPr algn="ctr"/>
            <a:endParaRPr lang="en-US" sz="1600" dirty="0">
              <a:solidFill>
                <a:schemeClr val="tx1">
                  <a:lumMod val="95000"/>
                </a:schemeClr>
              </a:solidFill>
            </a:endParaRPr>
          </a:p>
          <a:p>
            <a:pPr algn="ctr"/>
            <a:r>
              <a:rPr lang="en-US" sz="1600" dirty="0">
                <a:solidFill>
                  <a:schemeClr val="tx1">
                    <a:lumMod val="95000"/>
                  </a:schemeClr>
                </a:solidFill>
              </a:rPr>
              <a:t>Ernst </a:t>
            </a:r>
            <a:r>
              <a:rPr lang="en-US" sz="1600" dirty="0" err="1">
                <a:solidFill>
                  <a:schemeClr val="tx1">
                    <a:lumMod val="95000"/>
                  </a:schemeClr>
                </a:solidFill>
              </a:rPr>
              <a:t>Barlach</a:t>
            </a:r>
            <a:endParaRPr lang="en-US" sz="1600" dirty="0">
              <a:solidFill>
                <a:schemeClr val="tx1">
                  <a:lumMod val="95000"/>
                </a:schemeClr>
              </a:solidFill>
            </a:endParaRPr>
          </a:p>
          <a:p>
            <a:pPr algn="ctr"/>
            <a:r>
              <a:rPr lang="en-US" sz="1600" dirty="0">
                <a:solidFill>
                  <a:schemeClr val="tx1">
                    <a:lumMod val="95000"/>
                  </a:schemeClr>
                </a:solidFill>
              </a:rPr>
              <a:t>Museum der </a:t>
            </a:r>
            <a:r>
              <a:rPr lang="en-US" sz="1600" dirty="0" err="1">
                <a:solidFill>
                  <a:schemeClr val="tx1">
                    <a:lumMod val="95000"/>
                  </a:schemeClr>
                </a:solidFill>
              </a:rPr>
              <a:t>bildenden</a:t>
            </a:r>
            <a:r>
              <a:rPr lang="en-US" sz="1600" dirty="0">
                <a:solidFill>
                  <a:schemeClr val="tx1">
                    <a:lumMod val="95000"/>
                  </a:schemeClr>
                </a:solidFill>
              </a:rPr>
              <a:t> </a:t>
            </a:r>
            <a:r>
              <a:rPr lang="en-US" sz="1600" dirty="0" err="1">
                <a:solidFill>
                  <a:schemeClr val="tx1">
                    <a:lumMod val="95000"/>
                  </a:schemeClr>
                </a:solidFill>
              </a:rPr>
              <a:t>Künste</a:t>
            </a:r>
            <a:endParaRPr lang="en-US" sz="1600" dirty="0">
              <a:solidFill>
                <a:schemeClr val="tx1">
                  <a:lumMod val="95000"/>
                </a:schemeClr>
              </a:solidFill>
            </a:endParaRPr>
          </a:p>
          <a:p>
            <a:pPr algn="ctr"/>
            <a:r>
              <a:rPr lang="en-US" sz="1600" dirty="0">
                <a:solidFill>
                  <a:schemeClr val="tx1">
                    <a:lumMod val="95000"/>
                  </a:schemeClr>
                </a:solidFill>
              </a:rPr>
              <a:t>Leipzig</a:t>
            </a:r>
            <a:r>
              <a:rPr lang="en-US" sz="1600">
                <a:solidFill>
                  <a:schemeClr val="tx1">
                    <a:lumMod val="95000"/>
                  </a:schemeClr>
                </a:solidFill>
              </a:rPr>
              <a:t>, Austria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FE6C188-7440-42F1-83A9-60E7E21B17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7536"/>
            <a:ext cx="514350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00200"/>
            <a:ext cx="6705600" cy="2308324"/>
          </a:xfrm>
          <a:prstGeom prst="rect">
            <a:avLst/>
          </a:prstGeom>
        </p:spPr>
        <p:txBody>
          <a:bodyPr wrap="square">
            <a:spAutoFit/>
          </a:bodyPr>
          <a:lstStyle/>
          <a:p>
            <a:r>
              <a:rPr lang="en-US" sz="3600" dirty="0"/>
              <a:t>But the leader of the synagogue, indignant because Jesus had cured on the sabbath, kept saying to the crowd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13:14a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308324"/>
          </a:xfrm>
          <a:prstGeom prst="rect">
            <a:avLst/>
          </a:prstGeom>
        </p:spPr>
        <p:txBody>
          <a:bodyPr wrap="square">
            <a:spAutoFit/>
          </a:bodyPr>
          <a:lstStyle/>
          <a:p>
            <a:r>
              <a:rPr lang="en-US" sz="3600" dirty="0"/>
              <a:t>… "There are six days on which work ought to be done; come on those days and be cured, and not on the sabbath day."</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13:14b</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the LORD put out his hand and touched my mouth; and the LORD said to me, "Now I have put my words in your mouth.</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Jeremiah 1:9</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0" y="5257800"/>
            <a:ext cx="2514600" cy="1569660"/>
          </a:xfrm>
          <a:prstGeom prst="rect">
            <a:avLst/>
          </a:prstGeom>
          <a:noFill/>
        </p:spPr>
        <p:txBody>
          <a:bodyPr wrap="square" rtlCol="0">
            <a:spAutoFit/>
          </a:bodyPr>
          <a:lstStyle/>
          <a:p>
            <a:pPr algn="ctr"/>
            <a:r>
              <a:rPr lang="en-US" sz="1600" dirty="0">
                <a:solidFill>
                  <a:schemeClr val="tx1">
                    <a:lumMod val="95000"/>
                  </a:schemeClr>
                </a:solidFill>
              </a:rPr>
              <a:t>Study for a Pharisee</a:t>
            </a:r>
          </a:p>
          <a:p>
            <a:pPr algn="ctr"/>
            <a:endParaRPr lang="en-US" sz="1600" dirty="0">
              <a:solidFill>
                <a:schemeClr val="tx1">
                  <a:lumMod val="95000"/>
                </a:schemeClr>
              </a:solidFill>
            </a:endParaRPr>
          </a:p>
          <a:p>
            <a:pPr algn="ctr"/>
            <a:r>
              <a:rPr lang="en-US" sz="1600" dirty="0">
                <a:solidFill>
                  <a:schemeClr val="tx1">
                    <a:lumMod val="95000"/>
                  </a:schemeClr>
                </a:solidFill>
              </a:rPr>
              <a:t>Anthony van Dyck</a:t>
            </a:r>
          </a:p>
          <a:p>
            <a:pPr algn="ctr"/>
            <a:r>
              <a:rPr lang="en-US" sz="1600" dirty="0">
                <a:solidFill>
                  <a:schemeClr val="tx1">
                    <a:lumMod val="95000"/>
                  </a:schemeClr>
                </a:solidFill>
              </a:rPr>
              <a:t>Metropolitan Museum of Art</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F10634F-49EA-432F-A652-05C6D41D3F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1" y="15720"/>
            <a:ext cx="6129981" cy="6842281"/>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71600"/>
            <a:ext cx="6934200" cy="2862322"/>
          </a:xfrm>
          <a:prstGeom prst="rect">
            <a:avLst/>
          </a:prstGeom>
        </p:spPr>
        <p:txBody>
          <a:bodyPr wrap="square">
            <a:spAutoFit/>
          </a:bodyPr>
          <a:lstStyle/>
          <a:p>
            <a:r>
              <a:rPr lang="en-US" sz="3600" dirty="0"/>
              <a:t>But the Lord answered him and said, "You hypocrites! Does not each of you on the sabbath untie his ox or his donkey from the manger, and lead it away to give it water?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13:15</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7086600" cy="2862322"/>
          </a:xfrm>
          <a:prstGeom prst="rect">
            <a:avLst/>
          </a:prstGeom>
        </p:spPr>
        <p:txBody>
          <a:bodyPr wrap="square">
            <a:spAutoFit/>
          </a:bodyPr>
          <a:lstStyle/>
          <a:p>
            <a:r>
              <a:rPr lang="en-US" sz="3600" dirty="0"/>
              <a:t>And ought not this woman, a daughter of Abraham whom Satan bound for eighteen long years, be set free from this bondage on the sabbath day?"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13:16</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6705600" cy="646331"/>
          </a:xfrm>
          <a:prstGeom prst="rect">
            <a:avLst/>
          </a:prstGeom>
        </p:spPr>
        <p:txBody>
          <a:bodyPr wrap="square">
            <a:spAutoFit/>
          </a:bodyPr>
          <a:lstStyle/>
          <a:p>
            <a:r>
              <a:rPr lang="en-US" sz="3600" dirty="0"/>
              <a: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a:t>
            </a:r>
          </a:p>
        </p:txBody>
      </p:sp>
      <p:pic>
        <p:nvPicPr>
          <p:cNvPr id="3" name="Picture 2">
            <a:extLst>
              <a:ext uri="{FF2B5EF4-FFF2-40B4-BE49-F238E27FC236}">
                <a16:creationId xmlns:a16="http://schemas.microsoft.com/office/drawing/2014/main" id="{0DDF0FFA-443B-49E9-9C1A-9D21C64AED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3114" y="228600"/>
            <a:ext cx="9144000" cy="6081500"/>
          </a:xfrm>
          <a:prstGeom prst="rect">
            <a:avLst/>
          </a:prstGeom>
        </p:spPr>
      </p:pic>
      <p:sp>
        <p:nvSpPr>
          <p:cNvPr id="4" name="TextBox 3">
            <a:extLst>
              <a:ext uri="{FF2B5EF4-FFF2-40B4-BE49-F238E27FC236}">
                <a16:creationId xmlns:a16="http://schemas.microsoft.com/office/drawing/2014/main" id="{D365C189-E9F3-44F7-9505-143A549A5E60}"/>
              </a:ext>
            </a:extLst>
          </p:cNvPr>
          <p:cNvSpPr txBox="1"/>
          <p:nvPr/>
        </p:nvSpPr>
        <p:spPr>
          <a:xfrm>
            <a:off x="2286000" y="6412468"/>
            <a:ext cx="7848600" cy="369332"/>
          </a:xfrm>
          <a:prstGeom prst="rect">
            <a:avLst/>
          </a:prstGeom>
          <a:noFill/>
        </p:spPr>
        <p:txBody>
          <a:bodyPr wrap="square" rtlCol="0">
            <a:spAutoFit/>
          </a:bodyPr>
          <a:lstStyle/>
          <a:p>
            <a:pPr algn="ctr"/>
            <a:r>
              <a:rPr lang="en-US" dirty="0"/>
              <a:t>"Hope" for breast cancer patients at Minot Air Force Base medical services</a:t>
            </a:r>
          </a:p>
        </p:txBody>
      </p:sp>
    </p:spTree>
    <p:extLst>
      <p:ext uri="{BB962C8B-B14F-4D97-AF65-F5344CB8AC3E}">
        <p14:creationId xmlns:p14="http://schemas.microsoft.com/office/powerpoint/2010/main" val="184432561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3400" y="5105400"/>
            <a:ext cx="2362200" cy="1569660"/>
          </a:xfrm>
          <a:prstGeom prst="rect">
            <a:avLst/>
          </a:prstGeom>
          <a:noFill/>
        </p:spPr>
        <p:txBody>
          <a:bodyPr wrap="square" rtlCol="0">
            <a:spAutoFit/>
          </a:bodyPr>
          <a:lstStyle/>
          <a:p>
            <a:pPr algn="ctr"/>
            <a:r>
              <a:rPr lang="en-US" sz="1600" dirty="0">
                <a:solidFill>
                  <a:schemeClr val="tx1">
                    <a:lumMod val="95000"/>
                  </a:schemeClr>
                </a:solidFill>
              </a:rPr>
              <a:t>Getting Ready - Global Race for the Cure Participants</a:t>
            </a:r>
          </a:p>
          <a:p>
            <a:pPr algn="ctr"/>
            <a:endParaRPr lang="en-US" sz="1600" dirty="0">
              <a:solidFill>
                <a:schemeClr val="tx1">
                  <a:lumMod val="95000"/>
                </a:schemeClr>
              </a:solidFill>
            </a:endParaRPr>
          </a:p>
          <a:p>
            <a:pPr algn="ctr"/>
            <a:r>
              <a:rPr lang="en-US" sz="1600" dirty="0">
                <a:solidFill>
                  <a:schemeClr val="tx1">
                    <a:lumMod val="95000"/>
                  </a:schemeClr>
                </a:solidFill>
              </a:rPr>
              <a:t>L'Enfant Plaza Metro</a:t>
            </a:r>
          </a:p>
          <a:p>
            <a:pPr algn="ctr"/>
            <a:r>
              <a:rPr lang="en-US" sz="1600" dirty="0">
                <a:solidFill>
                  <a:schemeClr val="tx1">
                    <a:lumMod val="95000"/>
                  </a:schemeClr>
                </a:solidFill>
              </a:rPr>
              <a:t>Washington, DC</a:t>
            </a:r>
          </a:p>
        </p:txBody>
      </p:sp>
      <p:pic>
        <p:nvPicPr>
          <p:cNvPr id="3" name="Picture 2">
            <a:extLst>
              <a:ext uri="{FF2B5EF4-FFF2-40B4-BE49-F238E27FC236}">
                <a16:creationId xmlns:a16="http://schemas.microsoft.com/office/drawing/2014/main" id="{ABEC4DBD-D01B-47D2-8590-0C406FBE1D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3968"/>
            <a:ext cx="6324601" cy="6854384"/>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38554"/>
          </a:xfrm>
          <a:prstGeom prst="rect">
            <a:avLst/>
          </a:prstGeom>
          <a:noFill/>
        </p:spPr>
        <p:txBody>
          <a:bodyPr wrap="square" rtlCol="0">
            <a:spAutoFit/>
          </a:bodyPr>
          <a:lstStyle/>
          <a:p>
            <a:pPr algn="ctr"/>
            <a:r>
              <a:rPr lang="en-US" sz="1600" dirty="0">
                <a:solidFill>
                  <a:schemeClr val="tx1">
                    <a:lumMod val="95000"/>
                  </a:schemeClr>
                </a:solidFill>
              </a:rPr>
              <a:t>Tree of Hope for Breast Cancer Survivors  -- Julie Leuthold   </a:t>
            </a:r>
          </a:p>
        </p:txBody>
      </p:sp>
      <p:pic>
        <p:nvPicPr>
          <p:cNvPr id="3" name="Picture 2">
            <a:extLst>
              <a:ext uri="{FF2B5EF4-FFF2-40B4-BE49-F238E27FC236}">
                <a16:creationId xmlns:a16="http://schemas.microsoft.com/office/drawing/2014/main" id="{8E13D3A4-FD41-4BBE-B3E2-FFA3509AA8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380262"/>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nb-NO" sz="1600" dirty="0"/>
          </a:p>
          <a:p>
            <a:pPr>
              <a:buNone/>
            </a:pPr>
            <a:r>
              <a:rPr lang="nb-NO" sz="1600" dirty="0"/>
              <a:t>http://diglib.library.vanderbilt.edu/act-imagelink.pl?RC=42491</a:t>
            </a:r>
          </a:p>
          <a:p>
            <a:pPr>
              <a:buNone/>
            </a:pPr>
            <a:r>
              <a:rPr lang="nb-NO" sz="1600" dirty="0"/>
              <a:t>https://www.flickr.com/photos/universodarte/3069291609/</a:t>
            </a:r>
          </a:p>
          <a:p>
            <a:pPr>
              <a:buNone/>
            </a:pPr>
            <a:r>
              <a:rPr lang="nb-NO" sz="1600" dirty="0"/>
              <a:t>http://commons.wikimedia.org/wiki/File:Alice_Mary_Havers_Belle_of_the_village_1883.jpg</a:t>
            </a:r>
          </a:p>
          <a:p>
            <a:pPr>
              <a:buNone/>
            </a:pPr>
            <a:r>
              <a:rPr lang="nb-NO" sz="1600" dirty="0"/>
              <a:t>https://www.flickr.com/photos/joceykinghorn/12073945554</a:t>
            </a:r>
          </a:p>
          <a:p>
            <a:pPr>
              <a:buNone/>
            </a:pPr>
            <a:r>
              <a:rPr lang="nb-NO" sz="1600" dirty="0"/>
              <a:t>https://commons.wikimedia.org/wiki/File:Adolph_Tidemand_-_Low_Church_Devotion_-_Google_Art_Project_(9QGXjFzX4Caijw).jpg</a:t>
            </a:r>
          </a:p>
          <a:p>
            <a:pPr>
              <a:buNone/>
            </a:pPr>
            <a:r>
              <a:rPr lang="nb-NO" sz="1600" dirty="0"/>
              <a:t>https://commons.wikimedia.org/wiki/File:HealWomanSabbath.jpg</a:t>
            </a:r>
          </a:p>
          <a:p>
            <a:pPr>
              <a:buNone/>
            </a:pPr>
            <a:r>
              <a:rPr lang="nb-NO" sz="1600" dirty="0"/>
              <a:t>http://diglib.library.vanderbilt.edu/act-imagelink.pl?RC=51253 – Burns-Jensen</a:t>
            </a:r>
          </a:p>
          <a:p>
            <a:pPr>
              <a:buNone/>
            </a:pPr>
            <a:r>
              <a:rPr lang="nb-NO" sz="1600" dirty="0"/>
              <a:t>https://commons.wikimedia.org/wiki/File:Barlach_Tanzende_Alte.JPG</a:t>
            </a:r>
          </a:p>
          <a:p>
            <a:pPr>
              <a:buNone/>
            </a:pPr>
            <a:r>
              <a:rPr lang="nb-NO" sz="1600" dirty="0"/>
              <a:t>https://commons.wikimedia.org/wiki/File:Christ_and_the_Pharisees;_verso;_Christ_and_a_Pharisee_MET_DP802094.jpg</a:t>
            </a:r>
          </a:p>
          <a:p>
            <a:pPr>
              <a:buNone/>
            </a:pPr>
            <a:r>
              <a:rPr lang="nb-NO" sz="1600" dirty="0"/>
              <a:t>https://media.defense.gov/2015/Oct/20/2001492734/-1/-1/0/151009-F-JT564-012.jpg</a:t>
            </a:r>
          </a:p>
          <a:p>
            <a:pPr>
              <a:buNone/>
            </a:pPr>
            <a:r>
              <a:rPr lang="nb-NO" sz="1600" dirty="0"/>
              <a:t>https://www.flickr.com/photos/perspective/14152384141 - Elvert Barnes</a:t>
            </a:r>
          </a:p>
          <a:p>
            <a:pPr>
              <a:buNone/>
            </a:pPr>
            <a:r>
              <a:rPr lang="nb-NO" sz="1600" dirty="0"/>
              <a:t>https://www.flickr.com/photos/julieleuthold/7521645058 - Julie</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519446"/>
            <a:ext cx="8763000" cy="338554"/>
          </a:xfrm>
          <a:prstGeom prst="rect">
            <a:avLst/>
          </a:prstGeom>
          <a:noFill/>
        </p:spPr>
        <p:txBody>
          <a:bodyPr wrap="square" rtlCol="0">
            <a:spAutoFit/>
          </a:bodyPr>
          <a:lstStyle/>
          <a:p>
            <a:pPr algn="ctr"/>
            <a:r>
              <a:rPr lang="en-US" sz="1600" dirty="0">
                <a:solidFill>
                  <a:schemeClr val="tx1">
                    <a:lumMod val="95000"/>
                  </a:schemeClr>
                </a:solidFill>
              </a:rPr>
              <a:t>The Lord Gives Jeremiah His Words  --  Church of St. Martin, Nohant-Vic, France</a:t>
            </a:r>
          </a:p>
        </p:txBody>
      </p:sp>
      <p:pic>
        <p:nvPicPr>
          <p:cNvPr id="1026" name="Picture 2" descr="Title: Purification of Isaiah's lips, or, putting words into Jeremiah's mouth, or, Ezekiel eats scroll&#10;[Click for smaller image view]">
            <a:extLst>
              <a:ext uri="{FF2B5EF4-FFF2-40B4-BE49-F238E27FC236}">
                <a16:creationId xmlns:a16="http://schemas.microsoft.com/office/drawing/2014/main" id="{41DA4E79-5081-47C0-8FE7-56AA4AF4DC1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590800" y="1"/>
            <a:ext cx="7010400" cy="6450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2202" y="1733681"/>
            <a:ext cx="6858000" cy="2862322"/>
          </a:xfrm>
          <a:prstGeom prst="rect">
            <a:avLst/>
          </a:prstGeom>
        </p:spPr>
        <p:txBody>
          <a:bodyPr wrap="square">
            <a:spAutoFit/>
          </a:bodyPr>
          <a:lstStyle/>
          <a:p>
            <a:r>
              <a:rPr lang="en-US" sz="3600" dirty="0"/>
              <a:t>Upon you I have leaned from my birth; it was you who took me from my mother's womb. My praise is continually of you.</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71:6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10201"/>
            <a:ext cx="2362200" cy="1354217"/>
          </a:xfrm>
          <a:prstGeom prst="rect">
            <a:avLst/>
          </a:prstGeom>
          <a:noFill/>
        </p:spPr>
        <p:txBody>
          <a:bodyPr wrap="square" rtlCol="0">
            <a:spAutoFit/>
          </a:bodyPr>
          <a:lstStyle/>
          <a:p>
            <a:pPr algn="ctr"/>
            <a:r>
              <a:rPr lang="en-US" sz="1600" dirty="0">
                <a:solidFill>
                  <a:schemeClr val="tx1">
                    <a:lumMod val="95000"/>
                  </a:schemeClr>
                </a:solidFill>
              </a:rPr>
              <a:t>The Midwife</a:t>
            </a:r>
          </a:p>
          <a:p>
            <a:pPr algn="ctr"/>
            <a:endParaRPr lang="en-US" sz="1600" dirty="0">
              <a:solidFill>
                <a:schemeClr val="tx1">
                  <a:lumMod val="95000"/>
                </a:schemeClr>
              </a:solidFill>
            </a:endParaRPr>
          </a:p>
          <a:p>
            <a:pPr algn="ctr"/>
            <a:r>
              <a:rPr lang="en-US" sz="1600" dirty="0">
                <a:solidFill>
                  <a:schemeClr val="tx1">
                    <a:lumMod val="95000"/>
                  </a:schemeClr>
                </a:solidFill>
              </a:rPr>
              <a:t>Vincent van Gogh</a:t>
            </a:r>
          </a:p>
          <a:p>
            <a:pPr algn="ctr"/>
            <a:r>
              <a:rPr lang="en-US" sz="1600" dirty="0">
                <a:solidFill>
                  <a:schemeClr val="tx1">
                    <a:lumMod val="95000"/>
                  </a:schemeClr>
                </a:solidFill>
              </a:rPr>
              <a:t>Van Gogh Museum</a:t>
            </a:r>
          </a:p>
          <a:p>
            <a:pPr algn="ctr"/>
            <a:r>
              <a:rPr lang="en-US" sz="1600" dirty="0">
                <a:solidFill>
                  <a:schemeClr val="tx1">
                    <a:lumMod val="95000"/>
                  </a:schemeClr>
                </a:solidFill>
              </a:rPr>
              <a:t>Amsterdam, Netherlands</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62010D16-7FFB-4262-A1AF-9C0F6945F1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4268" y="0"/>
            <a:ext cx="5345533"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6858000" cy="2308324"/>
          </a:xfrm>
          <a:prstGeom prst="rect">
            <a:avLst/>
          </a:prstGeom>
        </p:spPr>
        <p:txBody>
          <a:bodyPr wrap="square">
            <a:spAutoFit/>
          </a:bodyPr>
          <a:lstStyle/>
          <a:p>
            <a:r>
              <a:rPr lang="en-US" sz="3600" dirty="0"/>
              <a:t>If you remove the yoke from among you, the pointing of the finger, the speaking of evil, ... then your light shall rise in the darkness …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58:9b, 10b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Belle of the Village  --  Mary Alice Havers, 1883</a:t>
            </a:r>
          </a:p>
        </p:txBody>
      </p:sp>
      <p:pic>
        <p:nvPicPr>
          <p:cNvPr id="2" name="Picture 1">
            <a:extLst>
              <a:ext uri="{FF2B5EF4-FFF2-40B4-BE49-F238E27FC236}">
                <a16:creationId xmlns:a16="http://schemas.microsoft.com/office/drawing/2014/main" id="{51A5EFC7-64F6-4C67-A897-494551E998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90776"/>
            <a:ext cx="9144000" cy="598142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38019"/>
            <a:ext cx="7086600" cy="2862322"/>
          </a:xfrm>
          <a:prstGeom prst="rect">
            <a:avLst/>
          </a:prstGeom>
        </p:spPr>
        <p:txBody>
          <a:bodyPr wrap="square">
            <a:spAutoFit/>
          </a:bodyPr>
          <a:lstStyle/>
          <a:p>
            <a:r>
              <a:rPr lang="en-US" sz="3600" dirty="0"/>
              <a:t>The LORD works vindication and justice for all who are oppressed … The LORD is merciful and gracious, slow to anger and abounding in steadfast love.</a:t>
            </a:r>
            <a:endParaRPr lang="en-US" sz="3600" dirty="0">
              <a:cs typeface="Arial" pitchFamily="34" charset="0"/>
            </a:endParaRPr>
          </a:p>
        </p:txBody>
      </p:sp>
      <p:sp>
        <p:nvSpPr>
          <p:cNvPr id="5" name="TextBox 4"/>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103:6, 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986046"/>
            <a:ext cx="8763000" cy="338554"/>
          </a:xfrm>
          <a:prstGeom prst="rect">
            <a:avLst/>
          </a:prstGeom>
          <a:noFill/>
        </p:spPr>
        <p:txBody>
          <a:bodyPr wrap="square" rtlCol="0">
            <a:spAutoFit/>
          </a:bodyPr>
          <a:lstStyle/>
          <a:p>
            <a:pPr algn="ctr"/>
            <a:r>
              <a:rPr lang="en-US" sz="1600" dirty="0">
                <a:solidFill>
                  <a:schemeClr val="tx1">
                    <a:lumMod val="95000"/>
                  </a:schemeClr>
                </a:solidFill>
              </a:rPr>
              <a:t>Justice Equals Peace  -- detail of mural in Christchurch, New Zealand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D1D18FDC-235A-4B02-980C-2814DD1AE4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2438400"/>
            <a:ext cx="8991600" cy="13716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675</TotalTime>
  <Words>862</Words>
  <Application>Microsoft Office PowerPoint</Application>
  <PresentationFormat>Widescreen</PresentationFormat>
  <Paragraphs>81</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Eleventh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115</cp:revision>
  <dcterms:created xsi:type="dcterms:W3CDTF">2016-08-31T16:46:43Z</dcterms:created>
  <dcterms:modified xsi:type="dcterms:W3CDTF">2022-11-12T17:43:56Z</dcterms:modified>
</cp:coreProperties>
</file>