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405" r:id="rId7"/>
    <p:sldId id="410" r:id="rId8"/>
    <p:sldId id="385" r:id="rId9"/>
    <p:sldId id="386" r:id="rId10"/>
    <p:sldId id="387" r:id="rId11"/>
    <p:sldId id="408" r:id="rId12"/>
    <p:sldId id="409" r:id="rId13"/>
    <p:sldId id="390" r:id="rId14"/>
    <p:sldId id="391" r:id="rId15"/>
    <p:sldId id="392" r:id="rId16"/>
    <p:sldId id="393" r:id="rId17"/>
    <p:sldId id="394" r:id="rId18"/>
    <p:sldId id="395" r:id="rId19"/>
    <p:sldId id="398" r:id="rId20"/>
    <p:sldId id="397" r:id="rId21"/>
    <p:sldId id="396" r:id="rId22"/>
    <p:sldId id="399" r:id="rId23"/>
    <p:sldId id="400" r:id="rId24"/>
    <p:sldId id="401" r:id="rId25"/>
    <p:sldId id="40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392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82" autoAdjust="0"/>
    <p:restoredTop sz="94694"/>
  </p:normalViewPr>
  <p:slideViewPr>
    <p:cSldViewPr>
      <p:cViewPr varScale="1">
        <p:scale>
          <a:sx n="64" d="100"/>
          <a:sy n="64" d="100"/>
        </p:scale>
        <p:origin x="72" y="31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4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19</a:t>
            </a:fld>
            <a:endParaRPr lang="en-US"/>
          </a:p>
        </p:txBody>
      </p:sp>
    </p:spTree>
    <p:extLst>
      <p:ext uri="{BB962C8B-B14F-4D97-AF65-F5344CB8AC3E}">
        <p14:creationId xmlns:p14="http://schemas.microsoft.com/office/powerpoint/2010/main" val="1321926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Eighth Sunday after Pentecost</a:t>
            </a:r>
          </a:p>
        </p:txBody>
      </p:sp>
      <p:sp>
        <p:nvSpPr>
          <p:cNvPr id="3" name="Subtitle 2"/>
          <p:cNvSpPr>
            <a:spLocks noGrp="1"/>
          </p:cNvSpPr>
          <p:nvPr>
            <p:ph type="subTitle" idx="1"/>
          </p:nvPr>
        </p:nvSpPr>
        <p:spPr>
          <a:xfrm>
            <a:off x="2895600" y="3683036"/>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52600" y="5396806"/>
            <a:ext cx="8763000" cy="1384995"/>
          </a:xfrm>
          <a:prstGeom prst="rect">
            <a:avLst/>
          </a:prstGeom>
          <a:solidFill>
            <a:srgbClr val="5F3925">
              <a:alpha val="70000"/>
            </a:srgbClr>
          </a:solidFill>
        </p:spPr>
        <p:txBody>
          <a:bodyPr wrap="square">
            <a:spAutoFit/>
          </a:bodyPr>
          <a:lstStyle/>
          <a:p>
            <a:pPr algn="ctr"/>
            <a:r>
              <a:rPr lang="en-US" sz="2800" dirty="0"/>
              <a:t>Hosea 11:1-11 and Psalm 107:1-9, 43  •  Ecclesiastes 1:2, 12-14; 2:18-23 and Psalm 49:1-12  •  Colossians 3:1-11   Luke 12:13-21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7086600" cy="1754326"/>
          </a:xfrm>
          <a:prstGeom prst="rect">
            <a:avLst/>
          </a:prstGeom>
        </p:spPr>
        <p:txBody>
          <a:bodyPr wrap="square">
            <a:spAutoFit/>
          </a:bodyPr>
          <a:lstStyle/>
          <a:p>
            <a:r>
              <a:rPr lang="en-US" sz="3600" dirty="0"/>
              <a:t>I saw all the deeds that are done under the sun; and see, all is vanity and a chasing after wind.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Ecclesiastes 1:14</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Poverty and Wealth  -- William Frith, 1888</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91C333A-5900-4216-9F08-E2518E85F4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600" y="20321"/>
            <a:ext cx="9144000" cy="6215063"/>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752600"/>
            <a:ext cx="6438900" cy="2308324"/>
          </a:xfrm>
          <a:prstGeom prst="rect">
            <a:avLst/>
          </a:prstGeom>
        </p:spPr>
        <p:txBody>
          <a:bodyPr wrap="square">
            <a:spAutoFit/>
          </a:bodyPr>
          <a:lstStyle/>
          <a:p>
            <a:r>
              <a:rPr lang="en-US" sz="3600" dirty="0"/>
              <a:t>Hear this, all you peoples; give ear, all inhabitants of the world, both low and high, rich and poor together.</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49:1-2</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Hands Around the World Mural  --  Ballymena, Northern Ireland </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9332D4B9-C796-448F-B1F1-AFD231DBF1D4}"/>
              </a:ext>
            </a:extLst>
          </p:cNvPr>
          <p:cNvPicPr>
            <a:picLocks noChangeAspect="1"/>
          </p:cNvPicPr>
          <p:nvPr/>
        </p:nvPicPr>
        <p:blipFill>
          <a:blip r:embed="rId2"/>
          <a:stretch>
            <a:fillRect/>
          </a:stretch>
        </p:blipFill>
        <p:spPr>
          <a:xfrm>
            <a:off x="1521372" y="914400"/>
            <a:ext cx="9146628" cy="44958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00200"/>
            <a:ext cx="6248400" cy="2286000"/>
          </a:xfrm>
          <a:prstGeom prst="rect">
            <a:avLst/>
          </a:prstGeom>
        </p:spPr>
        <p:txBody>
          <a:bodyPr wrap="square">
            <a:spAutoFit/>
          </a:bodyPr>
          <a:lstStyle/>
          <a:p>
            <a:r>
              <a:rPr lang="en-US" sz="3600" dirty="0"/>
              <a:t>In that renewal there is no longer Greek and Jew … barbarian, Scythian, slave and free; but Christ is all and in all!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3:11ac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Crucifixion  --  St. Benedict the African East, Chicago, IL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E8BCB97-EC87-47AC-B85D-81C11E0F74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0"/>
            <a:ext cx="9095217" cy="60198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33600"/>
            <a:ext cx="6324600" cy="2308324"/>
          </a:xfrm>
          <a:prstGeom prst="rect">
            <a:avLst/>
          </a:prstGeom>
        </p:spPr>
        <p:txBody>
          <a:bodyPr wrap="square">
            <a:spAutoFit/>
          </a:bodyPr>
          <a:lstStyle/>
          <a:p>
            <a:r>
              <a:rPr lang="en-US" sz="3600" dirty="0"/>
              <a:t>Then he told them a parable: "The land of a rich man produced abundantly.</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12:16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Grain Fields  --  Edwin Evans, Brigham Young University Museum of Art, Provo, UT</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AD84132-EB0C-49B7-9337-09A6101B87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98834"/>
            <a:ext cx="9144000" cy="6125766"/>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05600" cy="2308324"/>
          </a:xfrm>
          <a:prstGeom prst="rect">
            <a:avLst/>
          </a:prstGeom>
        </p:spPr>
        <p:txBody>
          <a:bodyPr wrap="square">
            <a:spAutoFit/>
          </a:bodyPr>
          <a:lstStyle/>
          <a:p>
            <a:r>
              <a:rPr lang="en-US" sz="3600" dirty="0"/>
              <a:t>… he said, '… I will pull down my barns and build larger ones, and there I will store all my grain and my goods.'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12:18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Rich Fool  --  JESUS MAFA, Cameroon</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D7A7829-F446-4CE2-8BDC-44AD757728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228601"/>
            <a:ext cx="9144000" cy="601744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19236"/>
            <a:ext cx="7467600" cy="1200329"/>
          </a:xfrm>
          <a:prstGeom prst="rect">
            <a:avLst/>
          </a:prstGeom>
        </p:spPr>
        <p:txBody>
          <a:bodyPr wrap="square">
            <a:spAutoFit/>
          </a:bodyPr>
          <a:lstStyle/>
          <a:p>
            <a:r>
              <a:rPr lang="en-US" sz="3600" dirty="0"/>
              <a:t>Yet it was I who taught Ephraim to walk, I took them up in my arms …</a:t>
            </a:r>
            <a:endParaRPr lang="en-US" sz="3600" dirty="0">
              <a:cs typeface="Arial" pitchFamily="34" charset="0"/>
            </a:endParaRPr>
          </a:p>
        </p:txBody>
      </p:sp>
      <p:sp>
        <p:nvSpPr>
          <p:cNvPr id="4" name="TextBox 3"/>
          <p:cNvSpPr txBox="1"/>
          <p:nvPr/>
        </p:nvSpPr>
        <p:spPr>
          <a:xfrm>
            <a:off x="6098628" y="4038601"/>
            <a:ext cx="3352800" cy="461665"/>
          </a:xfrm>
          <a:prstGeom prst="rect">
            <a:avLst/>
          </a:prstGeom>
          <a:noFill/>
        </p:spPr>
        <p:txBody>
          <a:bodyPr wrap="square" rtlCol="0">
            <a:spAutoFit/>
          </a:bodyPr>
          <a:lstStyle/>
          <a:p>
            <a:pPr algn="ctr"/>
            <a:r>
              <a:rPr lang="en-US" sz="2400" dirty="0">
                <a:solidFill>
                  <a:schemeClr val="tx1">
                    <a:lumMod val="95000"/>
                  </a:schemeClr>
                </a:solidFill>
              </a:rPr>
              <a:t>Hosea 11:3a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6705600" cy="1754326"/>
          </a:xfrm>
          <a:prstGeom prst="rect">
            <a:avLst/>
          </a:prstGeom>
        </p:spPr>
        <p:txBody>
          <a:bodyPr wrap="square">
            <a:spAutoFit/>
          </a:bodyPr>
          <a:lstStyle/>
          <a:p>
            <a:r>
              <a:rPr lang="en-US" sz="3600" dirty="0"/>
              <a:t>And I will say to my soul, 'Soul, you have ample goods laid up for many years; relax, eat, drink, be merry.'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12:19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Rich Man and Lazarus  --  Lawrence Ladd, Smithsonian American Art Museum, 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CFAA5EC-213B-49DF-9720-E71A3688D0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0"/>
            <a:ext cx="9080573" cy="64008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315200" cy="2308324"/>
          </a:xfrm>
          <a:prstGeom prst="rect">
            <a:avLst/>
          </a:prstGeom>
        </p:spPr>
        <p:txBody>
          <a:bodyPr wrap="square">
            <a:spAutoFit/>
          </a:bodyPr>
          <a:lstStyle/>
          <a:p>
            <a:r>
              <a:rPr lang="en-US" sz="3600" dirty="0"/>
              <a:t>But God said to him, 'You fool! This very night your life is being demanded of you. And the things you have prepared, whose will they be?'</a:t>
            </a:r>
            <a:endParaRPr lang="en-US" sz="3600" dirty="0">
              <a:cs typeface="Arial" pitchFamily="34" charset="0"/>
            </a:endParaRPr>
          </a:p>
        </p:txBody>
      </p:sp>
      <p:sp>
        <p:nvSpPr>
          <p:cNvPr id="5" name="TextBox 4"/>
          <p:cNvSpPr txBox="1"/>
          <p:nvPr/>
        </p:nvSpPr>
        <p:spPr>
          <a:xfrm>
            <a:off x="57912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12:20</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Rich Man  --  Rembrandt, Gemaldegalerie, Berlin, Germany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1343F03-B1FE-4070-AD80-92DB308065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32148"/>
            <a:ext cx="8366777" cy="6216253"/>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209800"/>
            <a:ext cx="6781800" cy="1754326"/>
          </a:xfrm>
          <a:prstGeom prst="rect">
            <a:avLst/>
          </a:prstGeom>
        </p:spPr>
        <p:txBody>
          <a:bodyPr wrap="square">
            <a:spAutoFit/>
          </a:bodyPr>
          <a:lstStyle/>
          <a:p>
            <a:r>
              <a:rPr lang="en-US" sz="3600" dirty="0"/>
              <a:t>So it is with those who store up treasures for themselves but are not rich toward God."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12:21</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Heart of the Community Mosaic  --  East Hastings, Vancouver,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A80D783-76FB-4EB8-A087-3D3B47AB502C}"/>
              </a:ext>
            </a:extLst>
          </p:cNvPr>
          <p:cNvPicPr>
            <a:picLocks noChangeAspect="1"/>
          </p:cNvPicPr>
          <p:nvPr/>
        </p:nvPicPr>
        <p:blipFill>
          <a:blip r:embed="rId2"/>
          <a:stretch>
            <a:fillRect/>
          </a:stretch>
        </p:blipFill>
        <p:spPr>
          <a:xfrm>
            <a:off x="2006600" y="0"/>
            <a:ext cx="8128000" cy="6096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http://commons.wikimedia.org/wiki/File:Karl_Hultstrom01.JPG - Bengt </a:t>
            </a:r>
            <a:r>
              <a:rPr lang="en-US" sz="1600" dirty="0" err="1"/>
              <a:t>Oberger</a:t>
            </a:r>
            <a:endParaRPr lang="en-US" sz="1600" dirty="0"/>
          </a:p>
          <a:p>
            <a:pPr>
              <a:buNone/>
            </a:pPr>
            <a:r>
              <a:rPr lang="en-US" sz="1600" dirty="0"/>
              <a:t>http://commons.wikimedia.org/wiki/File:Motherhood.jpg</a:t>
            </a:r>
          </a:p>
          <a:p>
            <a:pPr>
              <a:buNone/>
            </a:pPr>
            <a:r>
              <a:rPr lang="en-US" sz="1600" dirty="0"/>
              <a:t>https://commons.wikimedia.org/wiki/File:Mary_Cassatt,_1898_-_Louise_nursing_her_child.jpg</a:t>
            </a:r>
          </a:p>
          <a:p>
            <a:pPr>
              <a:buNone/>
            </a:pPr>
            <a:r>
              <a:rPr lang="en-US" sz="1600" dirty="0"/>
              <a:t>https://commons.wikimedia.org/wiki/File:Gfp-wisconsin-madison-looking-over-the-fields.jpg – Yinan Chen</a:t>
            </a:r>
          </a:p>
          <a:p>
            <a:pPr>
              <a:buNone/>
            </a:pPr>
            <a:r>
              <a:rPr lang="en-US" sz="1600" dirty="0"/>
              <a:t>https://commons.wikimedia.org/wiki/File:William_Powell_Frith_-_Poverty_and_Wealth.JPG</a:t>
            </a:r>
          </a:p>
          <a:p>
            <a:pPr>
              <a:buNone/>
            </a:pPr>
            <a:r>
              <a:rPr lang="en-US" sz="1600" dirty="0"/>
              <a:t>https://www.flickr.com/photos/uk_parliament/7402060432</a:t>
            </a:r>
          </a:p>
          <a:p>
            <a:pPr>
              <a:buNone/>
            </a:pPr>
            <a:r>
              <a:rPr lang="en-US" sz="1600" dirty="0"/>
              <a:t>https://www.flickr.com/photos/seanbirm/31589314255 - Sean Birmingham</a:t>
            </a:r>
          </a:p>
          <a:p>
            <a:pPr>
              <a:buNone/>
            </a:pPr>
            <a:r>
              <a:rPr lang="en-US" sz="1600" dirty="0"/>
              <a:t>https://commons.wikimedia.org/wiki/File:Evans-GrainFields.png</a:t>
            </a:r>
          </a:p>
          <a:p>
            <a:pPr>
              <a:buNone/>
            </a:pPr>
            <a:r>
              <a:rPr lang="en-US" sz="1600" dirty="0"/>
              <a:t>http://diglib.library.vanderbilt.edu/act-imagelink.pl?RC=48266https://commons.wikimedia.org/wiki/File:Parable_of_the_Rich_Man_and_Lazarus_(Lawrence_W._Ladd).jpg</a:t>
            </a:r>
          </a:p>
          <a:p>
            <a:pPr>
              <a:buNone/>
            </a:pPr>
            <a:r>
              <a:rPr lang="en-US" sz="1600" dirty="0"/>
              <a:t>https://commons.wikimedia.org/wiki/File:Heart_of_the_Community_mural.jpeg - 	</a:t>
            </a:r>
            <a:r>
              <a:rPr lang="en-US" sz="1600" dirty="0" err="1"/>
              <a:t>Eternalsleeper</a:t>
            </a:r>
            <a:endParaRPr lang="en-US" sz="1600" dirty="0"/>
          </a:p>
          <a:p>
            <a:pPr>
              <a:buNone/>
            </a:pPr>
            <a:r>
              <a:rPr lang="en-US" sz="1600"/>
              <a:t>https://commons.wikimedia.org/wiki/File:Rembrandt_-_The_Parable_of_the_Rich_Fool.jpg</a:t>
            </a:r>
          </a:p>
          <a:p>
            <a:pPr>
              <a:buNone/>
            </a:pPr>
            <a:r>
              <a:rPr lang="en-US" sz="1600"/>
              <a:t>https</a:t>
            </a:r>
            <a:r>
              <a:rPr lang="en-US" sz="1600" dirty="0"/>
              <a:t>://commons.wikimedia.org/wiki/File:Parable_of_the_Rich_Man_and_Lazarus_(Lawrence_W._Ladd).jpg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0" y="5562600"/>
            <a:ext cx="2895600" cy="1169551"/>
          </a:xfrm>
          <a:prstGeom prst="rect">
            <a:avLst/>
          </a:prstGeom>
          <a:noFill/>
        </p:spPr>
        <p:txBody>
          <a:bodyPr wrap="square" rtlCol="0">
            <a:spAutoFit/>
          </a:bodyPr>
          <a:lstStyle/>
          <a:p>
            <a:pPr algn="ctr"/>
            <a:r>
              <a:rPr lang="en-US" sz="1400" dirty="0">
                <a:solidFill>
                  <a:schemeClr val="tx1">
                    <a:lumMod val="95000"/>
                  </a:schemeClr>
                </a:solidFill>
              </a:rPr>
              <a:t>Joseph and the Christ Child</a:t>
            </a:r>
          </a:p>
          <a:p>
            <a:pPr algn="ctr"/>
            <a:endParaRPr lang="en-US" sz="1400" dirty="0">
              <a:solidFill>
                <a:schemeClr val="tx1">
                  <a:lumMod val="95000"/>
                </a:schemeClr>
              </a:solidFill>
            </a:endParaRPr>
          </a:p>
          <a:p>
            <a:pPr algn="ctr"/>
            <a:r>
              <a:rPr lang="en-US" sz="1400" dirty="0">
                <a:solidFill>
                  <a:schemeClr val="tx1">
                    <a:lumMod val="95000"/>
                  </a:schemeClr>
                </a:solidFill>
              </a:rPr>
              <a:t>El Greco</a:t>
            </a:r>
          </a:p>
          <a:p>
            <a:pPr algn="ctr"/>
            <a:r>
              <a:rPr lang="en-US" sz="1400" dirty="0">
                <a:solidFill>
                  <a:schemeClr val="tx1">
                    <a:lumMod val="95000"/>
                  </a:schemeClr>
                </a:solidFill>
              </a:rPr>
              <a:t>Museum of Santa Cruz</a:t>
            </a:r>
          </a:p>
          <a:p>
            <a:pPr algn="ctr"/>
            <a:r>
              <a:rPr lang="en-US" sz="1400" dirty="0">
                <a:solidFill>
                  <a:schemeClr val="tx1">
                    <a:lumMod val="95000"/>
                  </a:schemeClr>
                </a:solidFill>
              </a:rPr>
              <a:t>Toledo, Spain</a:t>
            </a:r>
          </a:p>
        </p:txBody>
      </p:sp>
      <p:pic>
        <p:nvPicPr>
          <p:cNvPr id="4" name="Picture 3">
            <a:extLst>
              <a:ext uri="{FF2B5EF4-FFF2-40B4-BE49-F238E27FC236}">
                <a16:creationId xmlns:a16="http://schemas.microsoft.com/office/drawing/2014/main" id="{CDC40569-82E7-1BBE-F94F-2DFA75B4A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0" y="0"/>
            <a:ext cx="3353545"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228672"/>
            <a:ext cx="6858000" cy="1200329"/>
          </a:xfrm>
          <a:prstGeom prst="rect">
            <a:avLst/>
          </a:prstGeom>
        </p:spPr>
        <p:txBody>
          <a:bodyPr wrap="square">
            <a:spAutoFit/>
          </a:bodyPr>
          <a:lstStyle/>
          <a:p>
            <a:r>
              <a:rPr lang="en-US" sz="3600" dirty="0"/>
              <a:t>I led them with cords of human kindness, with bands of love.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a:solidFill>
                  <a:schemeClr val="tx1">
                    <a:lumMod val="95000"/>
                  </a:schemeClr>
                </a:solidFill>
              </a:rPr>
              <a:t>Hosea 11:4a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367046"/>
            <a:ext cx="8763000" cy="338554"/>
          </a:xfrm>
          <a:prstGeom prst="rect">
            <a:avLst/>
          </a:prstGeom>
          <a:noFill/>
        </p:spPr>
        <p:txBody>
          <a:bodyPr wrap="square" rtlCol="0">
            <a:spAutoFit/>
          </a:bodyPr>
          <a:lstStyle/>
          <a:p>
            <a:pPr algn="ctr"/>
            <a:r>
              <a:rPr lang="en-US" sz="1600" dirty="0">
                <a:solidFill>
                  <a:schemeClr val="tx1">
                    <a:lumMod val="95000"/>
                  </a:schemeClr>
                </a:solidFill>
              </a:rPr>
              <a:t>Motherhood  --  Nelly Alves, Catacumba Park, Rio de Janiero, Brazil</a:t>
            </a:r>
          </a:p>
        </p:txBody>
      </p:sp>
      <p:pic>
        <p:nvPicPr>
          <p:cNvPr id="2" name="Picture 1">
            <a:extLst>
              <a:ext uri="{FF2B5EF4-FFF2-40B4-BE49-F238E27FC236}">
                <a16:creationId xmlns:a16="http://schemas.microsoft.com/office/drawing/2014/main" id="{BFDB4D92-6FE1-4947-9D6A-25E3D1DB814C}"/>
              </a:ext>
            </a:extLst>
          </p:cNvPr>
          <p:cNvPicPr>
            <a:picLocks noChangeAspect="1"/>
          </p:cNvPicPr>
          <p:nvPr/>
        </p:nvPicPr>
        <p:blipFill>
          <a:blip r:embed="rId2"/>
          <a:stretch>
            <a:fillRect/>
          </a:stretch>
        </p:blipFill>
        <p:spPr>
          <a:xfrm>
            <a:off x="2133600" y="207504"/>
            <a:ext cx="7952930" cy="596469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705600" cy="1754326"/>
          </a:xfrm>
          <a:prstGeom prst="rect">
            <a:avLst/>
          </a:prstGeom>
        </p:spPr>
        <p:txBody>
          <a:bodyPr wrap="square">
            <a:spAutoFit/>
          </a:bodyPr>
          <a:lstStyle/>
          <a:p>
            <a:r>
              <a:rPr lang="en-US" sz="3600" dirty="0"/>
              <a:t>I was to them like those who lift infants to their cheeks. I bent down to them and fed them.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Hosea 11:4b</a:t>
            </a:r>
          </a:p>
        </p:txBody>
      </p:sp>
    </p:spTree>
    <p:extLst>
      <p:ext uri="{BB962C8B-B14F-4D97-AF65-F5344CB8AC3E}">
        <p14:creationId xmlns:p14="http://schemas.microsoft.com/office/powerpoint/2010/main" val="1564754888"/>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1"/>
            <a:ext cx="2209800" cy="1384995"/>
          </a:xfrm>
          <a:prstGeom prst="rect">
            <a:avLst/>
          </a:prstGeom>
          <a:noFill/>
        </p:spPr>
        <p:txBody>
          <a:bodyPr wrap="square" rtlCol="0">
            <a:spAutoFit/>
          </a:bodyPr>
          <a:lstStyle/>
          <a:p>
            <a:pPr algn="ctr"/>
            <a:r>
              <a:rPr lang="fr-FR" sz="1400" dirty="0">
                <a:solidFill>
                  <a:schemeClr val="tx1">
                    <a:lumMod val="95000"/>
                  </a:schemeClr>
                </a:solidFill>
              </a:rPr>
              <a:t>Louise Nursing Her Child</a:t>
            </a:r>
          </a:p>
          <a:p>
            <a:pPr algn="ctr"/>
            <a:endParaRPr lang="fr-FR" sz="1400" dirty="0">
              <a:solidFill>
                <a:schemeClr val="tx1">
                  <a:lumMod val="95000"/>
                </a:schemeClr>
              </a:solidFill>
            </a:endParaRPr>
          </a:p>
          <a:p>
            <a:pPr algn="ctr"/>
            <a:r>
              <a:rPr lang="fr-FR" sz="1400" dirty="0">
                <a:solidFill>
                  <a:schemeClr val="tx1">
                    <a:lumMod val="95000"/>
                  </a:schemeClr>
                </a:solidFill>
              </a:rPr>
              <a:t>Mary Cassatt</a:t>
            </a:r>
          </a:p>
          <a:p>
            <a:pPr algn="ctr"/>
            <a:r>
              <a:rPr lang="fr-FR" sz="1400" dirty="0">
                <a:solidFill>
                  <a:schemeClr val="tx1">
                    <a:lumMod val="95000"/>
                  </a:schemeClr>
                </a:solidFill>
              </a:rPr>
              <a:t>Fondation Rau pour le Tiers-Monde</a:t>
            </a:r>
          </a:p>
          <a:p>
            <a:pPr algn="ctr"/>
            <a:r>
              <a:rPr lang="fr-FR" sz="1400" dirty="0">
                <a:solidFill>
                  <a:schemeClr val="tx1">
                    <a:lumMod val="95000"/>
                  </a:schemeClr>
                </a:solidFill>
              </a:rPr>
              <a:t>Zurich, Switzerland</a:t>
            </a:r>
            <a:endParaRPr lang="en-US" sz="1400" dirty="0">
              <a:solidFill>
                <a:schemeClr val="tx1">
                  <a:lumMod val="95000"/>
                </a:schemeClr>
              </a:solidFill>
            </a:endParaRPr>
          </a:p>
        </p:txBody>
      </p:sp>
      <p:pic>
        <p:nvPicPr>
          <p:cNvPr id="2" name="Picture 1">
            <a:extLst>
              <a:ext uri="{FF2B5EF4-FFF2-40B4-BE49-F238E27FC236}">
                <a16:creationId xmlns:a16="http://schemas.microsoft.com/office/drawing/2014/main" id="{E1F53A59-3670-4CC3-968C-F0F854748F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001516" cy="6858000"/>
          </a:xfrm>
          <a:prstGeom prst="rect">
            <a:avLst/>
          </a:prstGeom>
        </p:spPr>
      </p:pic>
    </p:spTree>
    <p:extLst>
      <p:ext uri="{BB962C8B-B14F-4D97-AF65-F5344CB8AC3E}">
        <p14:creationId xmlns:p14="http://schemas.microsoft.com/office/powerpoint/2010/main" val="413161515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Let them thank the LORD for his steadfast love, for his wonderful works to humankind.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107:8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Wisconsin Fields  --  Yinan Chen, 2013</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74C05C9-0E17-4362-ACA2-7C4EB847AA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5561"/>
            <a:ext cx="9144000" cy="5965031"/>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1781</TotalTime>
  <Words>836</Words>
  <Application>Microsoft Office PowerPoint</Application>
  <PresentationFormat>Widescreen</PresentationFormat>
  <Paragraphs>64</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Eighth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123</cp:revision>
  <dcterms:created xsi:type="dcterms:W3CDTF">2016-08-31T16:46:43Z</dcterms:created>
  <dcterms:modified xsi:type="dcterms:W3CDTF">2022-11-11T18:00:23Z</dcterms:modified>
</cp:coreProperties>
</file>