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256" r:id="rId2"/>
    <p:sldId id="282" r:id="rId3"/>
    <p:sldId id="382" r:id="rId4"/>
    <p:sldId id="383" r:id="rId5"/>
    <p:sldId id="420" r:id="rId6"/>
    <p:sldId id="385" r:id="rId7"/>
    <p:sldId id="419" r:id="rId8"/>
    <p:sldId id="387" r:id="rId9"/>
    <p:sldId id="388" r:id="rId10"/>
    <p:sldId id="389" r:id="rId11"/>
    <p:sldId id="390" r:id="rId12"/>
    <p:sldId id="391" r:id="rId13"/>
    <p:sldId id="392" r:id="rId14"/>
    <p:sldId id="393" r:id="rId15"/>
    <p:sldId id="394" r:id="rId16"/>
    <p:sldId id="395" r:id="rId17"/>
    <p:sldId id="414" r:id="rId18"/>
    <p:sldId id="397" r:id="rId19"/>
    <p:sldId id="396" r:id="rId20"/>
    <p:sldId id="399" r:id="rId21"/>
    <p:sldId id="400" r:id="rId22"/>
    <p:sldId id="401" r:id="rId23"/>
    <p:sldId id="402" r:id="rId24"/>
    <p:sldId id="403" r:id="rId25"/>
    <p:sldId id="404" r:id="rId26"/>
    <p:sldId id="407" r:id="rId27"/>
    <p:sldId id="412" r:id="rId28"/>
    <p:sldId id="406" r:id="rId29"/>
    <p:sldId id="410" r:id="rId30"/>
    <p:sldId id="408" r:id="rId31"/>
    <p:sldId id="411" r:id="rId32"/>
    <p:sldId id="409" r:id="rId33"/>
    <p:sldId id="413" r:id="rId34"/>
    <p:sldId id="297" r:id="rId35"/>
    <p:sldId id="41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798E"/>
    <a:srgbClr val="843B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43"/>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Presentation of the Lord</a:t>
            </a:r>
          </a:p>
        </p:txBody>
      </p:sp>
      <p:sp>
        <p:nvSpPr>
          <p:cNvPr id="3" name="Subtitle 2"/>
          <p:cNvSpPr>
            <a:spLocks noGrp="1"/>
          </p:cNvSpPr>
          <p:nvPr>
            <p:ph type="subTitle" idx="1"/>
          </p:nvPr>
        </p:nvSpPr>
        <p:spPr>
          <a:xfrm>
            <a:off x="2895600" y="3810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676400" y="4419601"/>
            <a:ext cx="2971800" cy="2246769"/>
          </a:xfrm>
          <a:prstGeom prst="rect">
            <a:avLst/>
          </a:prstGeom>
          <a:solidFill>
            <a:srgbClr val="63798E">
              <a:alpha val="80000"/>
            </a:srgbClr>
          </a:solidFill>
        </p:spPr>
        <p:txBody>
          <a:bodyPr wrap="square">
            <a:spAutoFit/>
          </a:bodyPr>
          <a:lstStyle/>
          <a:p>
            <a:pPr algn="ctr"/>
            <a:r>
              <a:rPr lang="en-US" sz="2800" dirty="0"/>
              <a:t>Malachi 3:1-4 </a:t>
            </a:r>
          </a:p>
          <a:p>
            <a:pPr algn="ctr"/>
            <a:r>
              <a:rPr lang="en-US" sz="2800" dirty="0"/>
              <a:t>Psalm 84</a:t>
            </a:r>
          </a:p>
          <a:p>
            <a:pPr algn="ctr"/>
            <a:r>
              <a:rPr lang="en-US" sz="2800" i="1" dirty="0"/>
              <a:t> or Psalm 24:7-10</a:t>
            </a:r>
            <a:r>
              <a:rPr lang="en-US" sz="2800" dirty="0"/>
              <a:t>  </a:t>
            </a:r>
          </a:p>
          <a:p>
            <a:pPr algn="ctr"/>
            <a:r>
              <a:rPr lang="en-US" sz="2800" dirty="0"/>
              <a:t>Hebrews 2:14-18</a:t>
            </a:r>
          </a:p>
          <a:p>
            <a:pPr algn="ctr"/>
            <a:r>
              <a:rPr lang="en-US" sz="2800" dirty="0"/>
              <a:t>Luke 2:22-40</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44469"/>
            <a:ext cx="7467600" cy="1754326"/>
          </a:xfrm>
          <a:prstGeom prst="rect">
            <a:avLst/>
          </a:prstGeom>
        </p:spPr>
        <p:txBody>
          <a:bodyPr wrap="square">
            <a:spAutoFit/>
          </a:bodyPr>
          <a:lstStyle/>
          <a:p>
            <a:r>
              <a:rPr lang="en-US" sz="3600" dirty="0"/>
              <a:t>Because he himself was tested by what he suffered, he is able to help those who are being tested.</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Hebrews 2:18</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638800"/>
            <a:ext cx="3352800" cy="861774"/>
          </a:xfrm>
          <a:prstGeom prst="rect">
            <a:avLst/>
          </a:prstGeom>
          <a:noFill/>
        </p:spPr>
        <p:txBody>
          <a:bodyPr wrap="square" rtlCol="0">
            <a:spAutoFit/>
          </a:bodyPr>
          <a:lstStyle/>
          <a:p>
            <a:pPr algn="ctr"/>
            <a:r>
              <a:rPr lang="en-US" sz="1600" dirty="0">
                <a:solidFill>
                  <a:schemeClr val="tx1">
                    <a:lumMod val="95000"/>
                  </a:schemeClr>
                </a:solidFill>
              </a:rPr>
              <a:t>The Flagellation</a:t>
            </a:r>
          </a:p>
          <a:p>
            <a:pPr algn="ctr"/>
            <a:endParaRPr lang="en-US" sz="1600" dirty="0">
              <a:solidFill>
                <a:schemeClr val="tx1">
                  <a:lumMod val="95000"/>
                </a:schemeClr>
              </a:solidFill>
            </a:endParaRPr>
          </a:p>
          <a:p>
            <a:pPr algn="ctr"/>
            <a:r>
              <a:rPr lang="en-US" sz="1600" dirty="0">
                <a:solidFill>
                  <a:schemeClr val="tx1">
                    <a:lumMod val="95000"/>
                  </a:schemeClr>
                </a:solidFill>
              </a:rPr>
              <a:t>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5602" name="Picture 2" descr="Title: The Flagellation&#10;[Click for larger image view]"/>
          <p:cNvPicPr>
            <a:picLocks noChangeAspect="1" noChangeArrowheads="1"/>
          </p:cNvPicPr>
          <p:nvPr/>
        </p:nvPicPr>
        <p:blipFill>
          <a:blip r:embed="rId2" cstate="print">
            <a:lum contrast="10000"/>
          </a:blip>
          <a:srcRect/>
          <a:stretch>
            <a:fillRect/>
          </a:stretch>
        </p:blipFill>
        <p:spPr bwMode="auto">
          <a:xfrm>
            <a:off x="5105400" y="0"/>
            <a:ext cx="4565469" cy="6858000"/>
          </a:xfrm>
          <a:prstGeom prst="rect">
            <a:avLst/>
          </a:prstGeom>
          <a:noFill/>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752600"/>
            <a:ext cx="7467600" cy="2308324"/>
          </a:xfrm>
          <a:prstGeom prst="rect">
            <a:avLst/>
          </a:prstGeom>
        </p:spPr>
        <p:txBody>
          <a:bodyPr wrap="square">
            <a:spAutoFit/>
          </a:bodyPr>
          <a:lstStyle/>
          <a:p>
            <a:r>
              <a:rPr lang="en-US" sz="3600" dirty="0"/>
              <a:t>When the time came for their purification according to the law of Moses, they brought him up to Jerusalem to present him to the Lord…</a:t>
            </a:r>
            <a:endParaRPr lang="en-US" sz="3600" dirty="0">
              <a:cs typeface="Arial" pitchFamily="34" charset="0"/>
            </a:endParaRPr>
          </a:p>
        </p:txBody>
      </p:sp>
      <p:sp>
        <p:nvSpPr>
          <p:cNvPr id="3" name="Rectangle 2"/>
          <p:cNvSpPr/>
          <p:nvPr/>
        </p:nvSpPr>
        <p:spPr>
          <a:xfrm>
            <a:off x="6781800" y="4415136"/>
            <a:ext cx="2514600" cy="461665"/>
          </a:xfrm>
          <a:prstGeom prst="rect">
            <a:avLst/>
          </a:prstGeom>
        </p:spPr>
        <p:txBody>
          <a:bodyPr wrap="square">
            <a:spAutoFit/>
          </a:bodyPr>
          <a:lstStyle/>
          <a:p>
            <a:r>
              <a:rPr lang="en-US" sz="2400" dirty="0">
                <a:cs typeface="Arial" pitchFamily="34" charset="0"/>
              </a:rPr>
              <a:t>Luke 2:22</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ren-presentation.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
                    </a14:imgEffect>
                  </a14:imgLayer>
                </a14:imgProps>
              </a:ext>
            </a:extLst>
          </a:blip>
          <a:srcRect b="8889"/>
          <a:stretch>
            <a:fillRect/>
          </a:stretch>
        </p:blipFill>
        <p:spPr>
          <a:xfrm>
            <a:off x="1738675" y="0"/>
            <a:ext cx="8714650" cy="6248400"/>
          </a:xfrm>
          <a:prstGeom prst="rect">
            <a:avLst/>
          </a:prstGeom>
        </p:spPr>
      </p:pic>
      <p:sp>
        <p:nvSpPr>
          <p:cNvPr id="3" name="TextBox 2"/>
          <p:cNvSpPr txBox="1"/>
          <p:nvPr/>
        </p:nvSpPr>
        <p:spPr>
          <a:xfrm>
            <a:off x="1981200" y="6412468"/>
            <a:ext cx="8382000" cy="338554"/>
          </a:xfrm>
          <a:prstGeom prst="rect">
            <a:avLst/>
          </a:prstGeom>
          <a:noFill/>
        </p:spPr>
        <p:txBody>
          <a:bodyPr wrap="square" rtlCol="0">
            <a:spAutoFit/>
          </a:bodyPr>
          <a:lstStyle/>
          <a:p>
            <a:pPr algn="ctr"/>
            <a:r>
              <a:rPr lang="en-US" sz="1600" dirty="0">
                <a:solidFill>
                  <a:schemeClr val="tx1">
                    <a:lumMod val="95000"/>
                  </a:schemeClr>
                </a:solidFill>
              </a:rPr>
              <a:t>Presentation in the Temple  --  </a:t>
            </a:r>
            <a:r>
              <a:rPr lang="en-US" sz="1600" dirty="0" err="1">
                <a:solidFill>
                  <a:schemeClr val="tx1">
                    <a:lumMod val="95000"/>
                  </a:schemeClr>
                </a:solidFill>
              </a:rPr>
              <a:t>Ambrogio</a:t>
            </a:r>
            <a:r>
              <a:rPr lang="en-US" sz="1600" dirty="0">
                <a:solidFill>
                  <a:schemeClr val="tx1">
                    <a:lumMod val="95000"/>
                  </a:schemeClr>
                </a:solidFill>
              </a:rPr>
              <a:t> Lorenzetti, Uffizi, Florence, Italy</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and they offered a sacrifice according to what is stated in the law of the Lord, "a pair of turtledoves or two young pigeons."</a:t>
            </a:r>
            <a:endParaRPr lang="en-US" sz="3600" dirty="0">
              <a:cs typeface="Arial" pitchFamily="34" charset="0"/>
            </a:endParaRPr>
          </a:p>
        </p:txBody>
      </p:sp>
      <p:sp>
        <p:nvSpPr>
          <p:cNvPr id="3" name="Rectangle 2"/>
          <p:cNvSpPr/>
          <p:nvPr/>
        </p:nvSpPr>
        <p:spPr>
          <a:xfrm>
            <a:off x="6629400" y="4491336"/>
            <a:ext cx="2514600" cy="461665"/>
          </a:xfrm>
          <a:prstGeom prst="rect">
            <a:avLst/>
          </a:prstGeom>
        </p:spPr>
        <p:txBody>
          <a:bodyPr wrap="square">
            <a:spAutoFit/>
          </a:bodyPr>
          <a:lstStyle/>
          <a:p>
            <a:r>
              <a:rPr lang="en-US" sz="2400" dirty="0">
                <a:cs typeface="Arial" pitchFamily="34" charset="0"/>
              </a:rPr>
              <a:t>Luke 2:24</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4495800"/>
            <a:ext cx="1524000" cy="2062103"/>
          </a:xfrm>
          <a:prstGeom prst="rect">
            <a:avLst/>
          </a:prstGeom>
          <a:noFill/>
        </p:spPr>
        <p:txBody>
          <a:bodyPr wrap="square" rtlCol="0">
            <a:spAutoFit/>
          </a:bodyPr>
          <a:lstStyle/>
          <a:p>
            <a:pPr algn="ctr"/>
            <a:r>
              <a:rPr lang="en-US" sz="1600" dirty="0">
                <a:solidFill>
                  <a:schemeClr val="tx1">
                    <a:lumMod val="95000"/>
                  </a:schemeClr>
                </a:solidFill>
              </a:rPr>
              <a:t>Presentation in the Temple</a:t>
            </a:r>
          </a:p>
          <a:p>
            <a:pPr algn="ctr"/>
            <a:endParaRPr lang="en-US" sz="1600" dirty="0">
              <a:solidFill>
                <a:schemeClr val="tx1">
                  <a:lumMod val="95000"/>
                </a:schemeClr>
              </a:solidFill>
            </a:endParaRPr>
          </a:p>
          <a:p>
            <a:pPr algn="ctr"/>
            <a:r>
              <a:rPr lang="en-US" sz="1600" dirty="0">
                <a:solidFill>
                  <a:schemeClr val="tx1">
                    <a:lumMod val="95000"/>
                  </a:schemeClr>
                </a:solidFill>
              </a:rPr>
              <a:t>G. Van den </a:t>
            </a:r>
            <a:r>
              <a:rPr lang="en-US" sz="1600" dirty="0" err="1">
                <a:solidFill>
                  <a:schemeClr val="tx1">
                    <a:lumMod val="95000"/>
                  </a:schemeClr>
                </a:solidFill>
              </a:rPr>
              <a:t>Eeckhout</a:t>
            </a:r>
            <a:r>
              <a:rPr lang="en-US" sz="1600" dirty="0">
                <a:solidFill>
                  <a:schemeClr val="tx1">
                    <a:lumMod val="95000"/>
                  </a:schemeClr>
                </a:solidFill>
              </a:rPr>
              <a:t> Museum of Fine Arts, Budapest, Hungary</a:t>
            </a:r>
          </a:p>
        </p:txBody>
      </p:sp>
      <p:pic>
        <p:nvPicPr>
          <p:cNvPr id="21508" name="Picture 4" descr="Title: Presentation of Christ in the Temple&#10;[Click for smaller image view]"/>
          <p:cNvPicPr>
            <a:picLocks noChangeAspect="1" noChangeArrowheads="1"/>
          </p:cNvPicPr>
          <p:nvPr/>
        </p:nvPicPr>
        <p:blipFill>
          <a:blip r:embed="rId2" cstate="print"/>
          <a:srcRect l="14089" t="17392" r="4905" b="18840"/>
          <a:stretch>
            <a:fillRect/>
          </a:stretch>
        </p:blipFill>
        <p:spPr bwMode="auto">
          <a:xfrm>
            <a:off x="3498274" y="0"/>
            <a:ext cx="7169727" cy="6858000"/>
          </a:xfrm>
          <a:prstGeom prst="rect">
            <a:avLst/>
          </a:prstGeom>
          <a:noFill/>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44469"/>
            <a:ext cx="7467600" cy="3970318"/>
          </a:xfrm>
          <a:prstGeom prst="rect">
            <a:avLst/>
          </a:prstGeom>
        </p:spPr>
        <p:txBody>
          <a:bodyPr wrap="square">
            <a:spAutoFit/>
          </a:bodyPr>
          <a:lstStyle/>
          <a:p>
            <a:r>
              <a:rPr lang="en-US" sz="3600" dirty="0"/>
              <a:t>Simeon took him in his arms and praised God, saying, "Master, now you are dismissing your servant in peace, according to your word;</a:t>
            </a:r>
            <a:br>
              <a:rPr lang="en-US" sz="3600" dirty="0"/>
            </a:br>
            <a:br>
              <a:rPr lang="en-US" sz="3600" dirty="0"/>
            </a:br>
            <a:br>
              <a:rPr lang="en-US" sz="3600" dirty="0"/>
            </a:br>
            <a:endParaRPr lang="en-US" sz="3600" dirty="0">
              <a:cs typeface="Arial" pitchFamily="34" charset="0"/>
            </a:endParaRPr>
          </a:p>
        </p:txBody>
      </p:sp>
      <p:sp>
        <p:nvSpPr>
          <p:cNvPr id="3" name="Rectangle 2"/>
          <p:cNvSpPr/>
          <p:nvPr/>
        </p:nvSpPr>
        <p:spPr>
          <a:xfrm>
            <a:off x="6553200" y="4643736"/>
            <a:ext cx="2514600" cy="461665"/>
          </a:xfrm>
          <a:prstGeom prst="rect">
            <a:avLst/>
          </a:prstGeom>
        </p:spPr>
        <p:txBody>
          <a:bodyPr wrap="square">
            <a:spAutoFit/>
          </a:bodyPr>
          <a:lstStyle/>
          <a:p>
            <a:r>
              <a:rPr lang="en-US" sz="2400" dirty="0">
                <a:cs typeface="Arial" pitchFamily="34" charset="0"/>
              </a:rPr>
              <a:t>Luke 2:28-29</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336268"/>
            <a:ext cx="9144000" cy="338554"/>
          </a:xfrm>
          <a:prstGeom prst="rect">
            <a:avLst/>
          </a:prstGeom>
          <a:noFill/>
        </p:spPr>
        <p:txBody>
          <a:bodyPr wrap="square" rtlCol="0">
            <a:spAutoFit/>
          </a:bodyPr>
          <a:lstStyle/>
          <a:p>
            <a:pPr algn="ctr"/>
            <a:r>
              <a:rPr lang="en-US" sz="1600" dirty="0">
                <a:solidFill>
                  <a:schemeClr val="tx1">
                    <a:lumMod val="95000"/>
                  </a:schemeClr>
                </a:solidFill>
              </a:rPr>
              <a:t>Simeon’s Song of Praise (</a:t>
            </a:r>
            <a:r>
              <a:rPr lang="en-US" sz="1600" dirty="0" err="1">
                <a:solidFill>
                  <a:schemeClr val="tx1">
                    <a:lumMod val="95000"/>
                  </a:schemeClr>
                </a:solidFill>
              </a:rPr>
              <a:t>Nunc</a:t>
            </a:r>
            <a:r>
              <a:rPr lang="en-US" sz="1600" dirty="0">
                <a:solidFill>
                  <a:schemeClr val="tx1">
                    <a:lumMod val="95000"/>
                  </a:schemeClr>
                </a:solidFill>
              </a:rPr>
              <a:t> </a:t>
            </a:r>
            <a:r>
              <a:rPr lang="en-US" sz="1600" dirty="0" err="1">
                <a:solidFill>
                  <a:schemeClr val="tx1">
                    <a:lumMod val="95000"/>
                  </a:schemeClr>
                </a:solidFill>
              </a:rPr>
              <a:t>Dimittis</a:t>
            </a:r>
            <a:r>
              <a:rPr lang="en-US" sz="1600" dirty="0">
                <a:solidFill>
                  <a:schemeClr val="tx1">
                    <a:lumMod val="95000"/>
                  </a:schemeClr>
                </a:solidFill>
              </a:rPr>
              <a:t>)  --  </a:t>
            </a:r>
            <a:r>
              <a:rPr lang="en-US" sz="1600" dirty="0" err="1">
                <a:solidFill>
                  <a:schemeClr val="tx1">
                    <a:lumMod val="95000"/>
                  </a:schemeClr>
                </a:solidFill>
              </a:rPr>
              <a:t>Aert</a:t>
            </a:r>
            <a:r>
              <a:rPr lang="en-US" sz="1600" dirty="0">
                <a:solidFill>
                  <a:schemeClr val="tx1">
                    <a:lumMod val="95000"/>
                  </a:schemeClr>
                </a:solidFill>
              </a:rPr>
              <a:t> de </a:t>
            </a:r>
            <a:r>
              <a:rPr lang="en-US" sz="1600" dirty="0" err="1">
                <a:solidFill>
                  <a:schemeClr val="tx1">
                    <a:lumMod val="95000"/>
                  </a:schemeClr>
                </a:solidFill>
              </a:rPr>
              <a:t>Gelder</a:t>
            </a:r>
            <a:r>
              <a:rPr lang="en-US" sz="1600" dirty="0">
                <a:solidFill>
                  <a:schemeClr val="tx1">
                    <a:lumMod val="95000"/>
                  </a:schemeClr>
                </a:solidFill>
              </a:rPr>
              <a:t>, </a:t>
            </a:r>
            <a:r>
              <a:rPr lang="en-US" sz="1600" dirty="0" err="1">
                <a:solidFill>
                  <a:schemeClr val="tx1">
                    <a:lumMod val="95000"/>
                  </a:schemeClr>
                </a:solidFill>
              </a:rPr>
              <a:t>Mauritshuis</a:t>
            </a:r>
            <a:r>
              <a:rPr lang="en-US" sz="1600" dirty="0">
                <a:solidFill>
                  <a:schemeClr val="tx1">
                    <a:lumMod val="95000"/>
                  </a:schemeClr>
                </a:solidFill>
              </a:rPr>
              <a:t>, Hague, Netherlands </a:t>
            </a:r>
          </a:p>
        </p:txBody>
      </p:sp>
      <p:pic>
        <p:nvPicPr>
          <p:cNvPr id="17410" name="Picture 2" descr="Title: Simeon's Song of Praise (Nunc Dimittis)&#10;[Click for larger image view]"/>
          <p:cNvPicPr>
            <a:picLocks noChangeAspect="1" noChangeArrowheads="1"/>
          </p:cNvPicPr>
          <p:nvPr/>
        </p:nvPicPr>
        <p:blipFill>
          <a:blip r:embed="rId2" cstate="print"/>
          <a:srcRect t="12378"/>
          <a:stretch>
            <a:fillRect/>
          </a:stretch>
        </p:blipFill>
        <p:spPr bwMode="auto">
          <a:xfrm>
            <a:off x="2133600" y="0"/>
            <a:ext cx="7895466" cy="6096000"/>
          </a:xfrm>
          <a:prstGeom prst="rect">
            <a:avLst/>
          </a:prstGeom>
          <a:noFill/>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for my eyes have seen your salvation, which you have prepared in the presence of all peoples,</a:t>
            </a:r>
            <a:br>
              <a:rPr lang="en-US" sz="3600" dirty="0"/>
            </a:br>
            <a:endParaRPr lang="en-US" sz="3600" dirty="0"/>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Luke 2:30-31</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324600"/>
            <a:ext cx="9144000" cy="338554"/>
          </a:xfrm>
          <a:prstGeom prst="rect">
            <a:avLst/>
          </a:prstGeom>
          <a:noFill/>
        </p:spPr>
        <p:txBody>
          <a:bodyPr wrap="square" rtlCol="0">
            <a:spAutoFit/>
          </a:bodyPr>
          <a:lstStyle/>
          <a:p>
            <a:pPr algn="ctr"/>
            <a:r>
              <a:rPr lang="en-US" sz="1600" dirty="0">
                <a:solidFill>
                  <a:schemeClr val="tx1">
                    <a:lumMod val="95000"/>
                  </a:schemeClr>
                </a:solidFill>
              </a:rPr>
              <a:t>Presentation in the Temple  --  </a:t>
            </a:r>
            <a:r>
              <a:rPr lang="en-US" sz="1600" dirty="0" err="1">
                <a:solidFill>
                  <a:schemeClr val="tx1">
                    <a:lumMod val="95000"/>
                  </a:schemeClr>
                </a:solidFill>
              </a:rPr>
              <a:t>Bernward’s</a:t>
            </a:r>
            <a:r>
              <a:rPr lang="en-US" sz="1600" dirty="0">
                <a:solidFill>
                  <a:schemeClr val="tx1">
                    <a:lumMod val="95000"/>
                  </a:schemeClr>
                </a:solidFill>
              </a:rPr>
              <a:t> Doors, Hildesheim Cathedral, Hildesheim, Germany</a:t>
            </a:r>
          </a:p>
        </p:txBody>
      </p:sp>
      <p:pic>
        <p:nvPicPr>
          <p:cNvPr id="19458" name="Picture 2" descr="Title: Bernward's Doors: Presentation in the Temple&#10;[Click for larger image view]"/>
          <p:cNvPicPr>
            <a:picLocks noChangeAspect="1" noChangeArrowheads="1"/>
          </p:cNvPicPr>
          <p:nvPr/>
        </p:nvPicPr>
        <p:blipFill>
          <a:blip r:embed="rId2" cstate="print"/>
          <a:srcRect l="883"/>
          <a:stretch>
            <a:fillRect/>
          </a:stretch>
        </p:blipFill>
        <p:spPr bwMode="auto">
          <a:xfrm>
            <a:off x="1524000" y="-1"/>
            <a:ext cx="9144000" cy="6146483"/>
          </a:xfrm>
          <a:prstGeom prst="rect">
            <a:avLst/>
          </a:prstGeom>
          <a:noFill/>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…he will purify the descendants of Levi and refine them like gold and silver, until they present offerings to the LORD in righteousness.</a:t>
            </a:r>
            <a:endParaRPr lang="en-US" sz="3600" dirty="0">
              <a:cs typeface="Arial" pitchFamily="34" charset="0"/>
            </a:endParaRPr>
          </a:p>
        </p:txBody>
      </p:sp>
      <p:sp>
        <p:nvSpPr>
          <p:cNvPr id="3" name="Rectangle 2"/>
          <p:cNvSpPr/>
          <p:nvPr/>
        </p:nvSpPr>
        <p:spPr>
          <a:xfrm>
            <a:off x="6781800" y="4491336"/>
            <a:ext cx="2514600" cy="461665"/>
          </a:xfrm>
          <a:prstGeom prst="rect">
            <a:avLst/>
          </a:prstGeom>
        </p:spPr>
        <p:txBody>
          <a:bodyPr wrap="square">
            <a:spAutoFit/>
          </a:bodyPr>
          <a:lstStyle/>
          <a:p>
            <a:r>
              <a:rPr lang="en-US" sz="2400" dirty="0">
                <a:cs typeface="Arial" pitchFamily="34" charset="0"/>
              </a:rPr>
              <a:t>Malachi 3:3</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055674"/>
            <a:ext cx="7467600" cy="1754326"/>
          </a:xfrm>
          <a:prstGeom prst="rect">
            <a:avLst/>
          </a:prstGeom>
        </p:spPr>
        <p:txBody>
          <a:bodyPr wrap="square">
            <a:spAutoFit/>
          </a:bodyPr>
          <a:lstStyle/>
          <a:p>
            <a:r>
              <a:rPr lang="en-US" sz="3600" dirty="0"/>
              <a:t>…a light for revelation to the Gentiles and for glory to your people Israel."</a:t>
            </a:r>
            <a:endParaRPr lang="en-US" sz="3600" dirty="0">
              <a:cs typeface="Arial" pitchFamily="34" charset="0"/>
            </a:endParaRPr>
          </a:p>
          <a:p>
            <a:endParaRPr lang="en-US" sz="3600" dirty="0">
              <a:cs typeface="Arial" pitchFamily="34" charset="0"/>
            </a:endParaRPr>
          </a:p>
        </p:txBody>
      </p:sp>
      <p:sp>
        <p:nvSpPr>
          <p:cNvPr id="3" name="Rectangle 2"/>
          <p:cNvSpPr/>
          <p:nvPr/>
        </p:nvSpPr>
        <p:spPr>
          <a:xfrm>
            <a:off x="6629400" y="4038601"/>
            <a:ext cx="2514600" cy="461665"/>
          </a:xfrm>
          <a:prstGeom prst="rect">
            <a:avLst/>
          </a:prstGeom>
        </p:spPr>
        <p:txBody>
          <a:bodyPr wrap="square">
            <a:spAutoFit/>
          </a:bodyPr>
          <a:lstStyle/>
          <a:p>
            <a:r>
              <a:rPr lang="en-US" sz="2400" dirty="0">
                <a:cs typeface="Arial" pitchFamily="34" charset="0"/>
              </a:rPr>
              <a:t>Luke 2:32</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6336268"/>
            <a:ext cx="8534400" cy="338554"/>
          </a:xfrm>
          <a:prstGeom prst="rect">
            <a:avLst/>
          </a:prstGeom>
          <a:noFill/>
        </p:spPr>
        <p:txBody>
          <a:bodyPr wrap="square" rtlCol="0">
            <a:spAutoFit/>
          </a:bodyPr>
          <a:lstStyle/>
          <a:p>
            <a:pPr algn="ctr"/>
            <a:r>
              <a:rPr lang="en-US" sz="1600" dirty="0">
                <a:solidFill>
                  <a:schemeClr val="tx1">
                    <a:lumMod val="95000"/>
                  </a:schemeClr>
                </a:solidFill>
              </a:rPr>
              <a:t>Presentation in the Temple  --  Abbey of St. </a:t>
            </a:r>
            <a:r>
              <a:rPr lang="en-US" sz="1600" dirty="0" err="1">
                <a:solidFill>
                  <a:schemeClr val="tx1">
                    <a:lumMod val="95000"/>
                  </a:schemeClr>
                </a:solidFill>
              </a:rPr>
              <a:t>Walburga</a:t>
            </a:r>
            <a:r>
              <a:rPr lang="en-US" sz="1600" dirty="0">
                <a:solidFill>
                  <a:schemeClr val="tx1">
                    <a:lumMod val="95000"/>
                  </a:schemeClr>
                </a:solidFill>
              </a:rPr>
              <a:t>, Virginia Dale, CO</a:t>
            </a:r>
          </a:p>
        </p:txBody>
      </p:sp>
      <p:pic>
        <p:nvPicPr>
          <p:cNvPr id="15362" name="Picture 2" descr="Title: Presentation in the Temple&#10;[Click for larger image view]"/>
          <p:cNvPicPr>
            <a:picLocks noChangeAspect="1" noChangeArrowheads="1"/>
          </p:cNvPicPr>
          <p:nvPr/>
        </p:nvPicPr>
        <p:blipFill>
          <a:blip r:embed="rId2" cstate="print"/>
          <a:srcRect/>
          <a:stretch>
            <a:fillRect/>
          </a:stretch>
        </p:blipFill>
        <p:spPr bwMode="auto">
          <a:xfrm>
            <a:off x="1600200" y="-1"/>
            <a:ext cx="8915400" cy="6162771"/>
          </a:xfrm>
          <a:prstGeom prst="rect">
            <a:avLst/>
          </a:prstGeom>
          <a:noFill/>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600200"/>
            <a:ext cx="7467600" cy="3970318"/>
          </a:xfrm>
          <a:prstGeom prst="rect">
            <a:avLst/>
          </a:prstGeom>
        </p:spPr>
        <p:txBody>
          <a:bodyPr wrap="square">
            <a:spAutoFit/>
          </a:bodyPr>
          <a:lstStyle/>
          <a:p>
            <a:r>
              <a:rPr lang="en-US" sz="3600" dirty="0"/>
              <a:t>Then Simeon blessed them and said to his mother Mary, "This child is destined for the falling and the rising of many in Israel, and to be a sign that will be opposed…</a:t>
            </a:r>
            <a:br>
              <a:rPr lang="en-US" sz="3600" dirty="0"/>
            </a:br>
            <a:br>
              <a:rPr lang="en-US" sz="3600" dirty="0"/>
            </a:b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Luke 2:34</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5562600"/>
            <a:ext cx="2971800" cy="1077218"/>
          </a:xfrm>
          <a:prstGeom prst="rect">
            <a:avLst/>
          </a:prstGeom>
          <a:noFill/>
        </p:spPr>
        <p:txBody>
          <a:bodyPr wrap="square" rtlCol="0">
            <a:spAutoFit/>
          </a:bodyPr>
          <a:lstStyle/>
          <a:p>
            <a:pPr algn="ctr"/>
            <a:r>
              <a:rPr lang="en-US" sz="1600" dirty="0">
                <a:solidFill>
                  <a:schemeClr val="tx1">
                    <a:lumMod val="95000"/>
                  </a:schemeClr>
                </a:solidFill>
              </a:rPr>
              <a:t>Presentation in the Temple</a:t>
            </a:r>
          </a:p>
          <a:p>
            <a:pPr algn="ctr"/>
            <a:endParaRPr lang="en-US" sz="1600" dirty="0">
              <a:solidFill>
                <a:schemeClr val="tx1">
                  <a:lumMod val="95000"/>
                </a:schemeClr>
              </a:solidFill>
            </a:endParaRPr>
          </a:p>
          <a:p>
            <a:pPr algn="ctr"/>
            <a:r>
              <a:rPr lang="en-US" sz="1600" dirty="0" err="1">
                <a:solidFill>
                  <a:schemeClr val="tx1">
                    <a:lumMod val="95000"/>
                  </a:schemeClr>
                </a:solidFill>
              </a:rPr>
              <a:t>Musee</a:t>
            </a:r>
            <a:r>
              <a:rPr lang="en-US" sz="1600" dirty="0">
                <a:solidFill>
                  <a:schemeClr val="tx1">
                    <a:lumMod val="95000"/>
                  </a:schemeClr>
                </a:solidFill>
              </a:rPr>
              <a:t> National du </a:t>
            </a:r>
            <a:r>
              <a:rPr lang="en-US" sz="1600" dirty="0" err="1">
                <a:solidFill>
                  <a:schemeClr val="tx1">
                    <a:lumMod val="95000"/>
                  </a:schemeClr>
                </a:solidFill>
              </a:rPr>
              <a:t>Moyen</a:t>
            </a:r>
            <a:r>
              <a:rPr lang="en-US" sz="1600" dirty="0">
                <a:solidFill>
                  <a:schemeClr val="tx1">
                    <a:lumMod val="95000"/>
                  </a:schemeClr>
                </a:solidFill>
              </a:rPr>
              <a:t> Age, Paris, France</a:t>
            </a:r>
          </a:p>
        </p:txBody>
      </p:sp>
      <p:pic>
        <p:nvPicPr>
          <p:cNvPr id="13314" name="Picture 2" descr="Title: Presentation in the Temple&#10;[Click for larger image view]"/>
          <p:cNvPicPr>
            <a:picLocks noChangeAspect="1" noChangeArrowheads="1"/>
          </p:cNvPicPr>
          <p:nvPr/>
        </p:nvPicPr>
        <p:blipFill>
          <a:blip r:embed="rId2" cstate="print"/>
          <a:srcRect/>
          <a:stretch>
            <a:fillRect/>
          </a:stretch>
        </p:blipFill>
        <p:spPr bwMode="auto">
          <a:xfrm>
            <a:off x="4648200" y="0"/>
            <a:ext cx="5340668" cy="6858000"/>
          </a:xfrm>
          <a:prstGeom prst="rect">
            <a:avLst/>
          </a:prstGeom>
          <a:noFill/>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79474"/>
            <a:ext cx="7467600" cy="1754326"/>
          </a:xfrm>
          <a:prstGeom prst="rect">
            <a:avLst/>
          </a:prstGeom>
        </p:spPr>
        <p:txBody>
          <a:bodyPr wrap="square">
            <a:spAutoFit/>
          </a:bodyPr>
          <a:lstStyle/>
          <a:p>
            <a:r>
              <a:rPr lang="en-US" sz="3600" dirty="0"/>
              <a:t>so that the inner thoughts of many will be revealed--and a sword will pierce your own soul too."</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Luke 2:35</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96400" y="4965918"/>
            <a:ext cx="1676400" cy="1569660"/>
          </a:xfrm>
          <a:prstGeom prst="rect">
            <a:avLst/>
          </a:prstGeom>
          <a:noFill/>
        </p:spPr>
        <p:txBody>
          <a:bodyPr wrap="square" rtlCol="0">
            <a:spAutoFit/>
          </a:bodyPr>
          <a:lstStyle/>
          <a:p>
            <a:pPr algn="ctr"/>
            <a:r>
              <a:rPr lang="en-US" sz="1600" dirty="0">
                <a:solidFill>
                  <a:schemeClr val="tx1">
                    <a:lumMod val="95000"/>
                  </a:schemeClr>
                </a:solidFill>
              </a:rPr>
              <a:t>Presentation in the Temple  </a:t>
            </a:r>
          </a:p>
          <a:p>
            <a:pPr algn="ctr"/>
            <a:endParaRPr lang="en-US" sz="1600" dirty="0">
              <a:solidFill>
                <a:schemeClr val="tx1">
                  <a:lumMod val="95000"/>
                </a:schemeClr>
              </a:solidFill>
            </a:endParaRPr>
          </a:p>
          <a:p>
            <a:pPr algn="ctr"/>
            <a:r>
              <a:rPr lang="en-US" sz="1600" dirty="0">
                <a:solidFill>
                  <a:schemeClr val="tx1">
                    <a:lumMod val="95000"/>
                  </a:schemeClr>
                </a:solidFill>
              </a:rPr>
              <a:t>Andrea Mantegna </a:t>
            </a:r>
            <a:r>
              <a:rPr lang="en-US" sz="1600" dirty="0" err="1">
                <a:solidFill>
                  <a:schemeClr val="tx1">
                    <a:lumMod val="95000"/>
                  </a:schemeClr>
                </a:solidFill>
              </a:rPr>
              <a:t>Gemaldegalerie</a:t>
            </a:r>
            <a:r>
              <a:rPr lang="en-US" sz="1600" dirty="0">
                <a:solidFill>
                  <a:schemeClr val="tx1">
                    <a:lumMod val="95000"/>
                  </a:schemeClr>
                </a:solidFill>
              </a:rPr>
              <a:t> Berlin, Germany</a:t>
            </a:r>
          </a:p>
        </p:txBody>
      </p:sp>
      <p:pic>
        <p:nvPicPr>
          <p:cNvPr id="4" name="Picture 3" descr="1280px-Andrea_Mantegna_-_The_Presentation_-_Google_Art_Project.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
                    </a14:imgEffect>
                  </a14:imgLayer>
                </a14:imgProps>
              </a:ext>
            </a:extLst>
          </a:blip>
          <a:srcRect l="5383" t="4662" r="12971"/>
          <a:stretch>
            <a:fillRect/>
          </a:stretch>
        </p:blipFill>
        <p:spPr>
          <a:xfrm>
            <a:off x="1752600" y="76938"/>
            <a:ext cx="7543800" cy="6781062"/>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79474"/>
            <a:ext cx="7467600" cy="1754326"/>
          </a:xfrm>
          <a:prstGeom prst="rect">
            <a:avLst/>
          </a:prstGeom>
        </p:spPr>
        <p:txBody>
          <a:bodyPr wrap="square">
            <a:spAutoFit/>
          </a:bodyPr>
          <a:lstStyle/>
          <a:p>
            <a:r>
              <a:rPr lang="en-US" sz="3600" dirty="0"/>
              <a:t>There was also a prophet, Anna the daughter of </a:t>
            </a:r>
            <a:r>
              <a:rPr lang="en-US" sz="3600" dirty="0" err="1"/>
              <a:t>Phanuel</a:t>
            </a:r>
            <a:r>
              <a:rPr lang="en-US" sz="3600" dirty="0"/>
              <a:t>, of the tribe of Asher. She was of a great age…</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Luke </a:t>
            </a:r>
            <a:r>
              <a:rPr lang="en-US" sz="2400" dirty="0" err="1">
                <a:cs typeface="Arial" pitchFamily="34" charset="0"/>
              </a:rPr>
              <a:t>2:36a</a:t>
            </a:r>
            <a:endParaRPr lang="en-US" sz="2400" dirty="0">
              <a:cs typeface="Arial" pitchFamily="34" charset="0"/>
            </a:endParaRPr>
          </a:p>
        </p:txBody>
      </p:sp>
    </p:spTree>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5305961"/>
            <a:ext cx="2209800" cy="1323439"/>
          </a:xfrm>
          <a:prstGeom prst="rect">
            <a:avLst/>
          </a:prstGeom>
          <a:noFill/>
        </p:spPr>
        <p:txBody>
          <a:bodyPr wrap="square" rtlCol="0">
            <a:spAutoFit/>
          </a:bodyPr>
          <a:lstStyle/>
          <a:p>
            <a:pPr algn="ctr"/>
            <a:r>
              <a:rPr lang="en-US" sz="1600" dirty="0">
                <a:solidFill>
                  <a:schemeClr val="tx1">
                    <a:lumMod val="95000"/>
                  </a:schemeClr>
                </a:solidFill>
              </a:rPr>
              <a:t>Anna and Simeon in the Temple</a:t>
            </a:r>
          </a:p>
          <a:p>
            <a:pPr algn="ctr"/>
            <a:endParaRPr lang="en-US" sz="1600" dirty="0">
              <a:solidFill>
                <a:schemeClr val="tx1">
                  <a:lumMod val="95000"/>
                </a:schemeClr>
              </a:solidFill>
            </a:endParaRPr>
          </a:p>
          <a:p>
            <a:pPr algn="ctr"/>
            <a:r>
              <a:rPr lang="en-US" sz="1600" dirty="0">
                <a:solidFill>
                  <a:schemeClr val="tx1">
                    <a:lumMod val="95000"/>
                  </a:schemeClr>
                </a:solidFill>
              </a:rPr>
              <a:t>Rembrandt, </a:t>
            </a:r>
            <a:r>
              <a:rPr lang="en-US" sz="1600" dirty="0" err="1">
                <a:solidFill>
                  <a:schemeClr val="tx1">
                    <a:lumMod val="95000"/>
                  </a:schemeClr>
                </a:solidFill>
              </a:rPr>
              <a:t>Kunsthalle</a:t>
            </a:r>
            <a:r>
              <a:rPr lang="en-US" sz="1600" dirty="0">
                <a:solidFill>
                  <a:schemeClr val="tx1">
                    <a:lumMod val="95000"/>
                  </a:schemeClr>
                </a:solidFill>
              </a:rPr>
              <a:t> Hamburg, Germany</a:t>
            </a:r>
          </a:p>
        </p:txBody>
      </p:sp>
      <p:pic>
        <p:nvPicPr>
          <p:cNvPr id="4" name="Picture 3" descr="819px-Rembrandt_Harmensz._van_Rijn_056.jpg"/>
          <p:cNvPicPr>
            <a:picLocks noChangeAspect="1"/>
          </p:cNvPicPr>
          <p:nvPr/>
        </p:nvPicPr>
        <p:blipFill>
          <a:blip r:embed="rId2" cstate="print"/>
          <a:srcRect b="5556"/>
          <a:stretch>
            <a:fillRect/>
          </a:stretch>
        </p:blipFill>
        <p:spPr>
          <a:xfrm>
            <a:off x="4420270" y="0"/>
            <a:ext cx="5790531" cy="6837712"/>
          </a:xfrm>
          <a:prstGeom prst="rect">
            <a:avLst/>
          </a:prstGeom>
        </p:spPr>
      </p:pic>
    </p:spTree>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79474"/>
            <a:ext cx="7467600" cy="1754326"/>
          </a:xfrm>
          <a:prstGeom prst="rect">
            <a:avLst/>
          </a:prstGeom>
        </p:spPr>
        <p:txBody>
          <a:bodyPr wrap="square">
            <a:spAutoFit/>
          </a:bodyPr>
          <a:lstStyle/>
          <a:p>
            <a:r>
              <a:rPr lang="en-US" sz="3600" dirty="0"/>
              <a:t>She never left the temple but worshiped there with fasting and prayer night and day.</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Luke </a:t>
            </a:r>
            <a:r>
              <a:rPr lang="en-US" sz="2400" dirty="0" err="1">
                <a:cs typeface="Arial" pitchFamily="34" charset="0"/>
              </a:rPr>
              <a:t>2:37b</a:t>
            </a:r>
            <a:endParaRPr lang="en-US" sz="2400" dirty="0">
              <a:cs typeface="Arial" pitchFamily="34" charset="0"/>
            </a:endParaRPr>
          </a:p>
        </p:txBody>
      </p:sp>
    </p:spTree>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12468"/>
            <a:ext cx="8686800" cy="338554"/>
          </a:xfrm>
          <a:prstGeom prst="rect">
            <a:avLst/>
          </a:prstGeom>
          <a:noFill/>
        </p:spPr>
        <p:txBody>
          <a:bodyPr wrap="square" rtlCol="0">
            <a:spAutoFit/>
          </a:bodyPr>
          <a:lstStyle/>
          <a:p>
            <a:pPr algn="ctr"/>
            <a:r>
              <a:rPr lang="en-US" sz="1600" dirty="0">
                <a:solidFill>
                  <a:schemeClr val="tx1">
                    <a:lumMod val="95000"/>
                  </a:schemeClr>
                </a:solidFill>
              </a:rPr>
              <a:t>Presentation in the Temple  --  </a:t>
            </a:r>
            <a:r>
              <a:rPr lang="en-US" sz="1600" dirty="0" err="1">
                <a:solidFill>
                  <a:schemeClr val="tx1">
                    <a:lumMod val="95000"/>
                  </a:schemeClr>
                </a:solidFill>
              </a:rPr>
              <a:t>Fra</a:t>
            </a:r>
            <a:r>
              <a:rPr lang="en-US" sz="1600" dirty="0">
                <a:solidFill>
                  <a:schemeClr val="tx1">
                    <a:lumMod val="95000"/>
                  </a:schemeClr>
                </a:solidFill>
              </a:rPr>
              <a:t> Angelico, Museum of San Marco, Florence, Italy </a:t>
            </a:r>
          </a:p>
        </p:txBody>
      </p:sp>
      <p:pic>
        <p:nvPicPr>
          <p:cNvPr id="4" name="Picture 3" descr="Fra_Angelico_-_Presentation_of_Jesus_in_the_Temple_(Cell_10)_-_WGA00544.jpg"/>
          <p:cNvPicPr>
            <a:picLocks noChangeAspect="1"/>
          </p:cNvPicPr>
          <p:nvPr/>
        </p:nvPicPr>
        <p:blipFill>
          <a:blip r:embed="rId2" cstate="print"/>
          <a:stretch>
            <a:fillRect/>
          </a:stretch>
        </p:blipFill>
        <p:spPr>
          <a:xfrm>
            <a:off x="1981200" y="-1"/>
            <a:ext cx="8229600" cy="6256029"/>
          </a:xfrm>
          <a:prstGeom prst="rect">
            <a:avLst/>
          </a:prstGeom>
        </p:spPr>
      </p:pic>
    </p:spTree>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5410201"/>
            <a:ext cx="3200400" cy="1077218"/>
          </a:xfrm>
          <a:prstGeom prst="rect">
            <a:avLst/>
          </a:prstGeom>
          <a:noFill/>
        </p:spPr>
        <p:txBody>
          <a:bodyPr wrap="square" rtlCol="0">
            <a:spAutoFit/>
          </a:bodyPr>
          <a:lstStyle/>
          <a:p>
            <a:pPr algn="ctr"/>
            <a:r>
              <a:rPr lang="en-US" sz="1600" dirty="0">
                <a:solidFill>
                  <a:schemeClr val="tx1">
                    <a:lumMod val="95000"/>
                  </a:schemeClr>
                </a:solidFill>
              </a:rPr>
              <a:t>Text of Psalm  1</a:t>
            </a:r>
          </a:p>
          <a:p>
            <a:pPr algn="ctr"/>
            <a:endParaRPr lang="en-US" sz="1600" dirty="0">
              <a:solidFill>
                <a:schemeClr val="tx1">
                  <a:lumMod val="95000"/>
                </a:schemeClr>
              </a:solidFill>
            </a:endParaRPr>
          </a:p>
          <a:p>
            <a:pPr algn="ctr"/>
            <a:r>
              <a:rPr lang="en-US" sz="1600" dirty="0">
                <a:solidFill>
                  <a:schemeClr val="tx1">
                    <a:lumMod val="95000"/>
                  </a:schemeClr>
                </a:solidFill>
              </a:rPr>
              <a:t>Manuscript leaf,</a:t>
            </a:r>
          </a:p>
          <a:p>
            <a:pPr algn="ctr"/>
            <a:r>
              <a:rPr lang="en-US" sz="1600" dirty="0">
                <a:solidFill>
                  <a:schemeClr val="tx1">
                    <a:lumMod val="95000"/>
                  </a:schemeClr>
                </a:solidFill>
              </a:rPr>
              <a:t> Getty Center, Los Angeles, CA</a:t>
            </a:r>
          </a:p>
        </p:txBody>
      </p:sp>
      <p:pic>
        <p:nvPicPr>
          <p:cNvPr id="33794" name="Picture 2" descr="https://upload.wikimedia.org/wikipedia/commons/thumb/8/89/Decorated_Incipit_Page_-_Google_Art_Project_%286850315%29.jpg/707px-Decorated_Incipit_Page_-_Google_Art_Project_%286850315%29.jpg"/>
          <p:cNvPicPr>
            <a:picLocks noChangeAspect="1" noChangeArrowheads="1"/>
          </p:cNvPicPr>
          <p:nvPr/>
        </p:nvPicPr>
        <p:blipFill>
          <a:blip r:embed="rId2" cstate="print">
            <a:lum contrast="10000"/>
          </a:blip>
          <a:srcRect l="11315" t="12500" r="21923" b="18750"/>
          <a:stretch>
            <a:fillRect/>
          </a:stretch>
        </p:blipFill>
        <p:spPr bwMode="auto">
          <a:xfrm>
            <a:off x="5029200" y="76200"/>
            <a:ext cx="4495800" cy="6705600"/>
          </a:xfrm>
          <a:prstGeom prst="rect">
            <a:avLst/>
          </a:prstGeom>
          <a:noFill/>
        </p:spPr>
      </p:pic>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905000"/>
            <a:ext cx="7467600" cy="2308324"/>
          </a:xfrm>
          <a:prstGeom prst="rect">
            <a:avLst/>
          </a:prstGeom>
        </p:spPr>
        <p:txBody>
          <a:bodyPr wrap="square">
            <a:spAutoFit/>
          </a:bodyPr>
          <a:lstStyle/>
          <a:p>
            <a:r>
              <a:rPr lang="en-US" sz="3600" dirty="0"/>
              <a:t>At that moment she came, and began to praise God and to speak about the child to all who were looking for the redemption of Jerusalem.</a:t>
            </a:r>
            <a:endParaRPr lang="en-US" sz="3600" dirty="0">
              <a:cs typeface="Arial" pitchFamily="34" charset="0"/>
            </a:endParaRPr>
          </a:p>
        </p:txBody>
      </p:sp>
      <p:sp>
        <p:nvSpPr>
          <p:cNvPr id="3" name="Rectangle 2"/>
          <p:cNvSpPr/>
          <p:nvPr/>
        </p:nvSpPr>
        <p:spPr>
          <a:xfrm>
            <a:off x="6781800" y="4567536"/>
            <a:ext cx="2514600" cy="461665"/>
          </a:xfrm>
          <a:prstGeom prst="rect">
            <a:avLst/>
          </a:prstGeom>
        </p:spPr>
        <p:txBody>
          <a:bodyPr wrap="square">
            <a:spAutoFit/>
          </a:bodyPr>
          <a:lstStyle/>
          <a:p>
            <a:r>
              <a:rPr lang="en-US" sz="2400" dirty="0">
                <a:cs typeface="Arial" pitchFamily="34" charset="0"/>
              </a:rPr>
              <a:t>Luke 2:38</a:t>
            </a:r>
          </a:p>
        </p:txBody>
      </p:sp>
    </p:spTree>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5628382"/>
            <a:ext cx="2743200" cy="1077218"/>
          </a:xfrm>
          <a:prstGeom prst="rect">
            <a:avLst/>
          </a:prstGeom>
          <a:noFill/>
        </p:spPr>
        <p:txBody>
          <a:bodyPr wrap="square" rtlCol="0">
            <a:spAutoFit/>
          </a:bodyPr>
          <a:lstStyle/>
          <a:p>
            <a:pPr algn="ctr"/>
            <a:r>
              <a:rPr lang="en-US" sz="1600" dirty="0">
                <a:solidFill>
                  <a:schemeClr val="tx1">
                    <a:lumMod val="95000"/>
                  </a:schemeClr>
                </a:solidFill>
              </a:rPr>
              <a:t>Anna, the Prophetess</a:t>
            </a:r>
          </a:p>
          <a:p>
            <a:pPr algn="ctr"/>
            <a:endParaRPr lang="en-US" sz="1600" dirty="0">
              <a:solidFill>
                <a:schemeClr val="tx1">
                  <a:lumMod val="95000"/>
                </a:schemeClr>
              </a:solidFill>
            </a:endParaRPr>
          </a:p>
          <a:p>
            <a:pPr algn="ctr"/>
            <a:r>
              <a:rPr lang="en-US" sz="1600" dirty="0">
                <a:solidFill>
                  <a:schemeClr val="tx1">
                    <a:lumMod val="95000"/>
                  </a:schemeClr>
                </a:solidFill>
              </a:rPr>
              <a:t>Palatine Chapel,</a:t>
            </a:r>
          </a:p>
          <a:p>
            <a:pPr algn="ctr"/>
            <a:r>
              <a:rPr lang="en-US" sz="1600" dirty="0">
                <a:solidFill>
                  <a:schemeClr val="tx1">
                    <a:lumMod val="95000"/>
                  </a:schemeClr>
                </a:solidFill>
              </a:rPr>
              <a:t>Palermo, Sicily</a:t>
            </a:r>
          </a:p>
        </p:txBody>
      </p:sp>
      <p:pic>
        <p:nvPicPr>
          <p:cNvPr id="4098" name="Picture 2" descr="Title: Anna, the Prophetess&#10;[Click for larger image view]"/>
          <p:cNvPicPr>
            <a:picLocks noChangeAspect="1" noChangeArrowheads="1"/>
          </p:cNvPicPr>
          <p:nvPr/>
        </p:nvPicPr>
        <p:blipFill>
          <a:blip r:embed="rId2" cstate="print">
            <a:lum contrast="10000"/>
          </a:blip>
          <a:srcRect t="8000" b="1000"/>
          <a:stretch>
            <a:fillRect/>
          </a:stretch>
        </p:blipFill>
        <p:spPr bwMode="auto">
          <a:xfrm>
            <a:off x="5486400" y="0"/>
            <a:ext cx="3391318" cy="6858000"/>
          </a:xfrm>
          <a:prstGeom prst="rect">
            <a:avLst/>
          </a:prstGeom>
          <a:noFill/>
        </p:spPr>
      </p:pic>
    </p:spTree>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79474"/>
            <a:ext cx="7467600" cy="1754326"/>
          </a:xfrm>
          <a:prstGeom prst="rect">
            <a:avLst/>
          </a:prstGeom>
        </p:spPr>
        <p:txBody>
          <a:bodyPr wrap="square">
            <a:spAutoFit/>
          </a:bodyPr>
          <a:lstStyle/>
          <a:p>
            <a:r>
              <a:rPr lang="en-US" sz="3600" dirty="0"/>
              <a:t>The child grew and became strong, filled with wisdom; and the favor of God was upon him.</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Luke 2:40</a:t>
            </a:r>
          </a:p>
        </p:txBody>
      </p:sp>
    </p:spTree>
  </p:cSld>
  <p:clrMapOvr>
    <a:masterClrMapping/>
  </p:clrMapOvr>
  <p:transition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ohn_Everett_Millais_-_Christ-parents.jpg"/>
          <p:cNvPicPr>
            <a:picLocks noChangeAspect="1"/>
          </p:cNvPicPr>
          <p:nvPr/>
        </p:nvPicPr>
        <p:blipFill>
          <a:blip r:embed="rId2" cstate="print"/>
          <a:stretch>
            <a:fillRect/>
          </a:stretch>
        </p:blipFill>
        <p:spPr>
          <a:xfrm>
            <a:off x="1524000" y="457200"/>
            <a:ext cx="9144000" cy="5554980"/>
          </a:xfrm>
          <a:prstGeom prst="rect">
            <a:avLst/>
          </a:prstGeom>
        </p:spPr>
      </p:pic>
      <p:sp>
        <p:nvSpPr>
          <p:cNvPr id="3" name="TextBox 2"/>
          <p:cNvSpPr txBox="1"/>
          <p:nvPr/>
        </p:nvSpPr>
        <p:spPr>
          <a:xfrm>
            <a:off x="2209800" y="6260068"/>
            <a:ext cx="7772400" cy="338554"/>
          </a:xfrm>
          <a:prstGeom prst="rect">
            <a:avLst/>
          </a:prstGeom>
          <a:noFill/>
        </p:spPr>
        <p:txBody>
          <a:bodyPr wrap="square" rtlCol="0">
            <a:spAutoFit/>
          </a:bodyPr>
          <a:lstStyle/>
          <a:p>
            <a:pPr algn="ctr"/>
            <a:r>
              <a:rPr lang="en-US" sz="1600" dirty="0">
                <a:solidFill>
                  <a:schemeClr val="tx1">
                    <a:lumMod val="95000"/>
                  </a:schemeClr>
                </a:solidFill>
              </a:rPr>
              <a:t>Christ in the House of His Parents  --  John Everett Millais, Tate Britain, London </a:t>
            </a:r>
          </a:p>
        </p:txBody>
      </p:sp>
    </p:spTree>
  </p:cSld>
  <p:clrMapOvr>
    <a:masterClrMapping/>
  </p:clrMapOvr>
  <p:transition advTm="8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503238"/>
          </a:xfrm>
        </p:spPr>
        <p:txBody>
          <a:bodyPr>
            <a:normAutofit/>
          </a:bodyPr>
          <a:lstStyle/>
          <a:p>
            <a:r>
              <a:rPr lang="en-US" sz="2400" dirty="0"/>
              <a:t>Credits</a:t>
            </a:r>
          </a:p>
        </p:txBody>
      </p:sp>
      <p:sp>
        <p:nvSpPr>
          <p:cNvPr id="3" name="Content Placeholder 2"/>
          <p:cNvSpPr>
            <a:spLocks noGrp="1"/>
          </p:cNvSpPr>
          <p:nvPr>
            <p:ph idx="1"/>
          </p:nvPr>
        </p:nvSpPr>
        <p:spPr>
          <a:xfrm>
            <a:off x="1710732" y="690807"/>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https://commons.wikimedia.org/wiki/File:Decorated_Incipit_Page_-_Google_Art_Project_(6850315).jpg</a:t>
            </a:r>
          </a:p>
          <a:p>
            <a:pPr>
              <a:buNone/>
            </a:pPr>
            <a:r>
              <a:rPr lang="en-US" sz="1600" dirty="0" err="1"/>
              <a:t>http://www.mfa.org/</a:t>
            </a:r>
            <a:endParaRPr lang="en-US" sz="1600" dirty="0"/>
          </a:p>
          <a:p>
            <a:pPr>
              <a:buNone/>
            </a:pPr>
            <a:r>
              <a:rPr lang="en-US" sz="1600" dirty="0"/>
              <a:t>https://commons.wikimedia.org/wiki/File:St_Mary%27s_church_-_stained_glass_detail_-_geograph.org.uk_-_1252096.jpg</a:t>
            </a:r>
          </a:p>
          <a:p>
            <a:pPr>
              <a:buNone/>
            </a:pPr>
            <a:r>
              <a:rPr lang="en-US" sz="1600" dirty="0" err="1"/>
              <a:t>http://www.flickr.com/photos/friarsbalsam/3377697557/</a:t>
            </a:r>
            <a:endParaRPr lang="en-US" sz="1600" dirty="0"/>
          </a:p>
          <a:p>
            <a:pPr>
              <a:buNone/>
            </a:pPr>
            <a:r>
              <a:rPr lang="en-US" sz="1600" dirty="0" err="1"/>
              <a:t>http://diglib.library.vanderbilt.edu/act-imagelink.pl?RC=48274</a:t>
            </a:r>
            <a:endParaRPr lang="en-US" sz="1600" dirty="0"/>
          </a:p>
          <a:p>
            <a:pPr>
              <a:buNone/>
            </a:pPr>
            <a:r>
              <a:rPr lang="en-US" sz="1600" dirty="0"/>
              <a:t>http://commons.wikimedia.org/wiki/File:Ambrogio_Lorenzetti_-_Presentazione_di_Ges%C3%B9_al_tempio_-_Google_Art_Project.jpg</a:t>
            </a:r>
          </a:p>
          <a:p>
            <a:pPr>
              <a:buNone/>
            </a:pPr>
            <a:r>
              <a:rPr lang="en-US" sz="1600" dirty="0"/>
              <a:t>http://commons.wikimedia.org/wiki/File:Aert_de_Gelder_-_Het_loflied_van_Simeon.jpg</a:t>
            </a:r>
          </a:p>
          <a:p>
            <a:pPr>
              <a:buNone/>
            </a:pPr>
            <a:r>
              <a:rPr lang="en-US" sz="1600" dirty="0" err="1"/>
              <a:t>http://www.flickr.com/photos/sacred_destinations/3114703011/</a:t>
            </a:r>
            <a:endParaRPr lang="en-US" sz="1600" dirty="0"/>
          </a:p>
          <a:p>
            <a:pPr>
              <a:buNone/>
            </a:pPr>
            <a:r>
              <a:rPr lang="en-US" sz="1600" dirty="0" err="1"/>
              <a:t>http://www.flickr.com/photos/edithosb/204407845/</a:t>
            </a:r>
            <a:endParaRPr lang="en-US" sz="1600" dirty="0"/>
          </a:p>
          <a:p>
            <a:pPr>
              <a:buNone/>
            </a:pPr>
            <a:r>
              <a:rPr lang="en-US" sz="1600" dirty="0"/>
              <a:t>https://commons.wikimedia.org/wiki/File:CLUNY-Pr%C3%A9sentation_Bourgogne_1.JPG</a:t>
            </a:r>
          </a:p>
          <a:p>
            <a:pPr>
              <a:buNone/>
            </a:pPr>
            <a:r>
              <a:rPr lang="en-US" sz="1600" dirty="0"/>
              <a:t>https://commons.wikimedia.org/wiki/File:Andrea_Mantegna_-_The_Presentation_-_Google_Art_Project.jpg</a:t>
            </a:r>
          </a:p>
          <a:p>
            <a:pPr>
              <a:buNone/>
            </a:pPr>
            <a:r>
              <a:rPr lang="en-US" sz="1600" dirty="0"/>
              <a:t>https://commons.wikimedia.org/wiki/File:Rembrandt_Harmensz._van_Rijn_056.jpg</a:t>
            </a:r>
            <a:endParaRPr lang="en-US" sz="1400" dirty="0"/>
          </a:p>
        </p:txBody>
      </p:sp>
    </p:spTree>
  </p:cSld>
  <p:clrMapOvr>
    <a:masterClrMapping/>
  </p:clrMapOvr>
  <p:transition advTm="3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https://commons.wikimedia.org/wiki/File:Fra_Angelico_-_Presentation_of_Jesus_in_the_Temple_(Cell_10)_-_WGA00544.jpg</a:t>
            </a:r>
          </a:p>
          <a:p>
            <a:pPr>
              <a:buNone/>
            </a:pPr>
            <a:r>
              <a:rPr lang="en-US" sz="1600" dirty="0" err="1"/>
              <a:t>http://diglib.library.vanderbilt.edu/act-imagelink.pl?RC=46147</a:t>
            </a:r>
            <a:endParaRPr lang="en-US" sz="1600" dirty="0"/>
          </a:p>
          <a:p>
            <a:pPr>
              <a:buNone/>
            </a:pPr>
            <a:r>
              <a:rPr lang="en-US" sz="1600" dirty="0"/>
              <a:t>https://commons.wikimedia.org/wiki/File:Bathing_the_Christ_Child_and_The_Presentation_in_the_Temple_-_Google_Art_Project.jpg</a:t>
            </a:r>
          </a:p>
          <a:p>
            <a:pPr>
              <a:buNone/>
            </a:pPr>
            <a:r>
              <a:rPr lang="en-US" sz="1600" dirty="0"/>
              <a:t>http://commons.wikimedia.org/wiki/File:John_Everett_Millais_-_Christ_in_the_House_of_His_Parents_(%60The_Carpenter%27s_Shop%27)_-_Google_Art_Project.jpg</a:t>
            </a:r>
          </a:p>
          <a:p>
            <a:pPr>
              <a:buNone/>
            </a:pPr>
            <a:endParaRPr lang="en-US" sz="1600" dirty="0"/>
          </a:p>
          <a:p>
            <a:pPr>
              <a:buNone/>
            </a:pPr>
            <a:endParaRPr lang="en-US" sz="1600" dirty="0"/>
          </a:p>
          <a:p>
            <a:pPr>
              <a:buNone/>
            </a:pPr>
            <a:endParaRPr lang="en-US" sz="1600" dirty="0"/>
          </a:p>
          <a:p>
            <a:pPr>
              <a:buNone/>
            </a:pPr>
            <a:r>
              <a:rPr lang="en-US" sz="1800"/>
              <a:t>Additional </a:t>
            </a:r>
            <a:r>
              <a:rPr lang="en-US" sz="1800" dirty="0"/>
              <a:t>descriptions can be found at the Art in the Christian Tradition image library, a service of the Vanderbilt Divinity Library, </a:t>
            </a:r>
            <a:r>
              <a:rPr lang="en-US" sz="1800" dirty="0" err="1"/>
              <a:t>http://diglib.library.vanderbilt.edu/</a:t>
            </a:r>
            <a:r>
              <a:rPr lang="en-US" sz="1800" dirty="0"/>
              <a:t>.  All images available via Creative Commons 3.0 License.</a:t>
            </a:r>
          </a:p>
          <a:p>
            <a:endParaRPr lang="en-US" sz="1400" dirty="0"/>
          </a:p>
          <a:p>
            <a:endParaRPr lang="en-US" sz="1400" dirty="0"/>
          </a:p>
        </p:txBody>
      </p:sp>
    </p:spTree>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Even the sparrow finds a home, and the swallow a nest for herself…</a:t>
            </a:r>
            <a:endParaRPr lang="en-US" sz="3600" dirty="0">
              <a:cs typeface="Arial" pitchFamily="34" charset="0"/>
            </a:endParaRPr>
          </a:p>
        </p:txBody>
      </p:sp>
      <p:sp>
        <p:nvSpPr>
          <p:cNvPr id="3" name="Rectangle 2"/>
          <p:cNvSpPr/>
          <p:nvPr/>
        </p:nvSpPr>
        <p:spPr>
          <a:xfrm>
            <a:off x="6553200" y="3962401"/>
            <a:ext cx="2514600" cy="461665"/>
          </a:xfrm>
          <a:prstGeom prst="rect">
            <a:avLst/>
          </a:prstGeom>
        </p:spPr>
        <p:txBody>
          <a:bodyPr wrap="square">
            <a:spAutoFit/>
          </a:bodyPr>
          <a:lstStyle/>
          <a:p>
            <a:r>
              <a:rPr lang="en-US" sz="2400" dirty="0">
                <a:cs typeface="Arial" pitchFamily="34" charset="0"/>
              </a:rPr>
              <a:t>Psalm </a:t>
            </a:r>
            <a:r>
              <a:rPr lang="en-US" sz="2400" dirty="0" err="1">
                <a:cs typeface="Arial" pitchFamily="34" charset="0"/>
              </a:rPr>
              <a:t>84:3a</a:t>
            </a:r>
            <a:endParaRPr lang="en-US" sz="2400" dirty="0">
              <a:cs typeface="Arial" pitchFamily="34" charset="0"/>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6324600"/>
            <a:ext cx="8305800" cy="338554"/>
          </a:xfrm>
          <a:prstGeom prst="rect">
            <a:avLst/>
          </a:prstGeom>
          <a:noFill/>
        </p:spPr>
        <p:txBody>
          <a:bodyPr wrap="square" rtlCol="0">
            <a:spAutoFit/>
          </a:bodyPr>
          <a:lstStyle/>
          <a:p>
            <a:pPr algn="ctr"/>
            <a:r>
              <a:rPr lang="en-US" sz="1600" dirty="0">
                <a:solidFill>
                  <a:schemeClr val="tx1">
                    <a:lumMod val="95000"/>
                  </a:schemeClr>
                </a:solidFill>
              </a:rPr>
              <a:t>Hummingbirds with Nest  --  Martin </a:t>
            </a:r>
            <a:r>
              <a:rPr lang="en-US" sz="1600" dirty="0" err="1">
                <a:solidFill>
                  <a:schemeClr val="tx1">
                    <a:lumMod val="95000"/>
                  </a:schemeClr>
                </a:solidFill>
              </a:rPr>
              <a:t>Heade</a:t>
            </a:r>
            <a:r>
              <a:rPr lang="en-US" sz="1600" dirty="0">
                <a:solidFill>
                  <a:schemeClr val="tx1">
                    <a:lumMod val="95000"/>
                  </a:schemeClr>
                </a:solidFill>
              </a:rPr>
              <a:t>, Museum of Fine Arts, Boston</a:t>
            </a:r>
          </a:p>
        </p:txBody>
      </p:sp>
      <p:pic>
        <p:nvPicPr>
          <p:cNvPr id="29698" name="Picture 2" descr="Title: Hummingbirds with Nest&#10;[Click for larger image view]"/>
          <p:cNvPicPr>
            <a:picLocks noChangeAspect="1" noChangeArrowheads="1"/>
          </p:cNvPicPr>
          <p:nvPr/>
        </p:nvPicPr>
        <p:blipFill>
          <a:blip r:embed="rId2" cstate="print">
            <a:lum bright="10000" contrast="10000"/>
            <a:extLst>
              <a:ext uri="{BEBA8EAE-BF5A-486C-A8C5-ECC9F3942E4B}">
                <a14:imgProps xmlns:a14="http://schemas.microsoft.com/office/drawing/2010/main">
                  <a14:imgLayer r:embed="rId3">
                    <a14:imgEffect>
                      <a14:sharpenSoften amount="10000"/>
                    </a14:imgEffect>
                  </a14:imgLayer>
                </a14:imgProps>
              </a:ext>
            </a:extLst>
          </a:blip>
          <a:srcRect l="10000" t="15973" r="9000" b="22981"/>
          <a:stretch>
            <a:fillRect/>
          </a:stretch>
        </p:blipFill>
        <p:spPr bwMode="auto">
          <a:xfrm>
            <a:off x="2819400" y="128882"/>
            <a:ext cx="6705600" cy="6043319"/>
          </a:xfrm>
          <a:prstGeom prst="rect">
            <a:avLst/>
          </a:prstGeom>
          <a:noFill/>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055674"/>
            <a:ext cx="7467600" cy="1754326"/>
          </a:xfrm>
          <a:prstGeom prst="rect">
            <a:avLst/>
          </a:prstGeom>
        </p:spPr>
        <p:txBody>
          <a:bodyPr wrap="square">
            <a:spAutoFit/>
          </a:bodyPr>
          <a:lstStyle/>
          <a:p>
            <a:r>
              <a:rPr lang="en-US" sz="3600" dirty="0"/>
              <a:t>…where she may lay her young, at your altars, O LORD of hosts, my King and my God.</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Psalm  </a:t>
            </a:r>
            <a:r>
              <a:rPr lang="en-US" sz="2400" dirty="0" err="1">
                <a:cs typeface="Arial" pitchFamily="34" charset="0"/>
              </a:rPr>
              <a:t>84:3b</a:t>
            </a:r>
            <a:endParaRPr lang="en-US" sz="2400" dirty="0">
              <a:cs typeface="Arial" pitchFamily="34" charset="0"/>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336268"/>
            <a:ext cx="9144000" cy="338554"/>
          </a:xfrm>
          <a:prstGeom prst="rect">
            <a:avLst/>
          </a:prstGeom>
          <a:noFill/>
        </p:spPr>
        <p:txBody>
          <a:bodyPr wrap="square" rtlCol="0">
            <a:spAutoFit/>
          </a:bodyPr>
          <a:lstStyle/>
          <a:p>
            <a:pPr algn="ctr"/>
            <a:r>
              <a:rPr lang="en-US" sz="1600" dirty="0">
                <a:solidFill>
                  <a:schemeClr val="tx1">
                    <a:lumMod val="95000"/>
                  </a:schemeClr>
                </a:solidFill>
              </a:rPr>
              <a:t>Blessing of the Birds  --  Harry </a:t>
            </a:r>
            <a:r>
              <a:rPr lang="en-US" sz="1600" dirty="0" err="1">
                <a:solidFill>
                  <a:schemeClr val="tx1">
                    <a:lumMod val="95000"/>
                  </a:schemeClr>
                </a:solidFill>
              </a:rPr>
              <a:t>Mileham</a:t>
            </a:r>
            <a:r>
              <a:rPr lang="en-US" sz="1600" dirty="0">
                <a:solidFill>
                  <a:schemeClr val="tx1">
                    <a:lumMod val="95000"/>
                  </a:schemeClr>
                </a:solidFill>
              </a:rPr>
              <a:t>, St. Mary’s Church, Norfolk, England</a:t>
            </a:r>
          </a:p>
        </p:txBody>
      </p:sp>
      <p:pic>
        <p:nvPicPr>
          <p:cNvPr id="31746" name="Picture 2" descr="Title: Francis of Assisi blessing the birds, detail&#10;[Click for larger image view]"/>
          <p:cNvPicPr>
            <a:picLocks noChangeAspect="1" noChangeArrowheads="1"/>
          </p:cNvPicPr>
          <p:nvPr/>
        </p:nvPicPr>
        <p:blipFill>
          <a:blip r:embed="rId2" cstate="print"/>
          <a:srcRect/>
          <a:stretch>
            <a:fillRect/>
          </a:stretch>
        </p:blipFill>
        <p:spPr bwMode="auto">
          <a:xfrm>
            <a:off x="1848374" y="228601"/>
            <a:ext cx="8667226" cy="5904549"/>
          </a:xfrm>
          <a:prstGeom prst="rect">
            <a:avLst/>
          </a:prstGeom>
          <a:noFill/>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Lift up your heads, O gates! and be lifted up, O ancient doors! that the King of glory may come in.</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Psalm 24:7</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429072"/>
            <a:ext cx="2743200" cy="1077218"/>
          </a:xfrm>
          <a:prstGeom prst="rect">
            <a:avLst/>
          </a:prstGeom>
          <a:noFill/>
        </p:spPr>
        <p:txBody>
          <a:bodyPr wrap="square" rtlCol="0">
            <a:spAutoFit/>
          </a:bodyPr>
          <a:lstStyle/>
          <a:p>
            <a:pPr algn="ctr"/>
            <a:r>
              <a:rPr lang="en-US" sz="1600" dirty="0">
                <a:solidFill>
                  <a:schemeClr val="tx1">
                    <a:lumMod val="95000"/>
                  </a:schemeClr>
                </a:solidFill>
              </a:rPr>
              <a:t>Front  Gate</a:t>
            </a:r>
          </a:p>
          <a:p>
            <a:pPr algn="ctr"/>
            <a:endParaRPr lang="en-US" sz="1600" dirty="0">
              <a:solidFill>
                <a:schemeClr val="tx1">
                  <a:lumMod val="95000"/>
                </a:schemeClr>
              </a:solidFill>
            </a:endParaRPr>
          </a:p>
          <a:p>
            <a:pPr algn="ctr"/>
            <a:r>
              <a:rPr lang="en-US" sz="1600" dirty="0">
                <a:solidFill>
                  <a:schemeClr val="tx1">
                    <a:lumMod val="95000"/>
                  </a:schemeClr>
                </a:solidFill>
              </a:rPr>
              <a:t>Ganghwa Anglican Church Ganghwa, Korea</a:t>
            </a:r>
          </a:p>
        </p:txBody>
      </p:sp>
      <p:pic>
        <p:nvPicPr>
          <p:cNvPr id="27650" name="Picture 2" descr="Title: Front gate, Ganghwa Anglican Church&#10;[Click for larger image view]"/>
          <p:cNvPicPr>
            <a:picLocks noChangeAspect="1" noChangeArrowheads="1"/>
          </p:cNvPicPr>
          <p:nvPr/>
        </p:nvPicPr>
        <p:blipFill>
          <a:blip r:embed="rId2" cstate="print">
            <a:lum contrast="10000"/>
          </a:blip>
          <a:srcRect/>
          <a:stretch>
            <a:fillRect/>
          </a:stretch>
        </p:blipFill>
        <p:spPr bwMode="auto">
          <a:xfrm>
            <a:off x="4648200" y="0"/>
            <a:ext cx="5105400" cy="6804478"/>
          </a:xfrm>
          <a:prstGeom prst="rect">
            <a:avLst/>
          </a:prstGeom>
          <a:noFill/>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536</TotalTime>
  <Words>1133</Words>
  <Application>Microsoft Office PowerPoint</Application>
  <PresentationFormat>Widescreen</PresentationFormat>
  <Paragraphs>97</Paragraphs>
  <Slides>35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First Sunday after Christmas Day Year A</vt:lpstr>
      <vt:lpstr>Presentation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of the Lord</dc:title>
  <dc:creator>Anne</dc:creator>
  <cp:lastModifiedBy>Anne Richardson</cp:lastModifiedBy>
  <cp:revision>80</cp:revision>
  <dcterms:created xsi:type="dcterms:W3CDTF">2016-08-31T16:46:43Z</dcterms:created>
  <dcterms:modified xsi:type="dcterms:W3CDTF">2022-10-31T14:41:55Z</dcterms:modified>
</cp:coreProperties>
</file>