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410" r:id="rId3"/>
    <p:sldId id="411" r:id="rId4"/>
    <p:sldId id="412" r:id="rId5"/>
    <p:sldId id="413" r:id="rId6"/>
    <p:sldId id="414" r:id="rId7"/>
    <p:sldId id="415" r:id="rId8"/>
    <p:sldId id="416" r:id="rId9"/>
    <p:sldId id="440" r:id="rId10"/>
    <p:sldId id="441" r:id="rId11"/>
    <p:sldId id="442" r:id="rId12"/>
    <p:sldId id="458" r:id="rId13"/>
    <p:sldId id="443" r:id="rId14"/>
    <p:sldId id="444" r:id="rId15"/>
    <p:sldId id="445" r:id="rId16"/>
    <p:sldId id="360" r:id="rId17"/>
    <p:sldId id="446" r:id="rId18"/>
    <p:sldId id="447" r:id="rId19"/>
    <p:sldId id="448" r:id="rId20"/>
    <p:sldId id="419" r:id="rId21"/>
    <p:sldId id="449" r:id="rId22"/>
    <p:sldId id="450" r:id="rId23"/>
    <p:sldId id="451" r:id="rId24"/>
    <p:sldId id="452" r:id="rId25"/>
    <p:sldId id="453" r:id="rId26"/>
    <p:sldId id="454" r:id="rId27"/>
    <p:sldId id="455" r:id="rId28"/>
    <p:sldId id="337" r:id="rId29"/>
    <p:sldId id="418" r:id="rId30"/>
    <p:sldId id="456" r:id="rId31"/>
    <p:sldId id="420" r:id="rId32"/>
    <p:sldId id="422" r:id="rId33"/>
    <p:sldId id="352" r:id="rId34"/>
    <p:sldId id="4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5813"/>
    <a:srgbClr val="CD872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30</a:t>
            </a:fld>
            <a:endParaRPr lang="en-US"/>
          </a:p>
        </p:txBody>
      </p:sp>
    </p:spTree>
    <p:extLst>
      <p:ext uri="{BB962C8B-B14F-4D97-AF65-F5344CB8AC3E}">
        <p14:creationId xmlns:p14="http://schemas.microsoft.com/office/powerpoint/2010/main" val="404397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NATIVITY OF THE LORD - PROPER II</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76400" y="5334001"/>
            <a:ext cx="4114800" cy="1384995"/>
          </a:xfrm>
          <a:prstGeom prst="rect">
            <a:avLst/>
          </a:prstGeom>
          <a:solidFill>
            <a:srgbClr val="A75813">
              <a:alpha val="65000"/>
            </a:srgbClr>
          </a:solidFill>
        </p:spPr>
        <p:txBody>
          <a:bodyPr wrap="square">
            <a:spAutoFit/>
          </a:bodyPr>
          <a:lstStyle/>
          <a:p>
            <a:pPr algn="ctr"/>
            <a:r>
              <a:rPr lang="fi-FI" sz="2800" dirty="0"/>
              <a:t>Isaiah 62:6-12  •  Psalm 97   Titus 3:4-7</a:t>
            </a:r>
          </a:p>
          <a:p>
            <a:pPr algn="ctr"/>
            <a:r>
              <a:rPr lang="fi-FI" sz="2800" dirty="0"/>
              <a:t>Luke 2:(1-7), 8-20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705600" cy="2862322"/>
          </a:xfrm>
          <a:prstGeom prst="rect">
            <a:avLst/>
          </a:prstGeom>
        </p:spPr>
        <p:txBody>
          <a:bodyPr wrap="square">
            <a:spAutoFit/>
          </a:bodyPr>
          <a:lstStyle/>
          <a:p>
            <a:r>
              <a:rPr lang="en-US" sz="3600" dirty="0"/>
              <a:t>And she gave birth to her firstborn son and wrapped him in bands of cloth, and laid him in a manger, because there was no place for them in the inn.</a:t>
            </a:r>
          </a:p>
        </p:txBody>
      </p:sp>
      <p:sp>
        <p:nvSpPr>
          <p:cNvPr id="5" name="TextBox 4"/>
          <p:cNvSpPr txBox="1"/>
          <p:nvPr/>
        </p:nvSpPr>
        <p:spPr>
          <a:xfrm>
            <a:off x="6096000" y="4841902"/>
            <a:ext cx="3352800" cy="461665"/>
          </a:xfrm>
          <a:prstGeom prst="rect">
            <a:avLst/>
          </a:prstGeom>
          <a:noFill/>
        </p:spPr>
        <p:txBody>
          <a:bodyPr wrap="square" rtlCol="0">
            <a:spAutoFit/>
          </a:bodyPr>
          <a:lstStyle/>
          <a:p>
            <a:pPr algn="ctr"/>
            <a:r>
              <a:rPr lang="en-US" sz="2400" dirty="0">
                <a:solidFill>
                  <a:schemeClr val="tx1">
                    <a:lumMod val="95000"/>
                  </a:schemeClr>
                </a:solidFill>
              </a:rPr>
              <a:t>Luke 2:7</a:t>
            </a:r>
          </a:p>
        </p:txBody>
      </p:sp>
    </p:spTree>
    <p:extLst>
      <p:ext uri="{BB962C8B-B14F-4D97-AF65-F5344CB8AC3E}">
        <p14:creationId xmlns:p14="http://schemas.microsoft.com/office/powerpoint/2010/main" val="31930069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638800"/>
            <a:ext cx="2590800" cy="954107"/>
          </a:xfrm>
          <a:prstGeom prst="rect">
            <a:avLst/>
          </a:prstGeom>
          <a:noFill/>
        </p:spPr>
        <p:txBody>
          <a:bodyPr wrap="square" rtlCol="0">
            <a:spAutoFit/>
          </a:bodyPr>
          <a:lstStyle/>
          <a:p>
            <a:pPr algn="ctr"/>
            <a:r>
              <a:rPr lang="en-US" sz="1400" dirty="0"/>
              <a:t>The Birth of Christ</a:t>
            </a:r>
          </a:p>
          <a:p>
            <a:pPr algn="ctr"/>
            <a:endParaRPr lang="en-US" sz="1400" dirty="0"/>
          </a:p>
          <a:p>
            <a:pPr algn="ctr"/>
            <a:r>
              <a:rPr lang="en-US" sz="1400" dirty="0"/>
              <a:t>Margret </a:t>
            </a:r>
            <a:r>
              <a:rPr lang="en-US" sz="1400" dirty="0" err="1"/>
              <a:t>Hofheinz-Döring</a:t>
            </a:r>
            <a:endParaRPr lang="en-US" sz="1400" dirty="0"/>
          </a:p>
          <a:p>
            <a:pPr algn="ctr"/>
            <a:r>
              <a:rPr lang="en-US" sz="1400" dirty="0">
                <a:solidFill>
                  <a:schemeClr val="tx1">
                    <a:lumMod val="95000"/>
                  </a:schemeClr>
                </a:solidFill>
              </a:rPr>
              <a:t>Wikimedia Commons</a:t>
            </a:r>
          </a:p>
        </p:txBody>
      </p:sp>
      <p:pic>
        <p:nvPicPr>
          <p:cNvPr id="2" name="Picture 1">
            <a:extLst>
              <a:ext uri="{FF2B5EF4-FFF2-40B4-BE49-F238E27FC236}">
                <a16:creationId xmlns:a16="http://schemas.microsoft.com/office/drawing/2014/main" id="{1E1094B5-7331-412D-9B76-BB5801BC6B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29183"/>
            <a:ext cx="4862822" cy="6858000"/>
          </a:xfrm>
          <a:prstGeom prst="rect">
            <a:avLst/>
          </a:prstGeom>
        </p:spPr>
      </p:pic>
    </p:spTree>
    <p:extLst>
      <p:ext uri="{BB962C8B-B14F-4D97-AF65-F5344CB8AC3E}">
        <p14:creationId xmlns:p14="http://schemas.microsoft.com/office/powerpoint/2010/main" val="253799538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8600" y="6400800"/>
            <a:ext cx="4191000" cy="307777"/>
          </a:xfrm>
          <a:prstGeom prst="rect">
            <a:avLst/>
          </a:prstGeom>
          <a:noFill/>
        </p:spPr>
        <p:txBody>
          <a:bodyPr wrap="square" rtlCol="0">
            <a:spAutoFit/>
          </a:bodyPr>
          <a:lstStyle/>
          <a:p>
            <a:pPr algn="ctr"/>
            <a:r>
              <a:rPr lang="en-US" sz="1400" dirty="0"/>
              <a:t>Nativity  --  Parliament House, </a:t>
            </a:r>
            <a:r>
              <a:rPr lang="en-US" sz="1400" dirty="0">
                <a:solidFill>
                  <a:schemeClr val="tx1">
                    <a:lumMod val="95000"/>
                  </a:schemeClr>
                </a:solidFill>
              </a:rPr>
              <a:t>Brisbane, Australia</a:t>
            </a:r>
          </a:p>
        </p:txBody>
      </p:sp>
      <p:pic>
        <p:nvPicPr>
          <p:cNvPr id="5" name="Picture 4">
            <a:extLst>
              <a:ext uri="{FF2B5EF4-FFF2-40B4-BE49-F238E27FC236}">
                <a16:creationId xmlns:a16="http://schemas.microsoft.com/office/drawing/2014/main" id="{1F94EFCC-8D36-430D-87BA-B057ED6074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266700"/>
            <a:ext cx="7848600" cy="5886450"/>
          </a:xfrm>
          <a:prstGeom prst="rect">
            <a:avLst/>
          </a:prstGeom>
        </p:spPr>
      </p:pic>
    </p:spTree>
    <p:extLst>
      <p:ext uri="{BB962C8B-B14F-4D97-AF65-F5344CB8AC3E}">
        <p14:creationId xmlns:p14="http://schemas.microsoft.com/office/powerpoint/2010/main" val="761183208"/>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7010400" cy="2308324"/>
          </a:xfrm>
          <a:prstGeom prst="rect">
            <a:avLst/>
          </a:prstGeom>
        </p:spPr>
        <p:txBody>
          <a:bodyPr wrap="square">
            <a:spAutoFit/>
          </a:bodyPr>
          <a:lstStyle/>
          <a:p>
            <a:r>
              <a:rPr lang="en-US" sz="3600" dirty="0"/>
              <a:t>In that region there were shepherds living in the fields, keeping watch over their flock by night.</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2:8</a:t>
            </a:r>
          </a:p>
        </p:txBody>
      </p:sp>
    </p:spTree>
    <p:extLst>
      <p:ext uri="{BB962C8B-B14F-4D97-AF65-F5344CB8AC3E}">
        <p14:creationId xmlns:p14="http://schemas.microsoft.com/office/powerpoint/2010/main" val="380656519"/>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1528" y="4876800"/>
            <a:ext cx="1828800" cy="1815882"/>
          </a:xfrm>
          <a:prstGeom prst="rect">
            <a:avLst/>
          </a:prstGeom>
          <a:noFill/>
        </p:spPr>
        <p:txBody>
          <a:bodyPr wrap="square" rtlCol="0">
            <a:spAutoFit/>
          </a:bodyPr>
          <a:lstStyle/>
          <a:p>
            <a:pPr algn="ctr"/>
            <a:r>
              <a:rPr lang="en-US" sz="1400" dirty="0">
                <a:solidFill>
                  <a:schemeClr val="tx1">
                    <a:lumMod val="95000"/>
                  </a:schemeClr>
                </a:solidFill>
              </a:rPr>
              <a:t>Shepherdess (detail from Annunciation to the Shepherds)</a:t>
            </a:r>
          </a:p>
          <a:p>
            <a:pPr algn="ctr"/>
            <a:endParaRPr lang="en-US" sz="1400" dirty="0">
              <a:solidFill>
                <a:schemeClr val="tx1">
                  <a:lumMod val="95000"/>
                </a:schemeClr>
              </a:solidFill>
            </a:endParaRPr>
          </a:p>
          <a:p>
            <a:pPr algn="ctr"/>
            <a:r>
              <a:rPr lang="en-US" sz="1400" dirty="0">
                <a:solidFill>
                  <a:schemeClr val="tx1">
                    <a:lumMod val="95000"/>
                  </a:schemeClr>
                </a:solidFill>
              </a:rPr>
              <a:t>Book of Hours of Charles VIII</a:t>
            </a:r>
          </a:p>
          <a:p>
            <a:pPr algn="ctr"/>
            <a:r>
              <a:rPr lang="en-US" sz="1400" dirty="0">
                <a:solidFill>
                  <a:schemeClr val="tx1">
                    <a:lumMod val="95000"/>
                  </a:schemeClr>
                </a:solidFill>
              </a:rPr>
              <a:t>Hispanic Digital Library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E23AB92-9DEF-46E6-AFD5-2A6816E10C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5357512" cy="6858000"/>
          </a:xfrm>
          <a:prstGeom prst="rect">
            <a:avLst/>
          </a:prstGeom>
        </p:spPr>
      </p:pic>
    </p:spTree>
    <p:extLst>
      <p:ext uri="{BB962C8B-B14F-4D97-AF65-F5344CB8AC3E}">
        <p14:creationId xmlns:p14="http://schemas.microsoft.com/office/powerpoint/2010/main" val="387950150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81200"/>
            <a:ext cx="6934200" cy="2308324"/>
          </a:xfrm>
          <a:prstGeom prst="rect">
            <a:avLst/>
          </a:prstGeom>
        </p:spPr>
        <p:txBody>
          <a:bodyPr wrap="square">
            <a:spAutoFit/>
          </a:bodyPr>
          <a:lstStyle/>
          <a:p>
            <a:r>
              <a:rPr lang="en-US" sz="3600" dirty="0"/>
              <a:t>Then an angel of the Lord stood before them, and the glory of the Lord shone around them, and they were terrified.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2:9</a:t>
            </a:r>
          </a:p>
        </p:txBody>
      </p:sp>
    </p:spTree>
    <p:extLst>
      <p:ext uri="{BB962C8B-B14F-4D97-AF65-F5344CB8AC3E}">
        <p14:creationId xmlns:p14="http://schemas.microsoft.com/office/powerpoint/2010/main" val="1275468553"/>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5966936"/>
            <a:ext cx="3276600" cy="738664"/>
          </a:xfrm>
          <a:prstGeom prst="rect">
            <a:avLst/>
          </a:prstGeom>
          <a:noFill/>
        </p:spPr>
        <p:txBody>
          <a:bodyPr wrap="square" rtlCol="0">
            <a:spAutoFit/>
          </a:bodyPr>
          <a:lstStyle/>
          <a:p>
            <a:pPr algn="ctr"/>
            <a:r>
              <a:rPr lang="en-US" sz="1400" dirty="0">
                <a:solidFill>
                  <a:schemeClr val="tx1">
                    <a:lumMod val="95000"/>
                  </a:schemeClr>
                </a:solidFill>
              </a:rPr>
              <a:t>Shepherds</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p:txBody>
      </p:sp>
      <p:pic>
        <p:nvPicPr>
          <p:cNvPr id="2" name="Picture 1">
            <a:extLst>
              <a:ext uri="{FF2B5EF4-FFF2-40B4-BE49-F238E27FC236}">
                <a16:creationId xmlns:a16="http://schemas.microsoft.com/office/drawing/2014/main" id="{A766E88F-A888-4BDC-85DA-C716CB72A0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0"/>
            <a:ext cx="2410297" cy="6807649"/>
          </a:xfrm>
          <a:prstGeom prst="rect">
            <a:avLst/>
          </a:prstGeom>
        </p:spPr>
      </p:pic>
    </p:spTree>
    <p:extLst>
      <p:ext uri="{BB962C8B-B14F-4D97-AF65-F5344CB8AC3E}">
        <p14:creationId xmlns:p14="http://schemas.microsoft.com/office/powerpoint/2010/main" val="255423794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7086600" cy="2862322"/>
          </a:xfrm>
          <a:prstGeom prst="rect">
            <a:avLst/>
          </a:prstGeom>
        </p:spPr>
        <p:txBody>
          <a:bodyPr wrap="square">
            <a:spAutoFit/>
          </a:bodyPr>
          <a:lstStyle/>
          <a:p>
            <a:r>
              <a:rPr lang="en-US" sz="3600" dirty="0"/>
              <a:t>But the angel said to them, "Do not be afraid; for see--I am bringing you good news of great joy for all the people: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2:10</a:t>
            </a:r>
          </a:p>
        </p:txBody>
      </p:sp>
    </p:spTree>
    <p:extLst>
      <p:ext uri="{BB962C8B-B14F-4D97-AF65-F5344CB8AC3E}">
        <p14:creationId xmlns:p14="http://schemas.microsoft.com/office/powerpoint/2010/main" val="371129763"/>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Joy to the World, the Lord is Come  --  Illustration from Dem. Republic of Congo</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0" y="762000"/>
            <a:ext cx="6350000" cy="4597400"/>
          </a:xfrm>
          <a:prstGeom prst="rect">
            <a:avLst/>
          </a:prstGeom>
        </p:spPr>
      </p:pic>
    </p:spTree>
    <p:extLst>
      <p:ext uri="{BB962C8B-B14F-4D97-AF65-F5344CB8AC3E}">
        <p14:creationId xmlns:p14="http://schemas.microsoft.com/office/powerpoint/2010/main" val="71010689"/>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to you is born this day in the city of David a Savior, who is the Messiah,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2:11</a:t>
            </a:r>
          </a:p>
        </p:txBody>
      </p:sp>
    </p:spTree>
    <p:extLst>
      <p:ext uri="{BB962C8B-B14F-4D97-AF65-F5344CB8AC3E}">
        <p14:creationId xmlns:p14="http://schemas.microsoft.com/office/powerpoint/2010/main" val="73504005"/>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0"/>
            <a:ext cx="6934200" cy="1754326"/>
          </a:xfrm>
          <a:prstGeom prst="rect">
            <a:avLst/>
          </a:prstGeom>
        </p:spPr>
        <p:txBody>
          <a:bodyPr wrap="square">
            <a:spAutoFit/>
          </a:bodyPr>
          <a:lstStyle/>
          <a:p>
            <a:r>
              <a:rPr lang="en-US" sz="3600" dirty="0"/>
              <a:t>In those days a decree went out from Emperor Augustus that all the world should be registered.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2:1</a:t>
            </a:r>
          </a:p>
        </p:txBody>
      </p:sp>
    </p:spTree>
    <p:extLst>
      <p:ext uri="{BB962C8B-B14F-4D97-AF65-F5344CB8AC3E}">
        <p14:creationId xmlns:p14="http://schemas.microsoft.com/office/powerpoint/2010/main" val="46692197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486400"/>
            <a:ext cx="2057400" cy="1169551"/>
          </a:xfrm>
          <a:prstGeom prst="rect">
            <a:avLst/>
          </a:prstGeom>
          <a:noFill/>
        </p:spPr>
        <p:txBody>
          <a:bodyPr wrap="square" rtlCol="0">
            <a:spAutoFit/>
          </a:bodyPr>
          <a:lstStyle/>
          <a:p>
            <a:pPr algn="ctr"/>
            <a:r>
              <a:rPr lang="en-US" sz="1400" dirty="0">
                <a:solidFill>
                  <a:schemeClr val="tx1">
                    <a:lumMod val="95000"/>
                  </a:schemeClr>
                </a:solidFill>
              </a:rPr>
              <a:t>Christ is Born</a:t>
            </a:r>
          </a:p>
          <a:p>
            <a:pPr algn="ctr"/>
            <a:endParaRPr lang="en-US" sz="1400" dirty="0">
              <a:solidFill>
                <a:schemeClr val="tx1">
                  <a:lumMod val="95000"/>
                </a:schemeClr>
              </a:solidFill>
            </a:endParaRPr>
          </a:p>
          <a:p>
            <a:pPr algn="ctr"/>
            <a:r>
              <a:rPr lang="en-US" sz="1400" dirty="0">
                <a:solidFill>
                  <a:schemeClr val="tx1">
                    <a:lumMod val="95000"/>
                  </a:schemeClr>
                </a:solidFill>
              </a:rPr>
              <a:t>Father Georges </a:t>
            </a:r>
            <a:r>
              <a:rPr lang="en-US" sz="1400" dirty="0" err="1">
                <a:solidFill>
                  <a:schemeClr val="tx1">
                    <a:lumMod val="95000"/>
                  </a:schemeClr>
                </a:solidFill>
              </a:rPr>
              <a:t>Saget</a:t>
            </a:r>
            <a:endParaRPr lang="en-US" sz="1400" dirty="0">
              <a:solidFill>
                <a:schemeClr val="tx1">
                  <a:lumMod val="95000"/>
                </a:schemeClr>
              </a:solidFill>
            </a:endParaRPr>
          </a:p>
          <a:p>
            <a:pPr algn="ctr"/>
            <a:r>
              <a:rPr lang="en-US" sz="1400" dirty="0" err="1">
                <a:solidFill>
                  <a:schemeClr val="tx1">
                    <a:lumMod val="95000"/>
                  </a:schemeClr>
                </a:solidFill>
              </a:rPr>
              <a:t>Keur</a:t>
            </a:r>
            <a:r>
              <a:rPr lang="en-US" sz="1400" dirty="0">
                <a:solidFill>
                  <a:schemeClr val="tx1">
                    <a:lumMod val="95000"/>
                  </a:schemeClr>
                </a:solidFill>
              </a:rPr>
              <a:t> Moussa Abbey</a:t>
            </a:r>
          </a:p>
          <a:p>
            <a:pPr algn="ctr"/>
            <a:r>
              <a:rPr lang="en-US" sz="1400" dirty="0" err="1">
                <a:solidFill>
                  <a:schemeClr val="tx1">
                    <a:lumMod val="95000"/>
                  </a:schemeClr>
                </a:solidFill>
              </a:rPr>
              <a:t>Keur</a:t>
            </a:r>
            <a:r>
              <a:rPr lang="en-US" sz="1400" dirty="0">
                <a:solidFill>
                  <a:schemeClr val="tx1">
                    <a:lumMod val="95000"/>
                  </a:schemeClr>
                </a:solidFill>
              </a:rPr>
              <a:t> Moussa, Senegal</a:t>
            </a:r>
          </a:p>
        </p:txBody>
      </p:sp>
      <p:pic>
        <p:nvPicPr>
          <p:cNvPr id="3" name="Picture 2">
            <a:extLst>
              <a:ext uri="{FF2B5EF4-FFF2-40B4-BE49-F238E27FC236}">
                <a16:creationId xmlns:a16="http://schemas.microsoft.com/office/drawing/2014/main" id="{A4E46EE0-9132-458D-82E4-4CF58F98D5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1742" y="0"/>
            <a:ext cx="4277458" cy="6858000"/>
          </a:xfrm>
          <a:prstGeom prst="rect">
            <a:avLst/>
          </a:prstGeom>
        </p:spPr>
      </p:pic>
    </p:spTree>
    <p:extLst>
      <p:ext uri="{BB962C8B-B14F-4D97-AF65-F5344CB8AC3E}">
        <p14:creationId xmlns:p14="http://schemas.microsoft.com/office/powerpoint/2010/main" val="187865392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1754326"/>
          </a:xfrm>
          <a:prstGeom prst="rect">
            <a:avLst/>
          </a:prstGeom>
        </p:spPr>
        <p:txBody>
          <a:bodyPr wrap="square">
            <a:spAutoFit/>
          </a:bodyPr>
          <a:lstStyle/>
          <a:p>
            <a:r>
              <a:rPr lang="en-US" sz="3600" dirty="0"/>
              <a:t>This will be a sign for you: you will find a child wrapped in bands of cloth and lying in a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2:12</a:t>
            </a:r>
          </a:p>
        </p:txBody>
      </p:sp>
    </p:spTree>
    <p:extLst>
      <p:ext uri="{BB962C8B-B14F-4D97-AF65-F5344CB8AC3E}">
        <p14:creationId xmlns:p14="http://schemas.microsoft.com/office/powerpoint/2010/main" val="183467692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86400"/>
            <a:ext cx="2667000" cy="1169551"/>
          </a:xfrm>
          <a:prstGeom prst="rect">
            <a:avLst/>
          </a:prstGeom>
          <a:noFill/>
        </p:spPr>
        <p:txBody>
          <a:bodyPr wrap="square" rtlCol="0">
            <a:spAutoFit/>
          </a:bodyPr>
          <a:lstStyle/>
          <a:p>
            <a:pPr algn="ctr"/>
            <a:r>
              <a:rPr lang="en-US" sz="1400" dirty="0">
                <a:solidFill>
                  <a:schemeClr val="tx1">
                    <a:lumMod val="95000"/>
                  </a:schemeClr>
                </a:solidFill>
              </a:rPr>
              <a:t>Birth of Christ</a:t>
            </a:r>
          </a:p>
          <a:p>
            <a:pPr algn="ctr"/>
            <a:endParaRPr lang="en-US" sz="1400" dirty="0">
              <a:solidFill>
                <a:schemeClr val="tx1">
                  <a:lumMod val="95000"/>
                </a:schemeClr>
              </a:solidFill>
            </a:endParaRPr>
          </a:p>
          <a:p>
            <a:pPr algn="ctr"/>
            <a:r>
              <a:rPr lang="en-US" sz="1400" dirty="0">
                <a:solidFill>
                  <a:schemeClr val="tx1">
                    <a:lumMod val="95000"/>
                  </a:schemeClr>
                </a:solidFill>
              </a:rPr>
              <a:t>Martin Schongauer</a:t>
            </a:r>
          </a:p>
          <a:p>
            <a:pPr algn="ctr"/>
            <a:r>
              <a:rPr lang="en-US" sz="1400" dirty="0" err="1">
                <a:solidFill>
                  <a:schemeClr val="tx1">
                    <a:lumMod val="95000"/>
                  </a:schemeClr>
                </a:solidFill>
              </a:rPr>
              <a:t>Gemaldegalerie</a:t>
            </a:r>
            <a:endParaRPr lang="en-US" sz="1400" dirty="0">
              <a:solidFill>
                <a:schemeClr val="tx1">
                  <a:lumMod val="95000"/>
                </a:schemeClr>
              </a:solidFill>
            </a:endParaRPr>
          </a:p>
          <a:p>
            <a:pPr algn="ctr"/>
            <a:r>
              <a:rPr lang="en-US" sz="1400" dirty="0">
                <a:solidFill>
                  <a:schemeClr val="tx1">
                    <a:lumMod val="95000"/>
                  </a:schemeClr>
                </a:solidFill>
              </a:rPr>
              <a:t>Berlin, Germany</a:t>
            </a:r>
          </a:p>
        </p:txBody>
      </p:sp>
      <p:pic>
        <p:nvPicPr>
          <p:cNvPr id="2" name="Picture 1">
            <a:extLst>
              <a:ext uri="{FF2B5EF4-FFF2-40B4-BE49-F238E27FC236}">
                <a16:creationId xmlns:a16="http://schemas.microsoft.com/office/drawing/2014/main" id="{B33943BC-8E0C-4D52-9F19-5E126A60C3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0"/>
            <a:ext cx="5173680" cy="6858000"/>
          </a:xfrm>
          <a:prstGeom prst="rect">
            <a:avLst/>
          </a:prstGeom>
        </p:spPr>
      </p:pic>
    </p:spTree>
    <p:extLst>
      <p:ext uri="{BB962C8B-B14F-4D97-AF65-F5344CB8AC3E}">
        <p14:creationId xmlns:p14="http://schemas.microsoft.com/office/powerpoint/2010/main" val="186778805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705600" cy="1754326"/>
          </a:xfrm>
          <a:prstGeom prst="rect">
            <a:avLst/>
          </a:prstGeom>
        </p:spPr>
        <p:txBody>
          <a:bodyPr wrap="square">
            <a:spAutoFit/>
          </a:bodyPr>
          <a:lstStyle/>
          <a:p>
            <a:r>
              <a:rPr lang="en-US" sz="3600" dirty="0"/>
              <a:t>And suddenly there was with the angel a multitude of the heavenly host, praising God and saying,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2:13</a:t>
            </a:r>
          </a:p>
        </p:txBody>
      </p:sp>
    </p:spTree>
    <p:extLst>
      <p:ext uri="{BB962C8B-B14F-4D97-AF65-F5344CB8AC3E}">
        <p14:creationId xmlns:p14="http://schemas.microsoft.com/office/powerpoint/2010/main" val="197586007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028962"/>
            <a:ext cx="1676400" cy="1600438"/>
          </a:xfrm>
          <a:prstGeom prst="rect">
            <a:avLst/>
          </a:prstGeom>
          <a:noFill/>
        </p:spPr>
        <p:txBody>
          <a:bodyPr wrap="square" rtlCol="0">
            <a:spAutoFit/>
          </a:bodyPr>
          <a:lstStyle/>
          <a:p>
            <a:pPr algn="ctr"/>
            <a:r>
              <a:rPr lang="en-US" sz="1400" dirty="0">
                <a:solidFill>
                  <a:schemeClr val="tx1">
                    <a:lumMod val="95000"/>
                  </a:schemeClr>
                </a:solidFill>
              </a:rPr>
              <a:t>Filipino painting from display of enculturated sacred art</a:t>
            </a:r>
          </a:p>
          <a:p>
            <a:pPr algn="ctr"/>
            <a:endParaRPr lang="en-US" sz="1400" dirty="0">
              <a:solidFill>
                <a:schemeClr val="tx1">
                  <a:lumMod val="95000"/>
                </a:schemeClr>
              </a:solidFill>
            </a:endParaRPr>
          </a:p>
          <a:p>
            <a:pPr algn="ctr"/>
            <a:r>
              <a:rPr lang="en-US" sz="1400" dirty="0">
                <a:solidFill>
                  <a:schemeClr val="tx1">
                    <a:lumMod val="95000"/>
                  </a:schemeClr>
                </a:solidFill>
              </a:rPr>
              <a:t>Manila Cathedral</a:t>
            </a:r>
          </a:p>
          <a:p>
            <a:pPr algn="ctr"/>
            <a:r>
              <a:rPr lang="en-US" sz="1400" dirty="0">
                <a:solidFill>
                  <a:schemeClr val="tx1">
                    <a:lumMod val="95000"/>
                  </a:schemeClr>
                </a:solidFill>
              </a:rPr>
              <a:t>Manila, Philippines</a:t>
            </a:r>
          </a:p>
        </p:txBody>
      </p:sp>
      <p:pic>
        <p:nvPicPr>
          <p:cNvPr id="3" name="Picture 2">
            <a:extLst>
              <a:ext uri="{FF2B5EF4-FFF2-40B4-BE49-F238E27FC236}">
                <a16:creationId xmlns:a16="http://schemas.microsoft.com/office/drawing/2014/main" id="{037A23CF-1F90-4AE7-AAB5-A9B32DF54D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0"/>
            <a:ext cx="5585520" cy="6858000"/>
          </a:xfrm>
          <a:prstGeom prst="rect">
            <a:avLst/>
          </a:prstGeom>
        </p:spPr>
      </p:pic>
    </p:spTree>
    <p:extLst>
      <p:ext uri="{BB962C8B-B14F-4D97-AF65-F5344CB8AC3E}">
        <p14:creationId xmlns:p14="http://schemas.microsoft.com/office/powerpoint/2010/main" val="15861322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35076"/>
            <a:ext cx="6705600" cy="2308324"/>
          </a:xfrm>
          <a:prstGeom prst="rect">
            <a:avLst/>
          </a:prstGeom>
        </p:spPr>
        <p:txBody>
          <a:bodyPr wrap="square">
            <a:spAutoFit/>
          </a:bodyPr>
          <a:lstStyle/>
          <a:p>
            <a:r>
              <a:rPr lang="en-US" sz="3600" dirty="0"/>
              <a:t>"Glory to God in the highest heaven, and on earth peace among those whom he favors!"</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2:14</a:t>
            </a:r>
          </a:p>
        </p:txBody>
      </p:sp>
    </p:spTree>
    <p:extLst>
      <p:ext uri="{BB962C8B-B14F-4D97-AF65-F5344CB8AC3E}">
        <p14:creationId xmlns:p14="http://schemas.microsoft.com/office/powerpoint/2010/main" val="2694228557"/>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400"/>
            <a:ext cx="1905000" cy="1600438"/>
          </a:xfrm>
          <a:prstGeom prst="rect">
            <a:avLst/>
          </a:prstGeom>
          <a:noFill/>
        </p:spPr>
        <p:txBody>
          <a:bodyPr wrap="square" rtlCol="0">
            <a:spAutoFit/>
          </a:bodyPr>
          <a:lstStyle/>
          <a:p>
            <a:pPr algn="ctr"/>
            <a:r>
              <a:rPr lang="en-US" sz="1400" dirty="0">
                <a:solidFill>
                  <a:schemeClr val="tx1">
                    <a:lumMod val="95000"/>
                  </a:schemeClr>
                </a:solidFill>
              </a:rPr>
              <a:t>Annunciation to the Shepherds</a:t>
            </a:r>
          </a:p>
          <a:p>
            <a:pPr algn="ctr"/>
            <a:endParaRPr lang="en-US" sz="1400" dirty="0">
              <a:solidFill>
                <a:schemeClr val="tx1">
                  <a:lumMod val="95000"/>
                </a:schemeClr>
              </a:solidFill>
            </a:endParaRPr>
          </a:p>
          <a:p>
            <a:pPr algn="ctr"/>
            <a:r>
              <a:rPr lang="fr-FR" sz="1400" dirty="0">
                <a:solidFill>
                  <a:schemeClr val="tx1">
                    <a:lumMod val="95000"/>
                  </a:schemeClr>
                </a:solidFill>
              </a:rPr>
              <a:t>Les </a:t>
            </a:r>
            <a:r>
              <a:rPr lang="fr-FR" sz="1400" dirty="0" err="1">
                <a:solidFill>
                  <a:schemeClr val="tx1">
                    <a:lumMod val="95000"/>
                  </a:schemeClr>
                </a:solidFill>
              </a:rPr>
              <a:t>Tres</a:t>
            </a:r>
            <a:r>
              <a:rPr lang="fr-FR" sz="1400" dirty="0">
                <a:solidFill>
                  <a:schemeClr val="tx1">
                    <a:lumMod val="95000"/>
                  </a:schemeClr>
                </a:solidFill>
              </a:rPr>
              <a:t> Riches Heures du duc de Berry</a:t>
            </a:r>
          </a:p>
          <a:p>
            <a:pPr algn="ctr"/>
            <a:r>
              <a:rPr lang="en-US" sz="1400" dirty="0" err="1">
                <a:solidFill>
                  <a:schemeClr val="tx1">
                    <a:lumMod val="95000"/>
                  </a:schemeClr>
                </a:solidFill>
              </a:rPr>
              <a:t>Musée</a:t>
            </a:r>
            <a:r>
              <a:rPr lang="en-US" sz="1400" dirty="0">
                <a:solidFill>
                  <a:schemeClr val="tx1">
                    <a:lumMod val="95000"/>
                  </a:schemeClr>
                </a:solidFill>
              </a:rPr>
              <a:t> Condé</a:t>
            </a:r>
          </a:p>
          <a:p>
            <a:pPr algn="ctr"/>
            <a:r>
              <a:rPr lang="en-US" sz="1400" dirty="0">
                <a:solidFill>
                  <a:schemeClr val="tx1">
                    <a:lumMod val="95000"/>
                  </a:schemeClr>
                </a:solidFill>
              </a:rPr>
              <a:t>Chantilly, France</a:t>
            </a:r>
          </a:p>
        </p:txBody>
      </p:sp>
      <p:pic>
        <p:nvPicPr>
          <p:cNvPr id="2" name="Picture 1">
            <a:extLst>
              <a:ext uri="{FF2B5EF4-FFF2-40B4-BE49-F238E27FC236}">
                <a16:creationId xmlns:a16="http://schemas.microsoft.com/office/drawing/2014/main" id="{7EA45BC7-C3CE-42F3-BC9D-3F9D5B7A4B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0" y="-26932"/>
            <a:ext cx="6430382" cy="6884932"/>
          </a:xfrm>
          <a:prstGeom prst="rect">
            <a:avLst/>
          </a:prstGeom>
        </p:spPr>
      </p:pic>
    </p:spTree>
    <p:extLst>
      <p:ext uri="{BB962C8B-B14F-4D97-AF65-F5344CB8AC3E}">
        <p14:creationId xmlns:p14="http://schemas.microsoft.com/office/powerpoint/2010/main" val="2056317185"/>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00200"/>
            <a:ext cx="6705600" cy="2862322"/>
          </a:xfrm>
          <a:prstGeom prst="rect">
            <a:avLst/>
          </a:prstGeom>
        </p:spPr>
        <p:txBody>
          <a:bodyPr wrap="square">
            <a:spAutoFit/>
          </a:bodyPr>
          <a:lstStyle/>
          <a:p>
            <a:r>
              <a:rPr lang="en-US" sz="3600" dirty="0"/>
              <a:t>… the shepherds said to one another, "Let us go now to Bethlehem and see this thing that has taken place, which the Lord has made known to us."</a:t>
            </a:r>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2:15b</a:t>
            </a:r>
          </a:p>
        </p:txBody>
      </p:sp>
    </p:spTree>
    <p:extLst>
      <p:ext uri="{BB962C8B-B14F-4D97-AF65-F5344CB8AC3E}">
        <p14:creationId xmlns:p14="http://schemas.microsoft.com/office/powerpoint/2010/main" val="2940324625"/>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686800" cy="369332"/>
          </a:xfrm>
          <a:prstGeom prst="rect">
            <a:avLst/>
          </a:prstGeom>
          <a:noFill/>
        </p:spPr>
        <p:txBody>
          <a:bodyPr wrap="square" rtlCol="0">
            <a:spAutoFit/>
          </a:bodyPr>
          <a:lstStyle/>
          <a:p>
            <a:pPr algn="ctr"/>
            <a:r>
              <a:rPr lang="en-US" dirty="0">
                <a:solidFill>
                  <a:schemeClr val="tx1">
                    <a:lumMod val="95000"/>
                  </a:schemeClr>
                </a:solidFill>
              </a:rPr>
              <a:t>Birth of Jesus with the Shepherds  --  JESUS </a:t>
            </a:r>
            <a:r>
              <a:rPr lang="en-US" dirty="0" err="1">
                <a:solidFill>
                  <a:schemeClr val="tx1">
                    <a:lumMod val="95000"/>
                  </a:schemeClr>
                </a:solidFill>
              </a:rPr>
              <a:t>MAFA</a:t>
            </a:r>
            <a:r>
              <a:rPr lang="en-US" dirty="0">
                <a:solidFill>
                  <a:schemeClr val="tx1">
                    <a:lumMod val="95000"/>
                  </a:schemeClr>
                </a:solidFill>
              </a:rPr>
              <a:t>, Cameroon</a:t>
            </a:r>
          </a:p>
        </p:txBody>
      </p:sp>
      <p:pic>
        <p:nvPicPr>
          <p:cNvPr id="3074" name="Picture 2" descr="Title: The birth of Jesus with shepherds&#10;[Click for larger image view]"/>
          <p:cNvPicPr>
            <a:picLocks noChangeAspect="1" noChangeArrowheads="1"/>
          </p:cNvPicPr>
          <p:nvPr/>
        </p:nvPicPr>
        <p:blipFill>
          <a:blip r:embed="rId2" cstate="print">
            <a:lum contrast="10000"/>
          </a:blip>
          <a:srcRect/>
          <a:stretch>
            <a:fillRect/>
          </a:stretch>
        </p:blipFill>
        <p:spPr bwMode="auto">
          <a:xfrm>
            <a:off x="1510922" y="0"/>
            <a:ext cx="9157079" cy="6096000"/>
          </a:xfrm>
          <a:prstGeom prst="rect">
            <a:avLst/>
          </a:prstGeom>
          <a:noFill/>
        </p:spPr>
      </p:pic>
    </p:spTree>
    <p:extLst>
      <p:ext uri="{BB962C8B-B14F-4D97-AF65-F5344CB8AC3E}">
        <p14:creationId xmlns:p14="http://schemas.microsoft.com/office/powerpoint/2010/main" val="51490247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6705600" cy="1754326"/>
          </a:xfrm>
          <a:prstGeom prst="rect">
            <a:avLst/>
          </a:prstGeom>
        </p:spPr>
        <p:txBody>
          <a:bodyPr wrap="square">
            <a:spAutoFit/>
          </a:bodyPr>
          <a:lstStyle/>
          <a:p>
            <a:r>
              <a:rPr lang="en-US" sz="3600" dirty="0"/>
              <a:t>So they went with haste and found Mary and Joseph, and the child lying in the manger.</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2:16</a:t>
            </a:r>
          </a:p>
        </p:txBody>
      </p:sp>
    </p:spTree>
    <p:extLst>
      <p:ext uri="{BB962C8B-B14F-4D97-AF65-F5344CB8AC3E}">
        <p14:creationId xmlns:p14="http://schemas.microsoft.com/office/powerpoint/2010/main" val="3366869269"/>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Census at Bethlehem  --  Pieter Brueghel the Elder, Brussels Museum of Fine Arts, Brussels, Belgium</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FF1ACB15-5F01-4BB2-B470-FA5A3CF53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757" y="0"/>
            <a:ext cx="9144000" cy="6340078"/>
          </a:xfrm>
          <a:prstGeom prst="rect">
            <a:avLst/>
          </a:prstGeom>
        </p:spPr>
      </p:pic>
    </p:spTree>
    <p:extLst>
      <p:ext uri="{BB962C8B-B14F-4D97-AF65-F5344CB8AC3E}">
        <p14:creationId xmlns:p14="http://schemas.microsoft.com/office/powerpoint/2010/main" val="3182333324"/>
      </p:ext>
    </p:extLst>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Adoration of the Child  --  Gerard van </a:t>
            </a:r>
            <a:r>
              <a:rPr lang="en-US" sz="1600" dirty="0" err="1">
                <a:solidFill>
                  <a:schemeClr val="tx1">
                    <a:lumMod val="95000"/>
                  </a:schemeClr>
                </a:solidFill>
              </a:rPr>
              <a:t>Honthorst</a:t>
            </a:r>
            <a:r>
              <a:rPr lang="en-US" sz="1600" dirty="0">
                <a:solidFill>
                  <a:schemeClr val="tx1">
                    <a:lumMod val="95000"/>
                  </a:schemeClr>
                </a:solidFill>
              </a:rPr>
              <a:t>, Uffizi Gallery, Florence, Italy</a:t>
            </a:r>
          </a:p>
        </p:txBody>
      </p:sp>
      <p:pic>
        <p:nvPicPr>
          <p:cNvPr id="1026" name="Picture 2" descr="https://upload.wikimedia.org/wikipedia/commons/thumb/8/87/Gherardo_delle_Notti_o_Gheritt_van_Hontorst_-_Adorazione_del_Bambino_-_Google_Art_Project.jpg/1280px-Gherardo_delle_Notti_o_Gheritt_van_Hontorst_-_Adorazione_del_Bambino_-_Google_Art_Project.jpg">
            <a:extLst>
              <a:ext uri="{FF2B5EF4-FFF2-40B4-BE49-F238E27FC236}">
                <a16:creationId xmlns:a16="http://schemas.microsoft.com/office/drawing/2014/main" id="{3394147E-FC1F-472E-8348-8E4B20B0F1A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81200" y="42864"/>
            <a:ext cx="8305800" cy="632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19855"/>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When they saw this, they made known what had been told them about this child;  and all who heard it were amazed …</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2:17, 18a</a:t>
            </a:r>
          </a:p>
        </p:txBody>
      </p:sp>
    </p:spTree>
    <p:extLst>
      <p:ext uri="{BB962C8B-B14F-4D97-AF65-F5344CB8AC3E}">
        <p14:creationId xmlns:p14="http://schemas.microsoft.com/office/powerpoint/2010/main" val="4230688873"/>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2"/>
            <a:ext cx="6705600" cy="1200329"/>
          </a:xfrm>
          <a:prstGeom prst="rect">
            <a:avLst/>
          </a:prstGeom>
        </p:spPr>
        <p:txBody>
          <a:bodyPr wrap="square">
            <a:spAutoFit/>
          </a:bodyPr>
          <a:lstStyle/>
          <a:p>
            <a:r>
              <a:rPr lang="en-US" sz="3600" dirty="0"/>
              <a:t>But Mary treasured all these words and pondered them in her heart.</a:t>
            </a:r>
            <a:endParaRPr lang="en-US" sz="3600" dirty="0">
              <a:cs typeface="Arial" pitchFamily="34" charset="0"/>
            </a:endParaRP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2:19</a:t>
            </a:r>
          </a:p>
        </p:txBody>
      </p:sp>
    </p:spTree>
    <p:extLst>
      <p:ext uri="{BB962C8B-B14F-4D97-AF65-F5344CB8AC3E}">
        <p14:creationId xmlns:p14="http://schemas.microsoft.com/office/powerpoint/2010/main" val="3708179088"/>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5742684"/>
            <a:ext cx="3505200" cy="861774"/>
          </a:xfrm>
          <a:prstGeom prst="rect">
            <a:avLst/>
          </a:prstGeom>
          <a:noFill/>
        </p:spPr>
        <p:txBody>
          <a:bodyPr wrap="square" rtlCol="0">
            <a:spAutoFit/>
          </a:bodyPr>
          <a:lstStyle/>
          <a:p>
            <a:pPr algn="ctr"/>
            <a:r>
              <a:rPr lang="en-US" sz="1600" dirty="0">
                <a:solidFill>
                  <a:schemeClr val="tx1">
                    <a:lumMod val="95000"/>
                  </a:schemeClr>
                </a:solidFill>
              </a:rPr>
              <a:t>Madonna and Child</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32770" name="Picture 2" descr="Title: Virgin and Child&#10;[Click for larger image view]"/>
          <p:cNvPicPr>
            <a:picLocks noChangeAspect="1" noChangeArrowheads="1"/>
          </p:cNvPicPr>
          <p:nvPr/>
        </p:nvPicPr>
        <p:blipFill>
          <a:blip r:embed="rId2" cstate="print"/>
          <a:srcRect/>
          <a:stretch>
            <a:fillRect/>
          </a:stretch>
        </p:blipFill>
        <p:spPr bwMode="auto">
          <a:xfrm>
            <a:off x="2743200" y="38100"/>
            <a:ext cx="4471906" cy="6819900"/>
          </a:xfrm>
          <a:prstGeom prst="rect">
            <a:avLst/>
          </a:prstGeom>
          <a:noFill/>
        </p:spPr>
      </p:pic>
      <p:sp>
        <p:nvSpPr>
          <p:cNvPr id="2" name="Rectangle 1">
            <a:extLst>
              <a:ext uri="{FF2B5EF4-FFF2-40B4-BE49-F238E27FC236}">
                <a16:creationId xmlns:a16="http://schemas.microsoft.com/office/drawing/2014/main" id="{DEAF78D6-CFDA-49A0-8FE7-660C7ECBDE48}"/>
              </a:ext>
            </a:extLst>
          </p:cNvPr>
          <p:cNvSpPr/>
          <p:nvPr/>
        </p:nvSpPr>
        <p:spPr>
          <a:xfrm>
            <a:off x="6781800" y="2782670"/>
            <a:ext cx="4572000" cy="646331"/>
          </a:xfrm>
          <a:prstGeom prst="rect">
            <a:avLst/>
          </a:prstGeom>
        </p:spPr>
        <p:txBody>
          <a:bodyPr>
            <a:spAutoFit/>
          </a:bodyPr>
          <a:lstStyle/>
          <a:p>
            <a:endParaRPr lang="en-US" dirty="0"/>
          </a:p>
          <a:p>
            <a:endParaRPr lang="en-US" dirty="0"/>
          </a:p>
        </p:txBody>
      </p:sp>
    </p:spTree>
    <p:extLst>
      <p:ext uri="{BB962C8B-B14F-4D97-AF65-F5344CB8AC3E}">
        <p14:creationId xmlns:p14="http://schemas.microsoft.com/office/powerpoint/2010/main" val="1154799874"/>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fr-FR" sz="1400" dirty="0"/>
          </a:p>
          <a:p>
            <a:pPr>
              <a:buNone/>
            </a:pPr>
            <a:r>
              <a:rPr lang="fr-FR" sz="1400" dirty="0"/>
              <a:t>https://www.flickr.com/photos/snarfel/3713215932 - Frans </a:t>
            </a:r>
            <a:r>
              <a:rPr lang="fr-FR" sz="1400" dirty="0" err="1"/>
              <a:t>Vandewalle</a:t>
            </a:r>
            <a:endParaRPr lang="fr-FR" sz="1400" dirty="0"/>
          </a:p>
          <a:p>
            <a:pPr>
              <a:buNone/>
            </a:pPr>
            <a:r>
              <a:rPr lang="fr-FR" sz="1400" dirty="0"/>
              <a:t>https://commons.wikimedia.org/wiki/File:Fritz_v_Uhde_Schwerer_Gang_(1).jpg</a:t>
            </a:r>
          </a:p>
          <a:p>
            <a:pPr>
              <a:buNone/>
            </a:pPr>
            <a:r>
              <a:rPr lang="fr-FR" sz="1400" dirty="0"/>
              <a:t>https://www.flickr.com/photos/citlali/3113359893/</a:t>
            </a:r>
          </a:p>
          <a:p>
            <a:pPr>
              <a:buNone/>
            </a:pPr>
            <a:r>
              <a:rPr lang="fr-FR" sz="1400" dirty="0"/>
              <a:t>http://www.flickr.com/photos/mercywatch/2095491207/</a:t>
            </a:r>
          </a:p>
          <a:p>
            <a:pPr>
              <a:buNone/>
            </a:pPr>
            <a:r>
              <a:rPr lang="fr-FR" sz="1400" dirty="0"/>
              <a:t>https://commons.wikimedia.org/wiki/File:Stern_von_Bethlehem,_Margret_Hofheinz-D%C3%B6ring,_Aquarell1973_(WV-Nr.5834).jpg</a:t>
            </a:r>
          </a:p>
          <a:p>
            <a:pPr>
              <a:buNone/>
            </a:pPr>
            <a:r>
              <a:rPr lang="fr-FR" sz="1400" dirty="0"/>
              <a:t>https://commons.wikimedia.org/wiki/File:Nativity_scene_at_Parliament_House,_Brisbane_in_2019,_details.jpg</a:t>
            </a:r>
          </a:p>
          <a:p>
            <a:pPr marL="0" indent="0">
              <a:buNone/>
            </a:pPr>
            <a:r>
              <a:rPr lang="en-US" sz="1400" dirty="0"/>
              <a:t>www.JohnAugustSwanson.com - copyright 1985 by John August Swanson</a:t>
            </a:r>
          </a:p>
          <a:p>
            <a:pPr>
              <a:buNone/>
            </a:pPr>
            <a:r>
              <a:rPr lang="fr-FR" sz="1400" dirty="0"/>
              <a:t>http://www.flickr.com/photos/17884832@N00/2642469436/</a:t>
            </a:r>
          </a:p>
          <a:p>
            <a:pPr>
              <a:buNone/>
            </a:pPr>
            <a:r>
              <a:rPr lang="fr-FR" sz="1400" dirty="0"/>
              <a:t>https://commons.wikimedia.org/wiki/File:KeurMoussaAutel.jpg</a:t>
            </a:r>
          </a:p>
          <a:p>
            <a:pPr>
              <a:buNone/>
            </a:pPr>
            <a:r>
              <a:rPr lang="fr-FR" sz="1400" dirty="0"/>
              <a:t>https://commons.wikimedia.org/wiki/File:Martin_Schongauer_-_Nativity_-_WGA21041.jpg</a:t>
            </a:r>
          </a:p>
          <a:p>
            <a:pPr>
              <a:buNone/>
            </a:pPr>
            <a:r>
              <a:rPr lang="fr-FR" sz="1400" dirty="0"/>
              <a:t>https://www.flickr.com/photos/paullew/31817765076 - Fr Lawrence </a:t>
            </a:r>
            <a:r>
              <a:rPr lang="fr-FR" sz="1400" dirty="0" err="1"/>
              <a:t>Lew</a:t>
            </a:r>
            <a:r>
              <a:rPr lang="fr-FR" sz="1400" dirty="0"/>
              <a:t>, O.P.</a:t>
            </a:r>
          </a:p>
          <a:p>
            <a:pPr>
              <a:buNone/>
            </a:pPr>
            <a:r>
              <a:rPr lang="fr-FR" sz="1400" dirty="0"/>
              <a:t>https://commons.wikimedia.org/wiki/File:Folio_48r_-_The_Annunciation_to_the_Shepherds.jpg</a:t>
            </a:r>
          </a:p>
          <a:p>
            <a:pPr>
              <a:buNone/>
            </a:pPr>
            <a:r>
              <a:rPr lang="fr-FR" sz="1400" dirty="0"/>
              <a:t>https://www.flickr.com/photos/medmss/24793249846</a:t>
            </a:r>
          </a:p>
          <a:p>
            <a:pPr>
              <a:buNone/>
            </a:pPr>
            <a:r>
              <a:rPr lang="en-US" sz="1400" dirty="0"/>
              <a:t>http://diglib.library.vanderbilt.edu/act-imagelink.pl?RC=48387</a:t>
            </a:r>
          </a:p>
          <a:p>
            <a:pPr>
              <a:buNone/>
            </a:pPr>
            <a:r>
              <a:rPr lang="fr-FR" sz="1400" dirty="0"/>
              <a:t>https://commons.wikimedia.org/wiki/File:Gherardo_delle_Notti_o_Gheritt_van_Hontorst_-_Adorazione_del_Bambino_-_Google_Art_Project.jpg</a:t>
            </a:r>
          </a:p>
          <a:p>
            <a:pPr>
              <a:buNone/>
            </a:pPr>
            <a:r>
              <a:rPr lang="fr-FR" sz="1400" dirty="0"/>
              <a:t>http://diglib.library.vanderbilt.edu/act-imagelink.pl?RC=48380</a:t>
            </a:r>
          </a:p>
          <a:p>
            <a:pPr>
              <a:buNone/>
            </a:pPr>
            <a:endParaRPr lang="fr-FR"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extLst>
      <p:ext uri="{BB962C8B-B14F-4D97-AF65-F5344CB8AC3E}">
        <p14:creationId xmlns:p14="http://schemas.microsoft.com/office/powerpoint/2010/main" val="3511347305"/>
      </p:ext>
    </p:extLst>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934200" cy="2308324"/>
          </a:xfrm>
          <a:prstGeom prst="rect">
            <a:avLst/>
          </a:prstGeom>
        </p:spPr>
        <p:txBody>
          <a:bodyPr wrap="square">
            <a:spAutoFit/>
          </a:bodyPr>
          <a:lstStyle/>
          <a:p>
            <a:r>
              <a:rPr lang="en-US" sz="3600" dirty="0"/>
              <a:t>Joseph also went … to the city of David called Bethlehem, because he was descended from the house and family of David.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2:4ac</a:t>
            </a:r>
          </a:p>
        </p:txBody>
      </p:sp>
    </p:spTree>
    <p:extLst>
      <p:ext uri="{BB962C8B-B14F-4D97-AF65-F5344CB8AC3E}">
        <p14:creationId xmlns:p14="http://schemas.microsoft.com/office/powerpoint/2010/main" val="1850975542"/>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7"/>
            <a:ext cx="8763000" cy="307777"/>
          </a:xfrm>
          <a:prstGeom prst="rect">
            <a:avLst/>
          </a:prstGeom>
          <a:noFill/>
        </p:spPr>
        <p:txBody>
          <a:bodyPr wrap="square" rtlCol="0">
            <a:spAutoFit/>
          </a:bodyPr>
          <a:lstStyle/>
          <a:p>
            <a:pPr algn="ctr"/>
            <a:r>
              <a:rPr lang="en-US" sz="1400" dirty="0">
                <a:solidFill>
                  <a:schemeClr val="tx1">
                    <a:lumMod val="95000"/>
                  </a:schemeClr>
                </a:solidFill>
              </a:rPr>
              <a:t>Difficult Journey – Transition to </a:t>
            </a:r>
            <a:r>
              <a:rPr lang="en-US" sz="1400" dirty="0" err="1">
                <a:solidFill>
                  <a:schemeClr val="tx1">
                    <a:lumMod val="95000"/>
                  </a:schemeClr>
                </a:solidFill>
              </a:rPr>
              <a:t>Bethelehem</a:t>
            </a:r>
            <a:r>
              <a:rPr lang="en-US" sz="1400" dirty="0">
                <a:solidFill>
                  <a:schemeClr val="tx1">
                    <a:lumMod val="95000"/>
                  </a:schemeClr>
                </a:solidFill>
              </a:rPr>
              <a:t> – Fritz von </a:t>
            </a:r>
            <a:r>
              <a:rPr lang="en-US" sz="1400" dirty="0" err="1">
                <a:solidFill>
                  <a:schemeClr val="tx1">
                    <a:lumMod val="95000"/>
                  </a:schemeClr>
                </a:solidFill>
              </a:rPr>
              <a:t>Uhde</a:t>
            </a:r>
            <a:r>
              <a:rPr lang="en-US" sz="1400" dirty="0">
                <a:solidFill>
                  <a:schemeClr val="tx1">
                    <a:lumMod val="95000"/>
                  </a:schemeClr>
                </a:solidFill>
              </a:rPr>
              <a:t>,  Neue </a:t>
            </a:r>
            <a:r>
              <a:rPr lang="en-US" sz="1400" dirty="0" err="1">
                <a:solidFill>
                  <a:schemeClr val="tx1">
                    <a:lumMod val="95000"/>
                  </a:schemeClr>
                </a:solidFill>
              </a:rPr>
              <a:t>Pinakothek</a:t>
            </a:r>
            <a:r>
              <a:rPr lang="en-US" sz="1400" dirty="0">
                <a:solidFill>
                  <a:schemeClr val="tx1">
                    <a:lumMod val="95000"/>
                  </a:schemeClr>
                </a:solidFill>
              </a:rPr>
              <a:t>, Munich,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78CE3BE-5A4B-440A-A947-C0BF001E1C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9400" y="1"/>
            <a:ext cx="6884498" cy="6353735"/>
          </a:xfrm>
          <a:prstGeom prst="rect">
            <a:avLst/>
          </a:prstGeom>
        </p:spPr>
      </p:pic>
    </p:spTree>
    <p:extLst>
      <p:ext uri="{BB962C8B-B14F-4D97-AF65-F5344CB8AC3E}">
        <p14:creationId xmlns:p14="http://schemas.microsoft.com/office/powerpoint/2010/main" val="79768677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74838"/>
            <a:ext cx="6781800" cy="2308324"/>
          </a:xfrm>
          <a:prstGeom prst="rect">
            <a:avLst/>
          </a:prstGeom>
        </p:spPr>
        <p:txBody>
          <a:bodyPr wrap="square">
            <a:spAutoFit/>
          </a:bodyPr>
          <a:lstStyle/>
          <a:p>
            <a:r>
              <a:rPr lang="en-US" sz="3600" dirty="0"/>
              <a:t>He went to be registered with Mary, to whom he was engaged and who was expecting a child.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a:t>
            </a:r>
          </a:p>
        </p:txBody>
      </p:sp>
    </p:spTree>
    <p:extLst>
      <p:ext uri="{BB962C8B-B14F-4D97-AF65-F5344CB8AC3E}">
        <p14:creationId xmlns:p14="http://schemas.microsoft.com/office/powerpoint/2010/main" val="247014828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Traveling to Bethlehem  --  Mexican Paper Art</a:t>
            </a:r>
          </a:p>
        </p:txBody>
      </p:sp>
      <p:pic>
        <p:nvPicPr>
          <p:cNvPr id="2" name="Picture 1">
            <a:extLst>
              <a:ext uri="{FF2B5EF4-FFF2-40B4-BE49-F238E27FC236}">
                <a16:creationId xmlns:a16="http://schemas.microsoft.com/office/drawing/2014/main" id="{74513151-44DD-495F-9EDE-1ADCBA5C55B9}"/>
              </a:ext>
            </a:extLst>
          </p:cNvPr>
          <p:cNvPicPr>
            <a:picLocks noChangeAspect="1"/>
          </p:cNvPicPr>
          <p:nvPr/>
        </p:nvPicPr>
        <p:blipFill>
          <a:blip r:embed="rId2"/>
          <a:stretch>
            <a:fillRect/>
          </a:stretch>
        </p:blipFill>
        <p:spPr>
          <a:xfrm>
            <a:off x="2362200" y="427383"/>
            <a:ext cx="7620000" cy="5372100"/>
          </a:xfrm>
          <a:prstGeom prst="rect">
            <a:avLst/>
          </a:prstGeom>
        </p:spPr>
      </p:pic>
    </p:spTree>
    <p:extLst>
      <p:ext uri="{BB962C8B-B14F-4D97-AF65-F5344CB8AC3E}">
        <p14:creationId xmlns:p14="http://schemas.microsoft.com/office/powerpoint/2010/main" val="3407857200"/>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7086600" cy="1200329"/>
          </a:xfrm>
          <a:prstGeom prst="rect">
            <a:avLst/>
          </a:prstGeom>
        </p:spPr>
        <p:txBody>
          <a:bodyPr wrap="square">
            <a:spAutoFit/>
          </a:bodyPr>
          <a:lstStyle/>
          <a:p>
            <a:r>
              <a:rPr lang="en-US" sz="3600" dirty="0"/>
              <a:t>While they were there, the time came for her to deliver her child.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2:6</a:t>
            </a:r>
          </a:p>
        </p:txBody>
      </p:sp>
    </p:spTree>
    <p:extLst>
      <p:ext uri="{BB962C8B-B14F-4D97-AF65-F5344CB8AC3E}">
        <p14:creationId xmlns:p14="http://schemas.microsoft.com/office/powerpoint/2010/main" val="2190982193"/>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5840" y="6400800"/>
            <a:ext cx="8763000" cy="307777"/>
          </a:xfrm>
          <a:prstGeom prst="rect">
            <a:avLst/>
          </a:prstGeom>
          <a:noFill/>
        </p:spPr>
        <p:txBody>
          <a:bodyPr wrap="square" rtlCol="0">
            <a:spAutoFit/>
          </a:bodyPr>
          <a:lstStyle/>
          <a:p>
            <a:pPr algn="ctr"/>
            <a:r>
              <a:rPr lang="en-US" sz="1400" dirty="0">
                <a:solidFill>
                  <a:schemeClr val="tx1">
                    <a:lumMod val="95000"/>
                  </a:schemeClr>
                </a:solidFill>
              </a:rPr>
              <a:t>No Room in the Inn --  Peter Busch, Sand sculpture, Canary Islands, Spain</a:t>
            </a:r>
          </a:p>
        </p:txBody>
      </p:sp>
      <p:pic>
        <p:nvPicPr>
          <p:cNvPr id="5" name="Picture 4">
            <a:extLst>
              <a:ext uri="{FF2B5EF4-FFF2-40B4-BE49-F238E27FC236}">
                <a16:creationId xmlns:a16="http://schemas.microsoft.com/office/drawing/2014/main" id="{E7BF128B-24FF-412F-B1D6-E10A527368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51"/>
          <a:stretch/>
        </p:blipFill>
        <p:spPr>
          <a:xfrm>
            <a:off x="1524000" y="0"/>
            <a:ext cx="9144000" cy="6248400"/>
          </a:xfrm>
          <a:prstGeom prst="rect">
            <a:avLst/>
          </a:prstGeom>
        </p:spPr>
      </p:pic>
    </p:spTree>
    <p:extLst>
      <p:ext uri="{BB962C8B-B14F-4D97-AF65-F5344CB8AC3E}">
        <p14:creationId xmlns:p14="http://schemas.microsoft.com/office/powerpoint/2010/main" val="121038852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1457</TotalTime>
  <Words>1027</Words>
  <Application>Microsoft Office PowerPoint</Application>
  <PresentationFormat>Widescreen</PresentationFormat>
  <Paragraphs>100</Paragraphs>
  <Slides>34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NATIVITY OF THE LORD - PROPER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66</cp:revision>
  <dcterms:created xsi:type="dcterms:W3CDTF">2016-08-31T16:46:43Z</dcterms:created>
  <dcterms:modified xsi:type="dcterms:W3CDTF">2022-10-30T14:51:54Z</dcterms:modified>
</cp:coreProperties>
</file>