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6"/>
  </p:notesMasterIdLst>
  <p:sldIdLst>
    <p:sldId id="256" r:id="rId2"/>
    <p:sldId id="282" r:id="rId3"/>
    <p:sldId id="382" r:id="rId4"/>
    <p:sldId id="383" r:id="rId5"/>
    <p:sldId id="384" r:id="rId6"/>
    <p:sldId id="385" r:id="rId7"/>
    <p:sldId id="386" r:id="rId8"/>
    <p:sldId id="387" r:id="rId9"/>
    <p:sldId id="388" r:id="rId10"/>
    <p:sldId id="389" r:id="rId11"/>
    <p:sldId id="390" r:id="rId12"/>
    <p:sldId id="391" r:id="rId13"/>
    <p:sldId id="392" r:id="rId14"/>
    <p:sldId id="393" r:id="rId15"/>
    <p:sldId id="394" r:id="rId16"/>
    <p:sldId id="395" r:id="rId17"/>
    <p:sldId id="396" r:id="rId18"/>
    <p:sldId id="397" r:id="rId19"/>
    <p:sldId id="398" r:id="rId20"/>
    <p:sldId id="399" r:id="rId21"/>
    <p:sldId id="400" r:id="rId22"/>
    <p:sldId id="401" r:id="rId23"/>
    <p:sldId id="402" r:id="rId24"/>
    <p:sldId id="2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9A9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30" autoAdjust="0"/>
    <p:restoredTop sz="94694"/>
  </p:normalViewPr>
  <p:slideViewPr>
    <p:cSldViewPr>
      <p:cViewPr varScale="1">
        <p:scale>
          <a:sx n="52" d="100"/>
          <a:sy n="52" d="100"/>
        </p:scale>
        <p:origin x="72" y="494"/>
      </p:cViewPr>
      <p:guideLst>
        <p:guide orient="horz" pos="2160"/>
        <p:guide pos="3840"/>
      </p:guideLst>
    </p:cSldViewPr>
  </p:slid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9/23/2022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9/23/2022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9/23/2022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9/23/2022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9/23/2022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600201"/>
            <a:ext cx="8458200" cy="1470025"/>
          </a:xfrm>
        </p:spPr>
        <p:txBody>
          <a:bodyPr>
            <a:noAutofit/>
          </a:bodyPr>
          <a:lstStyle/>
          <a:p>
            <a:r>
              <a:rPr lang="en-US" sz="9600" dirty="0"/>
              <a:t>Holy Saturday</a:t>
            </a:r>
          </a:p>
        </p:txBody>
      </p:sp>
      <p:sp>
        <p:nvSpPr>
          <p:cNvPr id="3" name="Subtitle 2"/>
          <p:cNvSpPr>
            <a:spLocks noGrp="1"/>
          </p:cNvSpPr>
          <p:nvPr>
            <p:ph type="subTitle" idx="1"/>
          </p:nvPr>
        </p:nvSpPr>
        <p:spPr>
          <a:xfrm>
            <a:off x="2895600" y="3505200"/>
            <a:ext cx="6400800" cy="838200"/>
          </a:xfrm>
        </p:spPr>
        <p:txBody>
          <a:bodyPr>
            <a:normAutofit lnSpcReduction="10000"/>
          </a:bodyPr>
          <a:lstStyle/>
          <a:p>
            <a:r>
              <a:rPr lang="en-US" sz="5400" i="1" dirty="0">
                <a:solidFill>
                  <a:schemeClr val="tx1"/>
                </a:solidFill>
              </a:rPr>
              <a:t>Year A</a:t>
            </a:r>
          </a:p>
        </p:txBody>
      </p:sp>
      <p:sp>
        <p:nvSpPr>
          <p:cNvPr id="4" name="Rectangle 3"/>
          <p:cNvSpPr/>
          <p:nvPr/>
        </p:nvSpPr>
        <p:spPr>
          <a:xfrm>
            <a:off x="1524000" y="5950804"/>
            <a:ext cx="9220200" cy="830997"/>
          </a:xfrm>
          <a:prstGeom prst="rect">
            <a:avLst/>
          </a:prstGeom>
          <a:solidFill>
            <a:srgbClr val="A49A90">
              <a:alpha val="70000"/>
            </a:srgbClr>
          </a:solidFill>
        </p:spPr>
        <p:txBody>
          <a:bodyPr wrap="square">
            <a:spAutoFit/>
          </a:bodyPr>
          <a:lstStyle/>
          <a:p>
            <a:pPr algn="ctr"/>
            <a:r>
              <a:rPr lang="en-US" sz="2400" dirty="0"/>
              <a:t>Job 14:1-14 or Lamentations 3:1-9, 19-24 • Psalm 31:1-4, 15-16 </a:t>
            </a:r>
          </a:p>
          <a:p>
            <a:pPr algn="ctr"/>
            <a:r>
              <a:rPr lang="en-US" sz="2400" dirty="0"/>
              <a:t>1 Peter 4:1-8 •  Matthew 27:57-66 or John 19:38-42 </a:t>
            </a:r>
            <a:r>
              <a:rPr lang="sv-SE" sz="2400" dirty="0"/>
              <a:t> </a:t>
            </a:r>
            <a:r>
              <a:rPr lang="en-US" sz="2400" dirty="0"/>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1754326"/>
          </a:xfrm>
          <a:prstGeom prst="rect">
            <a:avLst/>
          </a:prstGeom>
        </p:spPr>
        <p:txBody>
          <a:bodyPr wrap="square">
            <a:spAutoFit/>
          </a:bodyPr>
          <a:lstStyle/>
          <a:p>
            <a:r>
              <a:rPr lang="en-US" sz="3600" dirty="0"/>
              <a:t>Joseph of Arimathea, who was a disciple of Jesus, … asked Pilate to let him take away the body of Jesus.</a:t>
            </a:r>
            <a:endParaRPr lang="en-US" sz="3600" dirty="0">
              <a:cs typeface="Arial" pitchFamily="34" charset="0"/>
            </a:endParaRPr>
          </a:p>
        </p:txBody>
      </p:sp>
      <p:sp>
        <p:nvSpPr>
          <p:cNvPr id="5" name="TextBox 4"/>
          <p:cNvSpPr txBox="1"/>
          <p:nvPr/>
        </p:nvSpPr>
        <p:spPr>
          <a:xfrm>
            <a:off x="6096000" y="4583669"/>
            <a:ext cx="3352800" cy="461665"/>
          </a:xfrm>
          <a:prstGeom prst="rect">
            <a:avLst/>
          </a:prstGeom>
          <a:noFill/>
        </p:spPr>
        <p:txBody>
          <a:bodyPr wrap="square" rtlCol="0">
            <a:spAutoFit/>
          </a:bodyPr>
          <a:lstStyle/>
          <a:p>
            <a:pPr algn="ctr"/>
            <a:r>
              <a:rPr lang="en-US" sz="2400" dirty="0">
                <a:solidFill>
                  <a:schemeClr val="tx1">
                    <a:lumMod val="95000"/>
                  </a:schemeClr>
                </a:solidFill>
              </a:rPr>
              <a:t>John </a:t>
            </a:r>
            <a:r>
              <a:rPr lang="en-US" sz="2400" dirty="0" err="1">
                <a:solidFill>
                  <a:schemeClr val="tx1">
                    <a:lumMod val="95000"/>
                  </a:schemeClr>
                </a:solidFill>
              </a:rPr>
              <a:t>19:38a</a:t>
            </a:r>
            <a:r>
              <a:rPr lang="en-US" sz="2400" dirty="0">
                <a:solidFill>
                  <a:schemeClr val="tx1">
                    <a:lumMod val="95000"/>
                  </a:schemeClr>
                </a:solidFill>
              </a:rPr>
              <a:t>, c</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69332"/>
          </a:xfrm>
          <a:prstGeom prst="rect">
            <a:avLst/>
          </a:prstGeom>
          <a:noFill/>
        </p:spPr>
        <p:txBody>
          <a:bodyPr wrap="square" rtlCol="0">
            <a:spAutoFit/>
          </a:bodyPr>
          <a:lstStyle/>
          <a:p>
            <a:pPr algn="ctr"/>
            <a:r>
              <a:rPr lang="en-US" dirty="0">
                <a:solidFill>
                  <a:schemeClr val="tx1">
                    <a:lumMod val="95000"/>
                  </a:schemeClr>
                </a:solidFill>
              </a:rPr>
              <a:t>?</a:t>
            </a:r>
          </a:p>
        </p:txBody>
      </p:sp>
      <p:pic>
        <p:nvPicPr>
          <p:cNvPr id="2" name="Picture 1"/>
          <p:cNvPicPr>
            <a:picLocks noChangeAspect="1"/>
          </p:cNvPicPr>
          <p:nvPr/>
        </p:nvPicPr>
        <p:blipFill>
          <a:blip r:embed="rId2"/>
          <a:stretch>
            <a:fillRect/>
          </a:stretch>
        </p:blipFill>
        <p:spPr>
          <a:xfrm>
            <a:off x="4743450" y="0"/>
            <a:ext cx="3638550" cy="6858000"/>
          </a:xfrm>
          <a:prstGeom prst="rect">
            <a:avLst/>
          </a:prstGeom>
        </p:spPr>
      </p:pic>
      <p:sp>
        <p:nvSpPr>
          <p:cNvPr id="3" name="TextBox 2">
            <a:extLst>
              <a:ext uri="{FF2B5EF4-FFF2-40B4-BE49-F238E27FC236}">
                <a16:creationId xmlns:a16="http://schemas.microsoft.com/office/drawing/2014/main" id="{B594F6DB-2DB2-48DA-9322-DF50665108B3}"/>
              </a:ext>
            </a:extLst>
          </p:cNvPr>
          <p:cNvSpPr txBox="1"/>
          <p:nvPr/>
        </p:nvSpPr>
        <p:spPr>
          <a:xfrm>
            <a:off x="1905000" y="5105162"/>
            <a:ext cx="2438400" cy="1600438"/>
          </a:xfrm>
          <a:prstGeom prst="rect">
            <a:avLst/>
          </a:prstGeom>
          <a:noFill/>
        </p:spPr>
        <p:txBody>
          <a:bodyPr wrap="square" rtlCol="0">
            <a:spAutoFit/>
          </a:bodyPr>
          <a:lstStyle/>
          <a:p>
            <a:pPr algn="ctr"/>
            <a:r>
              <a:rPr lang="en-US" sz="1600" dirty="0"/>
              <a:t>Joseph of Arimathea Removing Christ’s Body</a:t>
            </a:r>
          </a:p>
          <a:p>
            <a:pPr algn="ctr"/>
            <a:endParaRPr lang="en-US" sz="1600" dirty="0"/>
          </a:p>
          <a:p>
            <a:pPr algn="ctr"/>
            <a:r>
              <a:rPr lang="en-US" sz="1600" dirty="0"/>
              <a:t>Victoria and Albert Museum</a:t>
            </a:r>
          </a:p>
          <a:p>
            <a:pPr algn="ctr"/>
            <a:r>
              <a:rPr lang="en-US" sz="1600" dirty="0"/>
              <a:t>London, England</a:t>
            </a:r>
          </a:p>
        </p:txBody>
      </p:sp>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1754326"/>
          </a:xfrm>
          <a:prstGeom prst="rect">
            <a:avLst/>
          </a:prstGeom>
        </p:spPr>
        <p:txBody>
          <a:bodyPr wrap="square">
            <a:spAutoFit/>
          </a:bodyPr>
          <a:lstStyle/>
          <a:p>
            <a:r>
              <a:rPr lang="en-US" sz="3600" dirty="0"/>
              <a:t>Nicodemus, who had at first come to Jesus by night, also came, bringing a mixture of myrrh and aloes …</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John </a:t>
            </a:r>
            <a:r>
              <a:rPr lang="en-US" sz="2400" dirty="0" err="1">
                <a:solidFill>
                  <a:schemeClr val="tx1">
                    <a:lumMod val="95000"/>
                  </a:schemeClr>
                </a:solidFill>
              </a:rPr>
              <a:t>19:39a</a:t>
            </a:r>
            <a:endParaRPr lang="en-US" sz="2400" dirty="0">
              <a:solidFill>
                <a:schemeClr val="tx1">
                  <a:lumMod val="95000"/>
                </a:schemeClr>
              </a:solidFill>
            </a:endParaRP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5304473"/>
            <a:ext cx="3429000" cy="1323439"/>
          </a:xfrm>
          <a:prstGeom prst="rect">
            <a:avLst/>
          </a:prstGeom>
          <a:noFill/>
        </p:spPr>
        <p:txBody>
          <a:bodyPr wrap="square" rtlCol="0">
            <a:spAutoFit/>
          </a:bodyPr>
          <a:lstStyle/>
          <a:p>
            <a:pPr algn="ctr"/>
            <a:r>
              <a:rPr lang="en-US" sz="1600" dirty="0">
                <a:solidFill>
                  <a:schemeClr val="tx1">
                    <a:lumMod val="95000"/>
                  </a:schemeClr>
                </a:solidFill>
              </a:rPr>
              <a:t>Nicodemus with the Body of Christ</a:t>
            </a:r>
          </a:p>
          <a:p>
            <a:pPr algn="ctr"/>
            <a:endParaRPr lang="en-US" sz="1600" dirty="0">
              <a:solidFill>
                <a:schemeClr val="tx1">
                  <a:lumMod val="95000"/>
                </a:schemeClr>
              </a:solidFill>
            </a:endParaRPr>
          </a:p>
          <a:p>
            <a:pPr algn="ctr"/>
            <a:r>
              <a:rPr lang="en-US" sz="1600" dirty="0">
                <a:solidFill>
                  <a:schemeClr val="tx1">
                    <a:lumMod val="95000"/>
                  </a:schemeClr>
                </a:solidFill>
              </a:rPr>
              <a:t>Michelangelo</a:t>
            </a:r>
          </a:p>
          <a:p>
            <a:pPr algn="ctr"/>
            <a:r>
              <a:rPr lang="en-US" sz="1600" dirty="0">
                <a:solidFill>
                  <a:schemeClr val="tx1">
                    <a:lumMod val="95000"/>
                  </a:schemeClr>
                </a:solidFill>
              </a:rPr>
              <a:t>Museo </a:t>
            </a:r>
            <a:r>
              <a:rPr lang="en-US" sz="1600" dirty="0" err="1">
                <a:solidFill>
                  <a:schemeClr val="tx1">
                    <a:lumMod val="95000"/>
                  </a:schemeClr>
                </a:solidFill>
              </a:rPr>
              <a:t>dell'Opera</a:t>
            </a:r>
            <a:r>
              <a:rPr lang="en-US" sz="1600" dirty="0">
                <a:solidFill>
                  <a:schemeClr val="tx1">
                    <a:lumMod val="95000"/>
                  </a:schemeClr>
                </a:solidFill>
              </a:rPr>
              <a:t> del Duomo Florence, Italy</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8801" y="0"/>
            <a:ext cx="4555593" cy="6858000"/>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308324"/>
          </a:xfrm>
          <a:prstGeom prst="rect">
            <a:avLst/>
          </a:prstGeom>
        </p:spPr>
        <p:txBody>
          <a:bodyPr wrap="square">
            <a:spAutoFit/>
          </a:bodyPr>
          <a:lstStyle/>
          <a:p>
            <a:r>
              <a:rPr lang="en-US" sz="3600" dirty="0"/>
              <a:t>… in the garden there was a new tomb in which no one had ever been laid. And so because it was the Jewish day of Preparation … they laid Jesus there.</a:t>
            </a: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John </a:t>
            </a:r>
            <a:r>
              <a:rPr lang="en-US" sz="2400" dirty="0" err="1">
                <a:solidFill>
                  <a:schemeClr val="tx1">
                    <a:lumMod val="95000"/>
                  </a:schemeClr>
                </a:solidFill>
              </a:rPr>
              <a:t>19:41b</a:t>
            </a:r>
            <a:r>
              <a:rPr lang="en-US" sz="2400" dirty="0">
                <a:solidFill>
                  <a:schemeClr val="tx1">
                    <a:lumMod val="95000"/>
                  </a:schemeClr>
                </a:solidFill>
              </a:rPr>
              <a:t>, </a:t>
            </a:r>
            <a:r>
              <a:rPr lang="en-US" sz="2400" dirty="0" err="1">
                <a:solidFill>
                  <a:schemeClr val="tx1">
                    <a:lumMod val="95000"/>
                  </a:schemeClr>
                </a:solidFill>
              </a:rPr>
              <a:t>42ac</a:t>
            </a:r>
            <a:endParaRPr lang="en-US" sz="2400" dirty="0">
              <a:solidFill>
                <a:schemeClr val="tx1">
                  <a:lumMod val="95000"/>
                </a:schemeClr>
              </a:solidFill>
            </a:endParaRP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4826675"/>
            <a:ext cx="2209800" cy="1815882"/>
          </a:xfrm>
          <a:prstGeom prst="rect">
            <a:avLst/>
          </a:prstGeom>
          <a:noFill/>
        </p:spPr>
        <p:txBody>
          <a:bodyPr wrap="square" rtlCol="0">
            <a:spAutoFit/>
          </a:bodyPr>
          <a:lstStyle/>
          <a:p>
            <a:pPr algn="ctr"/>
            <a:r>
              <a:rPr lang="en-US" sz="1600" dirty="0">
                <a:solidFill>
                  <a:schemeClr val="tx1">
                    <a:lumMod val="95000"/>
                  </a:schemeClr>
                </a:solidFill>
              </a:rPr>
              <a:t>Angels with Christ in the Tomb</a:t>
            </a:r>
          </a:p>
          <a:p>
            <a:pPr algn="ctr"/>
            <a:endParaRPr lang="en-US" sz="1600" dirty="0">
              <a:solidFill>
                <a:schemeClr val="tx1">
                  <a:lumMod val="95000"/>
                </a:schemeClr>
              </a:solidFill>
            </a:endParaRPr>
          </a:p>
          <a:p>
            <a:pPr algn="ctr"/>
            <a:r>
              <a:rPr lang="en-US" sz="1600" dirty="0">
                <a:solidFill>
                  <a:schemeClr val="tx1">
                    <a:lumMod val="95000"/>
                  </a:schemeClr>
                </a:solidFill>
              </a:rPr>
              <a:t>Eduard Manet</a:t>
            </a:r>
          </a:p>
          <a:p>
            <a:pPr algn="ctr"/>
            <a:r>
              <a:rPr lang="en-US" sz="1600" dirty="0">
                <a:solidFill>
                  <a:schemeClr val="tx1">
                    <a:lumMod val="95000"/>
                  </a:schemeClr>
                </a:solidFill>
              </a:rPr>
              <a:t>Metropolitan Museum of Art</a:t>
            </a:r>
          </a:p>
          <a:p>
            <a:pPr algn="ctr"/>
            <a:r>
              <a:rPr lang="en-US" sz="1600" dirty="0">
                <a:solidFill>
                  <a:schemeClr val="tx1">
                    <a:lumMod val="95000"/>
                  </a:schemeClr>
                </a:solidFill>
              </a:rPr>
              <a:t>New York, NY</a:t>
            </a: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2000" y="64655"/>
            <a:ext cx="5562600" cy="6717146"/>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2362201"/>
            <a:ext cx="7467600" cy="1200329"/>
          </a:xfrm>
          <a:prstGeom prst="rect">
            <a:avLst/>
          </a:prstGeom>
        </p:spPr>
        <p:txBody>
          <a:bodyPr wrap="square">
            <a:spAutoFit/>
          </a:bodyPr>
          <a:lstStyle/>
          <a:p>
            <a:r>
              <a:rPr lang="en-US" sz="3600" dirty="0"/>
              <a:t>Mary Magdalene and the other Mary were there, sitting opposite the tomb.</a:t>
            </a:r>
            <a:endParaRPr lang="en-US" sz="3600" dirty="0">
              <a:cs typeface="Arial" pitchFamily="34" charset="0"/>
            </a:endParaRPr>
          </a:p>
        </p:txBody>
      </p:sp>
      <p:sp>
        <p:nvSpPr>
          <p:cNvPr id="5" name="TextBox 4"/>
          <p:cNvSpPr txBox="1"/>
          <p:nvPr/>
        </p:nvSpPr>
        <p:spPr>
          <a:xfrm>
            <a:off x="5791200" y="4191001"/>
            <a:ext cx="3352800" cy="461665"/>
          </a:xfrm>
          <a:prstGeom prst="rect">
            <a:avLst/>
          </a:prstGeom>
          <a:noFill/>
        </p:spPr>
        <p:txBody>
          <a:bodyPr wrap="square" rtlCol="0">
            <a:spAutoFit/>
          </a:bodyPr>
          <a:lstStyle/>
          <a:p>
            <a:pPr algn="ctr"/>
            <a:r>
              <a:rPr lang="en-US" sz="2400" dirty="0">
                <a:solidFill>
                  <a:schemeClr val="tx1">
                    <a:lumMod val="95000"/>
                  </a:schemeClr>
                </a:solidFill>
              </a:rPr>
              <a:t>Matthew 27:61</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Mourning of Jesus  --  Le Breton and </a:t>
            </a:r>
            <a:r>
              <a:rPr lang="en-US" sz="1600" dirty="0" err="1">
                <a:solidFill>
                  <a:schemeClr val="tx1">
                    <a:lumMod val="95000"/>
                  </a:schemeClr>
                </a:solidFill>
              </a:rPr>
              <a:t>Gaudin</a:t>
            </a:r>
            <a:r>
              <a:rPr lang="en-US" sz="1600" dirty="0">
                <a:solidFill>
                  <a:schemeClr val="tx1">
                    <a:lumMod val="95000"/>
                  </a:schemeClr>
                </a:solidFill>
              </a:rPr>
              <a:t>, Amiens Cathedral, Amiens, France</a:t>
            </a:r>
          </a:p>
        </p:txBody>
      </p:sp>
      <p:pic>
        <p:nvPicPr>
          <p:cNvPr id="2" name="Picture 1"/>
          <p:cNvPicPr>
            <a:picLocks noChangeAspect="1"/>
          </p:cNvPicPr>
          <p:nvPr/>
        </p:nvPicPr>
        <p:blipFill>
          <a:blip r:embed="rId2"/>
          <a:stretch>
            <a:fillRect/>
          </a:stretch>
        </p:blipFill>
        <p:spPr>
          <a:xfrm>
            <a:off x="2590801" y="347246"/>
            <a:ext cx="7115493" cy="5520154"/>
          </a:xfrm>
          <a:prstGeom prst="rect">
            <a:avLst/>
          </a:prstGeom>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1676400"/>
            <a:ext cx="7467600" cy="2862322"/>
          </a:xfrm>
          <a:prstGeom prst="rect">
            <a:avLst/>
          </a:prstGeom>
        </p:spPr>
        <p:txBody>
          <a:bodyPr wrap="square">
            <a:spAutoFit/>
          </a:bodyPr>
          <a:lstStyle/>
          <a:p>
            <a:r>
              <a:rPr lang="en-US" sz="3600" dirty="0"/>
              <a:t>… the chief priests and the Pharisees gathered before Pilate and said, "Sir, we remember what that impostor said while he was still alive, 'After three days I will rise again.'</a:t>
            </a:r>
            <a:endParaRPr lang="en-US" sz="3600" dirty="0">
              <a:cs typeface="Arial" pitchFamily="34" charset="0"/>
            </a:endParaRPr>
          </a:p>
        </p:txBody>
      </p:sp>
      <p:sp>
        <p:nvSpPr>
          <p:cNvPr id="5" name="TextBox 4"/>
          <p:cNvSpPr txBox="1"/>
          <p:nvPr/>
        </p:nvSpPr>
        <p:spPr>
          <a:xfrm>
            <a:off x="5638800" y="5181601"/>
            <a:ext cx="3352800" cy="461665"/>
          </a:xfrm>
          <a:prstGeom prst="rect">
            <a:avLst/>
          </a:prstGeom>
          <a:noFill/>
        </p:spPr>
        <p:txBody>
          <a:bodyPr wrap="square" rtlCol="0">
            <a:spAutoFit/>
          </a:bodyPr>
          <a:lstStyle/>
          <a:p>
            <a:pPr algn="ctr"/>
            <a:r>
              <a:rPr lang="en-US" sz="2400" dirty="0">
                <a:solidFill>
                  <a:schemeClr val="tx1">
                    <a:lumMod val="95000"/>
                  </a:schemeClr>
                </a:solidFill>
              </a:rPr>
              <a:t>Matthew </a:t>
            </a:r>
            <a:r>
              <a:rPr lang="en-US" sz="2400" dirty="0" err="1">
                <a:solidFill>
                  <a:schemeClr val="tx1">
                    <a:lumMod val="95000"/>
                  </a:schemeClr>
                </a:solidFill>
              </a:rPr>
              <a:t>27:62ac</a:t>
            </a:r>
            <a:r>
              <a:rPr lang="en-US" sz="2400" dirty="0">
                <a:solidFill>
                  <a:schemeClr val="tx1">
                    <a:lumMod val="95000"/>
                  </a:schemeClr>
                </a:solidFill>
              </a:rPr>
              <a:t>, 63</a:t>
            </a:r>
          </a:p>
        </p:txBody>
      </p:sp>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6096001"/>
            <a:ext cx="2362200" cy="584775"/>
          </a:xfrm>
          <a:prstGeom prst="rect">
            <a:avLst/>
          </a:prstGeom>
          <a:noFill/>
        </p:spPr>
        <p:txBody>
          <a:bodyPr wrap="square" rtlCol="0">
            <a:spAutoFit/>
          </a:bodyPr>
          <a:lstStyle/>
          <a:p>
            <a:pPr algn="ctr"/>
            <a:r>
              <a:rPr lang="en-US" sz="1600" dirty="0">
                <a:solidFill>
                  <a:schemeClr val="tx1">
                    <a:lumMod val="95000"/>
                  </a:schemeClr>
                </a:solidFill>
              </a:rPr>
              <a:t>Sealing of Christ’s Tomb</a:t>
            </a:r>
          </a:p>
          <a:p>
            <a:pPr algn="ctr"/>
            <a:r>
              <a:rPr lang="en-US" sz="1600" dirty="0">
                <a:solidFill>
                  <a:schemeClr val="tx1">
                    <a:lumMod val="95000"/>
                  </a:schemeClr>
                </a:solidFill>
              </a:rPr>
              <a:t>Russian icon, late 19</a:t>
            </a:r>
            <a:r>
              <a:rPr lang="en-US" sz="1600" baseline="30000" dirty="0">
                <a:solidFill>
                  <a:schemeClr val="tx1">
                    <a:lumMod val="95000"/>
                  </a:schemeClr>
                </a:solidFill>
              </a:rPr>
              <a:t>th</a:t>
            </a:r>
            <a:r>
              <a:rPr lang="en-US" sz="1600" dirty="0">
                <a:solidFill>
                  <a:schemeClr val="tx1">
                    <a:lumMod val="95000"/>
                  </a:schemeClr>
                </a:solidFill>
              </a:rPr>
              <a:t> c.</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19600" y="85726"/>
            <a:ext cx="5638800" cy="6696075"/>
          </a:xfrm>
          <a:prstGeom prst="rect">
            <a:avLst/>
          </a:prstGeom>
        </p:spPr>
      </p:pic>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1944469"/>
            <a:ext cx="7467600" cy="2308324"/>
          </a:xfrm>
          <a:prstGeom prst="rect">
            <a:avLst/>
          </a:prstGeom>
        </p:spPr>
        <p:txBody>
          <a:bodyPr wrap="square">
            <a:spAutoFit/>
          </a:bodyPr>
          <a:lstStyle/>
          <a:p>
            <a:r>
              <a:rPr lang="en-US" sz="3600" dirty="0"/>
              <a:t>"A mortal, born of woman, few of days and full of trouble, comes up like a flower and withers, flees like a shadow and does not last.”</a:t>
            </a:r>
            <a:endParaRPr lang="en-US" sz="3600" dirty="0">
              <a:cs typeface="Arial" pitchFamily="34" charset="0"/>
            </a:endParaRPr>
          </a:p>
        </p:txBody>
      </p:sp>
      <p:sp>
        <p:nvSpPr>
          <p:cNvPr id="4" name="TextBox 3"/>
          <p:cNvSpPr txBox="1"/>
          <p:nvPr/>
        </p:nvSpPr>
        <p:spPr>
          <a:xfrm>
            <a:off x="5791200" y="4800601"/>
            <a:ext cx="3352800" cy="461665"/>
          </a:xfrm>
          <a:prstGeom prst="rect">
            <a:avLst/>
          </a:prstGeom>
          <a:noFill/>
        </p:spPr>
        <p:txBody>
          <a:bodyPr wrap="square" rtlCol="0">
            <a:spAutoFit/>
          </a:bodyPr>
          <a:lstStyle/>
          <a:p>
            <a:pPr algn="ctr"/>
            <a:r>
              <a:rPr lang="en-US" sz="2400" dirty="0">
                <a:solidFill>
                  <a:schemeClr val="tx1">
                    <a:lumMod val="95000"/>
                  </a:schemeClr>
                </a:solidFill>
              </a:rPr>
              <a:t>Job 14:1-2</a:t>
            </a: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1752600"/>
            <a:ext cx="7467600" cy="2862322"/>
          </a:xfrm>
          <a:prstGeom prst="rect">
            <a:avLst/>
          </a:prstGeom>
        </p:spPr>
        <p:txBody>
          <a:bodyPr wrap="square">
            <a:spAutoFit/>
          </a:bodyPr>
          <a:lstStyle/>
          <a:p>
            <a:r>
              <a:rPr lang="en-US" sz="3600" dirty="0"/>
              <a:t>Therefore command the tomb to be made secure until the third day; otherwise his disciples may go and steal him away, and tell the people, 'He has been raised from the dead,'</a:t>
            </a:r>
            <a:endParaRPr lang="en-US" sz="3600" dirty="0">
              <a:cs typeface="Arial" pitchFamily="34" charset="0"/>
            </a:endParaRPr>
          </a:p>
        </p:txBody>
      </p:sp>
      <p:sp>
        <p:nvSpPr>
          <p:cNvPr id="5" name="TextBox 4"/>
          <p:cNvSpPr txBox="1"/>
          <p:nvPr/>
        </p:nvSpPr>
        <p:spPr>
          <a:xfrm>
            <a:off x="5791200" y="5181601"/>
            <a:ext cx="3352800" cy="461665"/>
          </a:xfrm>
          <a:prstGeom prst="rect">
            <a:avLst/>
          </a:prstGeom>
          <a:noFill/>
        </p:spPr>
        <p:txBody>
          <a:bodyPr wrap="square" rtlCol="0">
            <a:spAutoFit/>
          </a:bodyPr>
          <a:lstStyle/>
          <a:p>
            <a:pPr algn="ctr"/>
            <a:r>
              <a:rPr lang="en-US" sz="2400" dirty="0">
                <a:solidFill>
                  <a:schemeClr val="tx1">
                    <a:lumMod val="95000"/>
                  </a:schemeClr>
                </a:solidFill>
              </a:rPr>
              <a:t>Matthew </a:t>
            </a:r>
            <a:r>
              <a:rPr lang="en-US" sz="2400" dirty="0" err="1">
                <a:solidFill>
                  <a:schemeClr val="tx1">
                    <a:lumMod val="95000"/>
                  </a:schemeClr>
                </a:solidFill>
              </a:rPr>
              <a:t>27:64ab</a:t>
            </a:r>
            <a:endParaRPr lang="en-US" sz="2400" dirty="0">
              <a:solidFill>
                <a:schemeClr val="tx1">
                  <a:lumMod val="95000"/>
                </a:schemeClr>
              </a:solidFill>
            </a:endParaRPr>
          </a:p>
        </p:txBody>
      </p:sp>
    </p:spTree>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57414" y="59028"/>
            <a:ext cx="5548586" cy="6798972"/>
          </a:xfrm>
          <a:prstGeom prst="rect">
            <a:avLst/>
          </a:prstGeom>
        </p:spPr>
      </p:pic>
      <p:sp>
        <p:nvSpPr>
          <p:cNvPr id="4" name="TextBox 3"/>
          <p:cNvSpPr txBox="1"/>
          <p:nvPr/>
        </p:nvSpPr>
        <p:spPr>
          <a:xfrm>
            <a:off x="1905000" y="5105983"/>
            <a:ext cx="1905000" cy="1569660"/>
          </a:xfrm>
          <a:prstGeom prst="rect">
            <a:avLst/>
          </a:prstGeom>
          <a:noFill/>
        </p:spPr>
        <p:txBody>
          <a:bodyPr wrap="square" rtlCol="0">
            <a:spAutoFit/>
          </a:bodyPr>
          <a:lstStyle/>
          <a:p>
            <a:pPr algn="ctr"/>
            <a:r>
              <a:rPr lang="en-US" sz="1600" dirty="0">
                <a:solidFill>
                  <a:schemeClr val="tx1">
                    <a:lumMod val="95000"/>
                  </a:schemeClr>
                </a:solidFill>
              </a:rPr>
              <a:t>Christ Carried to the Tomb</a:t>
            </a:r>
          </a:p>
          <a:p>
            <a:pPr algn="ctr"/>
            <a:endParaRPr lang="en-US" sz="1600" dirty="0">
              <a:solidFill>
                <a:schemeClr val="tx1">
                  <a:lumMod val="95000"/>
                </a:schemeClr>
              </a:solidFill>
            </a:endParaRPr>
          </a:p>
          <a:p>
            <a:pPr algn="ctr"/>
            <a:r>
              <a:rPr lang="en-US" sz="1600" dirty="0">
                <a:solidFill>
                  <a:schemeClr val="tx1">
                    <a:lumMod val="95000"/>
                  </a:schemeClr>
                </a:solidFill>
              </a:rPr>
              <a:t>Rembrandt</a:t>
            </a:r>
          </a:p>
          <a:p>
            <a:pPr algn="ctr"/>
            <a:r>
              <a:rPr lang="en-US" sz="1600" dirty="0">
                <a:solidFill>
                  <a:schemeClr val="tx1">
                    <a:lumMod val="95000"/>
                  </a:schemeClr>
                </a:solidFill>
              </a:rPr>
              <a:t>British Museum London</a:t>
            </a:r>
          </a:p>
        </p:txBody>
      </p:sp>
    </p:spTree>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111276"/>
            <a:ext cx="6705600" cy="2308324"/>
          </a:xfrm>
          <a:prstGeom prst="rect">
            <a:avLst/>
          </a:prstGeom>
        </p:spPr>
        <p:txBody>
          <a:bodyPr wrap="square">
            <a:spAutoFit/>
          </a:bodyPr>
          <a:lstStyle/>
          <a:p>
            <a:r>
              <a:rPr lang="en-US" sz="3600" dirty="0"/>
              <a:t>Pilate said to them, "You have a guard of soldiers; go, make it as secure as you can."</a:t>
            </a:r>
          </a:p>
          <a:p>
            <a:endParaRPr lang="en-US" sz="3600" dirty="0"/>
          </a:p>
        </p:txBody>
      </p:sp>
      <p:sp>
        <p:nvSpPr>
          <p:cNvPr id="5" name="TextBox 4"/>
          <p:cNvSpPr txBox="1"/>
          <p:nvPr/>
        </p:nvSpPr>
        <p:spPr>
          <a:xfrm>
            <a:off x="5867400" y="4419601"/>
            <a:ext cx="3352800" cy="461665"/>
          </a:xfrm>
          <a:prstGeom prst="rect">
            <a:avLst/>
          </a:prstGeom>
          <a:noFill/>
        </p:spPr>
        <p:txBody>
          <a:bodyPr wrap="square" rtlCol="0">
            <a:spAutoFit/>
          </a:bodyPr>
          <a:lstStyle/>
          <a:p>
            <a:pPr algn="ctr"/>
            <a:r>
              <a:rPr lang="en-US" sz="2400" dirty="0">
                <a:solidFill>
                  <a:schemeClr val="tx1">
                    <a:lumMod val="95000"/>
                  </a:schemeClr>
                </a:solidFill>
              </a:rPr>
              <a:t>Matthew 27:65</a:t>
            </a:r>
          </a:p>
        </p:txBody>
      </p:sp>
    </p:spTree>
  </p:cSld>
  <p:clrMapOvr>
    <a:masterClrMapping/>
  </p:clrMapOvr>
  <p:transition advTm="8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6336268"/>
            <a:ext cx="8991600" cy="338554"/>
          </a:xfrm>
          <a:prstGeom prst="rect">
            <a:avLst/>
          </a:prstGeom>
          <a:noFill/>
        </p:spPr>
        <p:txBody>
          <a:bodyPr wrap="square" rtlCol="0">
            <a:spAutoFit/>
          </a:bodyPr>
          <a:lstStyle/>
          <a:p>
            <a:pPr algn="ctr"/>
            <a:r>
              <a:rPr lang="en-US" sz="1600" dirty="0">
                <a:solidFill>
                  <a:schemeClr val="tx1">
                    <a:lumMod val="95000"/>
                  </a:schemeClr>
                </a:solidFill>
              </a:rPr>
              <a:t>Sleeping Roman Soldiers  --  Hildreth </a:t>
            </a:r>
            <a:r>
              <a:rPr lang="en-US" sz="1600" dirty="0" err="1">
                <a:solidFill>
                  <a:schemeClr val="tx1">
                    <a:lumMod val="95000"/>
                  </a:schemeClr>
                </a:solidFill>
              </a:rPr>
              <a:t>Meiere</a:t>
            </a:r>
            <a:r>
              <a:rPr lang="en-US" sz="1600" dirty="0">
                <a:solidFill>
                  <a:schemeClr val="tx1">
                    <a:lumMod val="95000"/>
                  </a:schemeClr>
                </a:solidFill>
              </a:rPr>
              <a:t>, Washington National Cathedral, Washington, DC</a:t>
            </a:r>
          </a:p>
        </p:txBody>
      </p:sp>
      <p:pic>
        <p:nvPicPr>
          <p:cNvPr id="2" name="Picture 1"/>
          <p:cNvPicPr>
            <a:picLocks noChangeAspect="1"/>
          </p:cNvPicPr>
          <p:nvPr/>
        </p:nvPicPr>
        <p:blipFill>
          <a:blip r:embed="rId2"/>
          <a:stretch>
            <a:fillRect/>
          </a:stretch>
        </p:blipFill>
        <p:spPr>
          <a:xfrm>
            <a:off x="1752601" y="228602"/>
            <a:ext cx="8686799" cy="5791199"/>
          </a:xfrm>
          <a:prstGeom prst="rect">
            <a:avLst/>
          </a:prstGeom>
        </p:spPr>
      </p:pic>
    </p:spTree>
  </p:cSld>
  <p:clrMapOvr>
    <a:masterClrMapping/>
  </p:clrMapOvr>
  <p:transition advTm="8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https://</a:t>
            </a:r>
            <a:r>
              <a:rPr lang="en-US" sz="1600" dirty="0" err="1"/>
              <a:t>commons.wikimedia.org</a:t>
            </a:r>
            <a:r>
              <a:rPr lang="en-US" sz="1600" dirty="0"/>
              <a:t>/wiki/</a:t>
            </a:r>
            <a:r>
              <a:rPr lang="en-US" sz="1600" dirty="0" err="1"/>
              <a:t>File:Valley_of_the_shadow_of_death.jpg</a:t>
            </a:r>
            <a:endParaRPr lang="en-US" sz="1600" dirty="0"/>
          </a:p>
          <a:p>
            <a:pPr>
              <a:buNone/>
            </a:pPr>
            <a:r>
              <a:rPr lang="en-US" sz="1600" dirty="0"/>
              <a:t>Estate of John August Swanson, https://www.johnaugustswanson.com/</a:t>
            </a:r>
            <a:endParaRPr lang="it-IT" sz="1600" dirty="0"/>
          </a:p>
          <a:p>
            <a:pPr>
              <a:buNone/>
            </a:pPr>
            <a:r>
              <a:rPr lang="en-US" sz="1600" dirty="0"/>
              <a:t>http://www.flickr.com/photos/37122972@N06/3913846520/</a:t>
            </a:r>
          </a:p>
          <a:p>
            <a:pPr>
              <a:buNone/>
            </a:pPr>
            <a:r>
              <a:rPr lang="en-US" sz="1600" dirty="0"/>
              <a:t>https://</a:t>
            </a:r>
            <a:r>
              <a:rPr lang="en-US" sz="1600" dirty="0" err="1"/>
              <a:t>www.flickr.com</a:t>
            </a:r>
            <a:r>
              <a:rPr lang="en-US" sz="1600" dirty="0"/>
              <a:t>/photos/</a:t>
            </a:r>
            <a:r>
              <a:rPr lang="en-US" sz="1600" dirty="0" err="1"/>
              <a:t>punktoad</a:t>
            </a:r>
            <a:r>
              <a:rPr lang="en-US" sz="1600" dirty="0"/>
              <a:t>/9162288737/</a:t>
            </a:r>
          </a:p>
          <a:p>
            <a:pPr>
              <a:buNone/>
            </a:pPr>
            <a:r>
              <a:rPr lang="en-US" sz="1600" dirty="0"/>
              <a:t>http://</a:t>
            </a:r>
            <a:r>
              <a:rPr lang="en-US" sz="1600" dirty="0" err="1"/>
              <a:t>diglib.library.vanderbilt.edu</a:t>
            </a:r>
            <a:r>
              <a:rPr lang="en-US" sz="1600" dirty="0"/>
              <a:t>/</a:t>
            </a:r>
            <a:r>
              <a:rPr lang="en-US" sz="1600" dirty="0" err="1"/>
              <a:t>act-imagelink.pl?RC</a:t>
            </a:r>
            <a:r>
              <a:rPr lang="en-US" sz="1600" dirty="0"/>
              <a:t>=31721</a:t>
            </a:r>
          </a:p>
          <a:p>
            <a:pPr>
              <a:buNone/>
            </a:pPr>
            <a:r>
              <a:rPr lang="en-US" sz="1600" dirty="0"/>
              <a:t>http://</a:t>
            </a:r>
            <a:r>
              <a:rPr lang="en-US" sz="1600" dirty="0" err="1"/>
              <a:t>www.flickr.com</a:t>
            </a:r>
            <a:r>
              <a:rPr lang="en-US" sz="1600" dirty="0"/>
              <a:t>/photos/</a:t>
            </a:r>
            <a:r>
              <a:rPr lang="en-US" sz="1600" dirty="0" err="1"/>
              <a:t>rimski</a:t>
            </a:r>
            <a:r>
              <a:rPr lang="en-US" sz="1600" dirty="0"/>
              <a:t>/4718409281/</a:t>
            </a:r>
          </a:p>
          <a:p>
            <a:pPr>
              <a:buNone/>
            </a:pPr>
            <a:r>
              <a:rPr lang="en-US" sz="1600" dirty="0"/>
              <a:t>https://</a:t>
            </a:r>
            <a:r>
              <a:rPr lang="en-US" sz="1600" dirty="0" err="1"/>
              <a:t>commons.wikimedia.org</a:t>
            </a:r>
            <a:r>
              <a:rPr lang="en-US" sz="1600" dirty="0"/>
              <a:t>/wiki/File:%C3%89douard_Manet_-_</a:t>
            </a:r>
            <a:r>
              <a:rPr lang="en-US" sz="1600" dirty="0" err="1"/>
              <a:t>Le_Christ_mort_et_les_anges.jpg</a:t>
            </a:r>
            <a:endParaRPr lang="en-US" sz="1600" dirty="0"/>
          </a:p>
          <a:p>
            <a:pPr>
              <a:buNone/>
            </a:pPr>
            <a:r>
              <a:rPr lang="en-US" sz="1600" dirty="0"/>
              <a:t>http://</a:t>
            </a:r>
            <a:r>
              <a:rPr lang="en-US" sz="1600" dirty="0" err="1"/>
              <a:t>diglib.library.vanderbilt.edu</a:t>
            </a:r>
            <a:r>
              <a:rPr lang="en-US" sz="1600" dirty="0"/>
              <a:t>/</a:t>
            </a:r>
            <a:r>
              <a:rPr lang="en-US" sz="1600" dirty="0" err="1"/>
              <a:t>act-imagelink.pl?RC</a:t>
            </a:r>
            <a:r>
              <a:rPr lang="en-US" sz="1600" dirty="0"/>
              <a:t>=51565</a:t>
            </a:r>
          </a:p>
          <a:p>
            <a:pPr>
              <a:buNone/>
            </a:pPr>
            <a:r>
              <a:rPr lang="en-US" sz="1600" dirty="0"/>
              <a:t>https://</a:t>
            </a:r>
            <a:r>
              <a:rPr lang="en-US" sz="1600" dirty="0" err="1"/>
              <a:t>commons.wikimedia.org</a:t>
            </a:r>
            <a:r>
              <a:rPr lang="en-US" sz="1600" dirty="0"/>
              <a:t>/wiki/</a:t>
            </a:r>
            <a:r>
              <a:rPr lang="en-US" sz="1600" dirty="0" err="1"/>
              <a:t>File:Sealing_of_Christ%27s_Tomb</a:t>
            </a:r>
            <a:r>
              <a:rPr lang="en-US" sz="1600" dirty="0"/>
              <a:t>_(Russia,_</a:t>
            </a:r>
            <a:r>
              <a:rPr lang="en-US" sz="1600" dirty="0" err="1"/>
              <a:t>19th_c</a:t>
            </a:r>
            <a:r>
              <a:rPr lang="en-US" sz="1600" dirty="0"/>
              <a:t>.).jpg</a:t>
            </a:r>
          </a:p>
          <a:p>
            <a:pPr>
              <a:buNone/>
            </a:pPr>
            <a:r>
              <a:rPr lang="en-US" sz="1600" dirty="0"/>
              <a:t>https://</a:t>
            </a:r>
            <a:r>
              <a:rPr lang="en-US" sz="1600" dirty="0" err="1"/>
              <a:t>commons.wikimedia.org</a:t>
            </a:r>
            <a:r>
              <a:rPr lang="en-US" sz="1600" dirty="0"/>
              <a:t>/wiki/</a:t>
            </a:r>
            <a:r>
              <a:rPr lang="en-US" sz="1600" dirty="0" err="1"/>
              <a:t>File:B084_Rembrandt.jpg</a:t>
            </a:r>
            <a:endParaRPr lang="en-US" sz="1600" dirty="0"/>
          </a:p>
          <a:p>
            <a:pPr>
              <a:buNone/>
            </a:pPr>
            <a:r>
              <a:rPr lang="en-US" sz="1600" dirty="0"/>
              <a:t>https://</a:t>
            </a:r>
            <a:r>
              <a:rPr lang="en-US" sz="1600" dirty="0" err="1"/>
              <a:t>commons.wikimedia.org</a:t>
            </a:r>
            <a:r>
              <a:rPr lang="en-US" sz="1600" dirty="0"/>
              <a:t>/wiki/File:Mosaic_03_-_Resurrection_Chapel_-_National_Cathedral_-_DC.JPG</a:t>
            </a:r>
          </a:p>
          <a:p>
            <a:pPr>
              <a:buNone/>
            </a:pPr>
            <a:endParaRPr lang="en-US" sz="1600" dirty="0"/>
          </a:p>
          <a:p>
            <a:pPr>
              <a:buNone/>
            </a:pPr>
            <a:r>
              <a:rPr lang="en-US" sz="1600" dirty="0"/>
              <a:t>Additional descriptions can be found at the Art in the Christian Tradition image library, a service of the Vanderbilt Divinity Library, http://</a:t>
            </a:r>
            <a:r>
              <a:rPr lang="en-US" sz="1600" dirty="0" err="1"/>
              <a:t>diglib.library.vanderbilt.edu</a:t>
            </a:r>
            <a:r>
              <a:rPr lang="en-US" sz="1600" dirty="0"/>
              <a:t>/.  All images available via Creative Commons 3.0 License.</a:t>
            </a:r>
          </a:p>
          <a:p>
            <a:endParaRPr lang="en-US" sz="16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6412468"/>
            <a:ext cx="8991600" cy="338554"/>
          </a:xfrm>
          <a:prstGeom prst="rect">
            <a:avLst/>
          </a:prstGeom>
          <a:noFill/>
        </p:spPr>
        <p:txBody>
          <a:bodyPr wrap="square" rtlCol="0">
            <a:spAutoFit/>
          </a:bodyPr>
          <a:lstStyle/>
          <a:p>
            <a:pPr algn="ctr"/>
            <a:r>
              <a:rPr lang="en-US" sz="1600" dirty="0">
                <a:solidFill>
                  <a:schemeClr val="tx1">
                    <a:lumMod val="95000"/>
                  </a:schemeClr>
                </a:solidFill>
              </a:rPr>
              <a:t>Valley of the Shadow of Death, Crimean War  --  Roger Fenton, V&amp;A Museum, London</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1200" y="9236"/>
            <a:ext cx="8210550" cy="6288932"/>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308324"/>
          </a:xfrm>
          <a:prstGeom prst="rect">
            <a:avLst/>
          </a:prstGeom>
        </p:spPr>
        <p:txBody>
          <a:bodyPr wrap="square">
            <a:spAutoFit/>
          </a:bodyPr>
          <a:lstStyle/>
          <a:p>
            <a:r>
              <a:rPr lang="en-US" sz="3600" dirty="0"/>
              <a:t>But this I call to mind, and therefore I have hope: The steadfast love of the LORD never ceases, his mercies never come to an end;</a:t>
            </a:r>
            <a:endParaRPr lang="en-US" sz="3600" dirty="0">
              <a:cs typeface="Arial" pitchFamily="34" charset="0"/>
            </a:endParaRPr>
          </a:p>
        </p:txBody>
      </p:sp>
      <p:sp>
        <p:nvSpPr>
          <p:cNvPr id="5" name="TextBox 4"/>
          <p:cNvSpPr txBox="1"/>
          <p:nvPr/>
        </p:nvSpPr>
        <p:spPr>
          <a:xfrm>
            <a:off x="5715000" y="4876801"/>
            <a:ext cx="3352800" cy="461665"/>
          </a:xfrm>
          <a:prstGeom prst="rect">
            <a:avLst/>
          </a:prstGeom>
          <a:noFill/>
        </p:spPr>
        <p:txBody>
          <a:bodyPr wrap="square" rtlCol="0">
            <a:spAutoFit/>
          </a:bodyPr>
          <a:lstStyle/>
          <a:p>
            <a:pPr algn="ctr"/>
            <a:r>
              <a:rPr lang="en-US" sz="2400" dirty="0">
                <a:solidFill>
                  <a:schemeClr val="tx1">
                    <a:lumMod val="95000"/>
                  </a:schemeClr>
                </a:solidFill>
              </a:rPr>
              <a:t>Lamentations 3:21-22</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Hand of Love (study)  --  Dante Rossetti, Birmingham Museum, Birmingham, England</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00300" y="304801"/>
            <a:ext cx="7467600" cy="5513189"/>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2362201"/>
            <a:ext cx="7543800" cy="1200329"/>
          </a:xfrm>
          <a:prstGeom prst="rect">
            <a:avLst/>
          </a:prstGeom>
        </p:spPr>
        <p:txBody>
          <a:bodyPr wrap="square">
            <a:spAutoFit/>
          </a:bodyPr>
          <a:lstStyle/>
          <a:p>
            <a:r>
              <a:rPr lang="en-US" sz="3600" dirty="0"/>
              <a:t>Let your face shine upon your servant; save me in your steadfast love.</a:t>
            </a:r>
          </a:p>
        </p:txBody>
      </p:sp>
      <p:sp>
        <p:nvSpPr>
          <p:cNvPr id="5" name="TextBox 4"/>
          <p:cNvSpPr txBox="1"/>
          <p:nvPr/>
        </p:nvSpPr>
        <p:spPr>
          <a:xfrm>
            <a:off x="6096000" y="4343401"/>
            <a:ext cx="3352800" cy="461665"/>
          </a:xfrm>
          <a:prstGeom prst="rect">
            <a:avLst/>
          </a:prstGeom>
          <a:noFill/>
        </p:spPr>
        <p:txBody>
          <a:bodyPr wrap="square" rtlCol="0">
            <a:spAutoFit/>
          </a:bodyPr>
          <a:lstStyle/>
          <a:p>
            <a:pPr algn="ctr"/>
            <a:r>
              <a:rPr lang="en-US" sz="2400" dirty="0">
                <a:solidFill>
                  <a:schemeClr val="tx1">
                    <a:lumMod val="95000"/>
                  </a:schemeClr>
                </a:solidFill>
              </a:rPr>
              <a:t>Psalm 31:16</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Face of God  --  Mosaic, Jerusalem</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1801" y="30862"/>
            <a:ext cx="6203373" cy="6141339"/>
          </a:xfrm>
          <a:prstGeom prst="rect">
            <a:avLst/>
          </a:prstGeom>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228672"/>
            <a:ext cx="7086600" cy="1200329"/>
          </a:xfrm>
          <a:prstGeom prst="rect">
            <a:avLst/>
          </a:prstGeom>
        </p:spPr>
        <p:txBody>
          <a:bodyPr wrap="square">
            <a:spAutoFit/>
          </a:bodyPr>
          <a:lstStyle/>
          <a:p>
            <a:r>
              <a:rPr lang="en-US" sz="3600" dirty="0"/>
              <a:t>Above all, maintain constant love for one another …</a:t>
            </a:r>
            <a:endParaRPr lang="en-US" sz="3600" dirty="0">
              <a:cs typeface="Arial" pitchFamily="34" charset="0"/>
            </a:endParaRPr>
          </a:p>
        </p:txBody>
      </p:sp>
      <p:sp>
        <p:nvSpPr>
          <p:cNvPr id="5" name="TextBox 4"/>
          <p:cNvSpPr txBox="1"/>
          <p:nvPr/>
        </p:nvSpPr>
        <p:spPr>
          <a:xfrm>
            <a:off x="5486400" y="4114801"/>
            <a:ext cx="3352800" cy="461665"/>
          </a:xfrm>
          <a:prstGeom prst="rect">
            <a:avLst/>
          </a:prstGeom>
          <a:noFill/>
        </p:spPr>
        <p:txBody>
          <a:bodyPr wrap="square" rtlCol="0">
            <a:spAutoFit/>
          </a:bodyPr>
          <a:lstStyle/>
          <a:p>
            <a:pPr algn="ctr"/>
            <a:r>
              <a:rPr lang="en-US" sz="2400" dirty="0">
                <a:solidFill>
                  <a:schemeClr val="tx1">
                    <a:lumMod val="95000"/>
                  </a:schemeClr>
                </a:solidFill>
              </a:rPr>
              <a:t>1 Peter </a:t>
            </a:r>
            <a:r>
              <a:rPr lang="en-US" sz="2400" dirty="0" err="1">
                <a:solidFill>
                  <a:schemeClr val="tx1">
                    <a:lumMod val="95000"/>
                  </a:schemeClr>
                </a:solidFill>
              </a:rPr>
              <a:t>4:8a</a:t>
            </a:r>
            <a:endParaRPr lang="en-US" sz="2400" dirty="0">
              <a:solidFill>
                <a:schemeClr val="tx1">
                  <a:lumMod val="95000"/>
                </a:schemeClr>
              </a:solidFill>
            </a:endParaRP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443246"/>
            <a:ext cx="8763000" cy="307777"/>
          </a:xfrm>
          <a:prstGeom prst="rect">
            <a:avLst/>
          </a:prstGeom>
          <a:noFill/>
        </p:spPr>
        <p:txBody>
          <a:bodyPr wrap="square" rtlCol="0">
            <a:spAutoFit/>
          </a:bodyPr>
          <a:lstStyle/>
          <a:p>
            <a:pPr algn="ctr"/>
            <a:r>
              <a:rPr lang="en-US" sz="1400" dirty="0">
                <a:solidFill>
                  <a:schemeClr val="tx1">
                    <a:lumMod val="95000"/>
                  </a:schemeClr>
                </a:solidFill>
              </a:rPr>
              <a:t>A Visit  --  John August Swanson</a:t>
            </a:r>
          </a:p>
        </p:txBody>
      </p:sp>
      <p:pic>
        <p:nvPicPr>
          <p:cNvPr id="5" name="Picture 4">
            <a:extLst>
              <a:ext uri="{FF2B5EF4-FFF2-40B4-BE49-F238E27FC236}">
                <a16:creationId xmlns:a16="http://schemas.microsoft.com/office/drawing/2014/main" id="{15301259-BEA6-C30C-0811-82DAA41473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05000" y="57150"/>
            <a:ext cx="8458200" cy="6343650"/>
          </a:xfrm>
          <a:prstGeom prst="rect">
            <a:avLst/>
          </a:prstGeom>
        </p:spPr>
      </p:pic>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690</TotalTime>
  <Words>770</Words>
  <Application>Microsoft Office PowerPoint</Application>
  <PresentationFormat>Widescreen</PresentationFormat>
  <Paragraphs>68</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First Sunday after Christmas Day Year A</vt:lpstr>
      <vt:lpstr>Holy Saturday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Sunday after Christmas Day</dc:title>
  <dc:creator>Anne</dc:creator>
  <cp:lastModifiedBy>Anne Richardson</cp:lastModifiedBy>
  <cp:revision>93</cp:revision>
  <dcterms:created xsi:type="dcterms:W3CDTF">2016-08-31T16:46:43Z</dcterms:created>
  <dcterms:modified xsi:type="dcterms:W3CDTF">2022-09-23T19:50:16Z</dcterms:modified>
</cp:coreProperties>
</file>