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282" r:id="rId3"/>
    <p:sldId id="382" r:id="rId4"/>
    <p:sldId id="383" r:id="rId5"/>
    <p:sldId id="386" r:id="rId6"/>
    <p:sldId id="385" r:id="rId7"/>
    <p:sldId id="408" r:id="rId8"/>
    <p:sldId id="387" r:id="rId9"/>
    <p:sldId id="384" r:id="rId10"/>
    <p:sldId id="409" r:id="rId11"/>
    <p:sldId id="390" r:id="rId12"/>
    <p:sldId id="391" r:id="rId13"/>
    <p:sldId id="392" r:id="rId14"/>
    <p:sldId id="393" r:id="rId15"/>
    <p:sldId id="415" r:id="rId16"/>
    <p:sldId id="394" r:id="rId17"/>
    <p:sldId id="395" r:id="rId18"/>
    <p:sldId id="413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7" r:id="rId29"/>
    <p:sldId id="410" r:id="rId30"/>
    <p:sldId id="414" r:id="rId31"/>
    <p:sldId id="2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2E0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778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92283-5DAD-4197-8B51-666D80DBD764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21417-9C38-480C-A012-705512C66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B54B3-2CAD-43AB-968D-4DD9821B749A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838200"/>
            <a:ext cx="8458200" cy="1698625"/>
          </a:xfrm>
        </p:spPr>
        <p:txBody>
          <a:bodyPr>
            <a:noAutofit/>
          </a:bodyPr>
          <a:lstStyle/>
          <a:p>
            <a:r>
              <a:rPr lang="en-US" sz="8800" dirty="0"/>
              <a:t>FOURTH SUNDAY OF ADVENT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3429000"/>
            <a:ext cx="6400800" cy="838200"/>
          </a:xfrm>
        </p:spPr>
        <p:txBody>
          <a:bodyPr>
            <a:normAutofit lnSpcReduction="10000"/>
          </a:bodyPr>
          <a:lstStyle/>
          <a:p>
            <a:r>
              <a:rPr lang="en-US" sz="5400" i="1">
                <a:solidFill>
                  <a:schemeClr val="tx1"/>
                </a:solidFill>
              </a:rPr>
              <a:t>Year C</a:t>
            </a:r>
            <a:endParaRPr lang="en-US" sz="5400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5334001"/>
            <a:ext cx="5181600" cy="1384995"/>
          </a:xfrm>
          <a:prstGeom prst="rect">
            <a:avLst/>
          </a:prstGeom>
          <a:solidFill>
            <a:srgbClr val="592E0C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Micah 5:2-5a •  Luke 1:46b-55 or Psalm 80:1-7  •  Hebrews 10:5-10  Luke 1:39-45, (46-55)</a:t>
            </a:r>
            <a:r>
              <a:rPr lang="sv-SE" sz="2800" dirty="0"/>
              <a:t> </a:t>
            </a:r>
            <a:r>
              <a:rPr lang="en-US" sz="2800" dirty="0"/>
              <a:t> </a:t>
            </a:r>
          </a:p>
        </p:txBody>
      </p:sp>
    </p:spTree>
  </p:cSld>
  <p:clrMapOvr>
    <a:masterClrMapping/>
  </p:clrMapOvr>
  <p:transition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0" y="2189708"/>
            <a:ext cx="6591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And why has this happened to me, that the mother of my Lord comes to me?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4267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1:43</a:t>
            </a:r>
          </a:p>
        </p:txBody>
      </p:sp>
    </p:spTree>
    <p:extLst>
      <p:ext uri="{BB962C8B-B14F-4D97-AF65-F5344CB8AC3E}">
        <p14:creationId xmlns:p14="http://schemas.microsoft.com/office/powerpoint/2010/main" val="2368290017"/>
      </p:ext>
    </p:extLst>
  </p:cSld>
  <p:clrMapOvr>
    <a:masterClrMapping/>
  </p:clrMapOvr>
  <p:transition advTm="8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5138964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Visitation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Church of St. Martin</a:t>
            </a:r>
          </a:p>
          <a:p>
            <a:pPr algn="ctr"/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Nohant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-Vic, France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71987-B7A9-423E-B03E-E818B3773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76200"/>
            <a:ext cx="7067550" cy="669398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2133600"/>
            <a:ext cx="693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For as soon as I heard the sound of your greeting, the child in my womb leaped for joy.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1:44</a:t>
            </a:r>
          </a:p>
        </p:txBody>
      </p:sp>
    </p:spTree>
  </p:cSld>
  <p:clrMapOvr>
    <a:masterClrMapping/>
  </p:clrMapOvr>
  <p:transition advTm="8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3246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Elizabeth and Mary Greet Each Other  --  JESUS MAFA, Cameroon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B4DC3-8F07-4FF1-AAA4-BB863975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26" y="1"/>
            <a:ext cx="9111574" cy="6117771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828800"/>
            <a:ext cx="624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And blessed is she who believed that there would be a fulfillment of what was spoken to her by the Lord."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1:45</a:t>
            </a:r>
          </a:p>
        </p:txBody>
      </p:sp>
    </p:spTree>
  </p:cSld>
  <p:clrMapOvr>
    <a:masterClrMapping/>
  </p:clrMapOvr>
  <p:transition advTm="8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5181600"/>
            <a:ext cx="152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The Annunciation</a:t>
            </a:r>
          </a:p>
          <a:p>
            <a:pPr algn="ctr"/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El Greco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Ohara Museum of Art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Kurashiki, Japan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10967-9A7E-4C0D-886E-D4B518B157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630" y="0"/>
            <a:ext cx="5047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31323"/>
      </p:ext>
    </p:extLst>
  </p:cSld>
  <p:clrMapOvr>
    <a:masterClrMapping/>
  </p:clrMapOvr>
  <p:transition advTm="8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640080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Annunciation  --  JESUS MAFA, Cameroon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58F78-6ACD-4310-B42B-C405231E82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0"/>
            <a:ext cx="9493043" cy="6228975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209800"/>
            <a:ext cx="708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And Mary said, "My soul magnifies the Lord, and my spirit rejoices in God my Savior,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1:46-47</a:t>
            </a:r>
          </a:p>
        </p:txBody>
      </p:sp>
    </p:spTree>
  </p:cSld>
  <p:clrMapOvr>
    <a:masterClrMapping/>
  </p:clrMapOvr>
  <p:transition advTm="8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61722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Magnificat ("My Soul Doth Magnify the Lord")  --  Baltimore Cathedral, Baltimore, MD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6FBB9-E270-4649-BFA7-5729FB2F0D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52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03825"/>
      </p:ext>
    </p:extLst>
  </p:cSld>
  <p:clrMapOvr>
    <a:masterClrMapping/>
  </p:clrMapOvr>
  <p:transition advTm="8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1981200"/>
            <a:ext cx="670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for he has looked with favor on the lowliness of his servant. Surely, from now on all generations will call me blessed;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1:48</a:t>
            </a:r>
          </a:p>
        </p:txBody>
      </p:sp>
    </p:spTree>
  </p:cSld>
  <p:clrMapOvr>
    <a:masterClrMapping/>
  </p:clrMapOvr>
  <p:transition advTm="8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1944469"/>
            <a:ext cx="678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But you, O Bethlehem … when she who is in labor has brought forth … from you shall come forth … the one of peace …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Micah 5:2a, 3b, 2b, 5c</a:t>
            </a:r>
          </a:p>
        </p:txBody>
      </p:sp>
    </p:spTree>
  </p:cSld>
  <p:clrMapOvr>
    <a:masterClrMapping/>
  </p:clrMapOvr>
  <p:transition advTm="8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51054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Annunciation  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Our Lady of Pity Church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Swaffham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England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515B0-3D29-4ABD-BE65-46F4DE77E0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840" y="370840"/>
            <a:ext cx="6182360" cy="618236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1752600"/>
            <a:ext cx="7315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for the Mighty One has done great things for me, and holy is his name. His mercy is for those who fear him from generation to generation.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44958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1:49-50</a:t>
            </a:r>
          </a:p>
        </p:txBody>
      </p:sp>
    </p:spTree>
  </p:cSld>
  <p:clrMapOvr>
    <a:masterClrMapping/>
  </p:clrMapOvr>
  <p:transition advTm="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324600"/>
            <a:ext cx="876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Madonna of Mercy  --  Domenico Ghirlandaio, San Salvatore di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</a:rPr>
              <a:t>Ognissanti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, Florence, Italy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089C8E-EE9B-42C7-ACEE-7168EDDA4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153918"/>
            <a:ext cx="693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He has shown strength with his arm; he has scattered the proud in the thoughts of their hearts. 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1:51</a:t>
            </a:r>
          </a:p>
        </p:txBody>
      </p:sp>
    </p:spTree>
  </p:cSld>
  <p:clrMapOvr>
    <a:masterClrMapping/>
  </p:clrMapOvr>
  <p:transition advTm="8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5181600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Visitation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Father Georges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Saget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Keur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Moussa Abbey</a:t>
            </a:r>
          </a:p>
          <a:p>
            <a:pPr algn="ctr"/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Keur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Moussa, Senegal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6" name="Picture 2" descr="Title: Visit of Mary to Elizabeth&#10;[Click for larger image view]">
            <a:extLst>
              <a:ext uri="{FF2B5EF4-FFF2-40B4-BE49-F238E27FC236}">
                <a16:creationId xmlns:a16="http://schemas.microsoft.com/office/drawing/2014/main" id="{355DE834-5305-45B3-820A-6691F7059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87526"/>
            <a:ext cx="3694112" cy="58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2133600"/>
            <a:ext cx="678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He has brought down the powerful from their thrones, and lifted up the lowly;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1:52</a:t>
            </a:r>
          </a:p>
        </p:txBody>
      </p:sp>
    </p:spTree>
  </p:cSld>
  <p:clrMapOvr>
    <a:masterClrMapping/>
  </p:clrMapOvr>
  <p:transition advTm="8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443246"/>
            <a:ext cx="876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The Annunciation  --  Henry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</a:rPr>
              <a:t>Ossawa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 Tanner, Philadelphia Museum of Art, Philadelphia, PA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0A6B1-9F51-455B-A4D8-7E5F7A981C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888" y="1"/>
            <a:ext cx="7986712" cy="6358961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2209800"/>
            <a:ext cx="6324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he has filled the hungry with good things, and sent the rich away empty.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1:53</a:t>
            </a:r>
          </a:p>
        </p:txBody>
      </p:sp>
    </p:spTree>
    <p:extLst>
      <p:ext uri="{BB962C8B-B14F-4D97-AF65-F5344CB8AC3E}">
        <p14:creationId xmlns:p14="http://schemas.microsoft.com/office/powerpoint/2010/main" val="1844325615"/>
      </p:ext>
    </p:extLst>
  </p:cSld>
  <p:clrMapOvr>
    <a:masterClrMapping/>
  </p:clrMapOvr>
  <p:transition advTm="8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7711" y="5715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Feeding the Hungry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Biberach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Germany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10739-F51F-4276-9725-8DDB14FDA2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1" y="0"/>
            <a:ext cx="5170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52076"/>
      </p:ext>
    </p:extLst>
  </p:cSld>
  <p:clrMapOvr>
    <a:masterClrMapping/>
  </p:clrMapOvr>
  <p:transition advTm="8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1462" y="1524000"/>
            <a:ext cx="6553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He has helped his servant Israel, in remembrance of his mercy, according to the promise he made to our ancestors, to Abraham and to his descendants forever.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1:54</a:t>
            </a:r>
          </a:p>
        </p:txBody>
      </p:sp>
    </p:spTree>
    <p:extLst>
      <p:ext uri="{BB962C8B-B14F-4D97-AF65-F5344CB8AC3E}">
        <p14:creationId xmlns:p14="http://schemas.microsoft.com/office/powerpoint/2010/main" val="3856736724"/>
      </p:ext>
    </p:extLst>
  </p:cSld>
  <p:clrMapOvr>
    <a:masterClrMapping/>
  </p:clrMapOvr>
  <p:transition advTm="8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56388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Nativity in the Snow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Church near Xavier University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BD2DB6-8CF2-49A1-9842-44B9A8461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70426"/>
            <a:ext cx="5943600" cy="676611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6400800"/>
            <a:ext cx="982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Presentation  --  John August Swanson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88F25-33E7-47A2-8F08-B37692D01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924" y="0"/>
            <a:ext cx="7594076" cy="62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73404"/>
      </p:ext>
    </p:extLst>
  </p:cSld>
  <p:clrMapOvr>
    <a:masterClrMapping/>
  </p:clrMapOvr>
  <p:transition advTm="8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6362"/>
            <a:ext cx="8229600" cy="503238"/>
          </a:xfrm>
        </p:spPr>
        <p:txBody>
          <a:bodyPr>
            <a:normAutofit/>
          </a:bodyPr>
          <a:lstStyle/>
          <a:p>
            <a:r>
              <a:rPr lang="en-US" sz="2400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609600"/>
            <a:ext cx="8991600" cy="6248400"/>
          </a:xfrm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/>
              <a:t>New Revised Standard Version Bible, copyright 1989, Division of Christian Education of the National Council of </a:t>
            </a:r>
            <a:r>
              <a:rPr lang="en-US" sz="1400"/>
              <a:t>the Churches </a:t>
            </a:r>
            <a:r>
              <a:rPr lang="en-US" sz="1400" dirty="0"/>
              <a:t>of Christ in the United States of America. Used by permission. All rights reserved.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sz="1400" dirty="0"/>
              <a:t>http://www.flickr.com/photos/howieluvzus/3100071849/ - Mark </a:t>
            </a:r>
            <a:r>
              <a:rPr lang="en-US" sz="1400" dirty="0" err="1"/>
              <a:t>Gstohl</a:t>
            </a:r>
            <a:endParaRPr lang="en-US" sz="1400" dirty="0"/>
          </a:p>
          <a:p>
            <a:pPr>
              <a:buNone/>
            </a:pPr>
            <a:r>
              <a:rPr lang="en-US" sz="1400" dirty="0"/>
              <a:t>www.yorckproject.de</a:t>
            </a:r>
          </a:p>
          <a:p>
            <a:pPr>
              <a:buNone/>
            </a:pPr>
            <a:r>
              <a:rPr lang="en-US" sz="1400" dirty="0"/>
              <a:t>https://www.flickr.com/photos/johndonaghy/22885862/ - John Donaghy</a:t>
            </a:r>
          </a:p>
          <a:p>
            <a:pPr>
              <a:buNone/>
            </a:pPr>
            <a:r>
              <a:rPr lang="en-US" sz="1400" dirty="0"/>
              <a:t>http://www.flickr.com/photos/swperman/221074981/</a:t>
            </a:r>
          </a:p>
          <a:p>
            <a:pPr>
              <a:buNone/>
            </a:pPr>
            <a:r>
              <a:rPr lang="en-US" sz="1400" dirty="0"/>
              <a:t>http://diglib.library.vanderbilt.edu/act-imagelink.pl?RC=42422</a:t>
            </a:r>
          </a:p>
          <a:p>
            <a:pPr>
              <a:buNone/>
            </a:pPr>
            <a:r>
              <a:rPr lang="en-US" sz="1400" dirty="0"/>
              <a:t>http://diglib.library.vanderbilt.edu/act-imagelink.pl?RC=48279</a:t>
            </a:r>
          </a:p>
          <a:p>
            <a:pPr>
              <a:buNone/>
            </a:pPr>
            <a:r>
              <a:rPr lang="en-US" sz="1400" dirty="0"/>
              <a:t>https://commons.wikimedia.org/wiki/File:El_GRECO_(Domenikos_Theotokopoulos)_-_Annunciation_-_Google_Art_Project.jpg</a:t>
            </a:r>
          </a:p>
          <a:p>
            <a:pPr>
              <a:buNone/>
            </a:pPr>
            <a:r>
              <a:rPr lang="fr-FR" sz="1400" dirty="0"/>
              <a:t>Éditions de l’Emmanuel, https://www.editions-emmanuel.com/contact/</a:t>
            </a:r>
            <a:endParaRPr lang="en-US" sz="1400" dirty="0"/>
          </a:p>
          <a:p>
            <a:pPr>
              <a:buNone/>
            </a:pPr>
            <a:r>
              <a:rPr lang="en-US" sz="1400" dirty="0"/>
              <a:t>https://www.flickr.com/photos/paullew/23612984750/ - Fr Lawrence Lew, O.P.</a:t>
            </a:r>
          </a:p>
          <a:p>
            <a:pPr>
              <a:buNone/>
            </a:pPr>
            <a:r>
              <a:rPr lang="en-US" sz="1400" dirty="0"/>
              <a:t>https://www.flickr.com/photos/paullew/2052404610/ - Fr Lawrence Lew, O.P.</a:t>
            </a:r>
          </a:p>
          <a:p>
            <a:pPr>
              <a:buNone/>
            </a:pPr>
            <a:r>
              <a:rPr lang="en-US" sz="1400" dirty="0"/>
              <a:t>https://commons.wikimedia.org/wiki/File:Domenico_ghirlandaio,_madonna_della_misericordia,_ognissanti,_Firenze.jpg</a:t>
            </a:r>
          </a:p>
          <a:p>
            <a:pPr>
              <a:buNone/>
            </a:pPr>
            <a:r>
              <a:rPr lang="en-US" sz="1400" dirty="0"/>
              <a:t>https://commons.wikimedia.org/wiki/File:KeurMoussaAutel.jpg</a:t>
            </a:r>
          </a:p>
          <a:p>
            <a:pPr>
              <a:buNone/>
            </a:pPr>
            <a:r>
              <a:rPr lang="en-US" sz="1400" dirty="0"/>
              <a:t>http://www.flickr.com/photos/ebarney/4762865759/</a:t>
            </a:r>
          </a:p>
          <a:p>
            <a:pPr>
              <a:buNone/>
            </a:pPr>
            <a:r>
              <a:rPr lang="en-US" sz="1400" dirty="0"/>
              <a:t>https://commons.wikimedia.org/wiki/File:Biberach_Spital_Relief_img04.jpg -  Andreas </a:t>
            </a:r>
            <a:r>
              <a:rPr lang="en-US" sz="1400" dirty="0" err="1"/>
              <a:t>Praefcke</a:t>
            </a:r>
            <a:endParaRPr lang="en-US" sz="1400" dirty="0"/>
          </a:p>
          <a:p>
            <a:pPr>
              <a:buNone/>
            </a:pPr>
            <a:r>
              <a:rPr lang="en-US" sz="1400" dirty="0"/>
              <a:t>www.JohnAugustSwanson.com - copyright 1988 by John August Swanson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sz="1400" dirty="0"/>
              <a:t>Additional descriptions can be found at the Art in the Christian Tradition image library, a service of the Vanderbilt Divinity Library, http://diglib.library.vanderbilt.edu/.  All images available via Creative Commons 3.0 License.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</p:cSld>
  <p:clrMapOvr>
    <a:masterClrMapping/>
  </p:clrMapOvr>
  <p:transition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1676400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In those days Mary set out and went with haste to a Judean town,</a:t>
            </a:r>
          </a:p>
          <a:p>
            <a:r>
              <a:rPr lang="en-US" sz="3600" dirty="0"/>
              <a:t>where she entered the house of Zechariah and greeted Elizabeth.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44958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1:39a, 40</a:t>
            </a:r>
          </a:p>
        </p:txBody>
      </p:sp>
    </p:spTree>
  </p:cSld>
  <p:clrMapOvr>
    <a:masterClrMapping/>
  </p:clrMapOvr>
  <p:transition advTm="8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1722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Visitation  --  Jacopo da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Pontormo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Pfaarkirche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Carmignano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Italy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BD86DC-952F-40B1-8E7E-4BD6DE25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6936"/>
            <a:ext cx="9144000" cy="554355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2477" y="1828800"/>
            <a:ext cx="632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When Elizabeth heard Mary's greeting, the child leaped in her womb.  And Elizabeth was filled with the Holy Spirit …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1:41</a:t>
            </a:r>
          </a:p>
        </p:txBody>
      </p:sp>
    </p:spTree>
  </p:cSld>
  <p:clrMapOvr>
    <a:masterClrMapping/>
  </p:clrMapOvr>
  <p:transition advTm="8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105401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Visitation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Church of El Sitio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El Sitio, El Salvador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554F1-53A4-464B-8639-009AD8399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50" y="19430"/>
            <a:ext cx="4540250" cy="68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5764"/>
      </p:ext>
    </p:extLst>
  </p:cSld>
  <p:clrMapOvr>
    <a:masterClrMapping/>
  </p:clrMapOvr>
  <p:transition advTm="8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1905000"/>
            <a:ext cx="708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and exclaimed with a loud cry, "Blessed are you among women, and blessed is the fruit of your womb.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44196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1:42</a:t>
            </a:r>
          </a:p>
        </p:txBody>
      </p:sp>
    </p:spTree>
  </p:cSld>
  <p:clrMapOvr>
    <a:masterClrMapping/>
  </p:clrMapOvr>
  <p:transition advTm="8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51054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Visitation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Brother Eric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Church of Reconciliation</a:t>
            </a:r>
          </a:p>
          <a:p>
            <a:pPr algn="ctr"/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Taize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France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A8FAB-5365-46F2-803E-6D197EDE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479338" y="76200"/>
            <a:ext cx="7188662" cy="678180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theme/theme1.xml><?xml version="1.0" encoding="utf-8"?>
<a:theme xmlns:a="http://schemas.openxmlformats.org/drawingml/2006/main" name="First Sunday after Christmas Day Year A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2F2F2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First Sunday after Christmas Day Year A</Template>
  <TotalTime>588</TotalTime>
  <Words>884</Words>
  <Application>Microsoft Office PowerPoint</Application>
  <PresentationFormat>Widescreen</PresentationFormat>
  <Paragraphs>93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First Sunday after Christmas Day Year A</vt:lpstr>
      <vt:lpstr>FOURTH SUNDAY OF ADVENT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</dc:title>
  <dc:creator>Anne</dc:creator>
  <cp:lastModifiedBy>Anne Richardson</cp:lastModifiedBy>
  <cp:revision>111</cp:revision>
  <dcterms:created xsi:type="dcterms:W3CDTF">2016-08-31T16:46:43Z</dcterms:created>
  <dcterms:modified xsi:type="dcterms:W3CDTF">2022-10-30T14:26:06Z</dcterms:modified>
</cp:coreProperties>
</file>