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401" r:id="rId3"/>
    <p:sldId id="402" r:id="rId4"/>
    <p:sldId id="282" r:id="rId5"/>
    <p:sldId id="382" r:id="rId6"/>
    <p:sldId id="399" r:id="rId7"/>
    <p:sldId id="400" r:id="rId8"/>
    <p:sldId id="383" r:id="rId9"/>
    <p:sldId id="384" r:id="rId10"/>
    <p:sldId id="385" r:id="rId11"/>
    <p:sldId id="386" r:id="rId12"/>
    <p:sldId id="387" r:id="rId13"/>
    <p:sldId id="408" r:id="rId14"/>
    <p:sldId id="409" r:id="rId15"/>
    <p:sldId id="411" r:id="rId16"/>
    <p:sldId id="410" r:id="rId17"/>
    <p:sldId id="391" r:id="rId18"/>
    <p:sldId id="392" r:id="rId19"/>
    <p:sldId id="393" r:id="rId20"/>
    <p:sldId id="394" r:id="rId21"/>
    <p:sldId id="395" r:id="rId22"/>
    <p:sldId id="396" r:id="rId23"/>
    <p:sldId id="397" r:id="rId24"/>
    <p:sldId id="398"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7658"/>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26" autoAdjust="0"/>
  </p:normalViewPr>
  <p:slideViewPr>
    <p:cSldViewPr>
      <p:cViewPr varScale="1">
        <p:scale>
          <a:sx n="75" d="100"/>
          <a:sy n="75" d="100"/>
        </p:scale>
        <p:origin x="778" y="4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85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a:t>
            </a:fld>
            <a:endParaRPr lang="en-US"/>
          </a:p>
        </p:txBody>
      </p:sp>
    </p:spTree>
    <p:extLst>
      <p:ext uri="{BB962C8B-B14F-4D97-AF65-F5344CB8AC3E}">
        <p14:creationId xmlns:p14="http://schemas.microsoft.com/office/powerpoint/2010/main" val="2195180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11</a:t>
            </a:fld>
            <a:endParaRPr lang="en-US"/>
          </a:p>
        </p:txBody>
      </p:sp>
    </p:spTree>
    <p:extLst>
      <p:ext uri="{BB962C8B-B14F-4D97-AF65-F5344CB8AC3E}">
        <p14:creationId xmlns:p14="http://schemas.microsoft.com/office/powerpoint/2010/main" val="1385579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2212216"/>
            <a:ext cx="8458200" cy="1698625"/>
          </a:xfrm>
        </p:spPr>
        <p:txBody>
          <a:bodyPr>
            <a:noAutofit/>
          </a:bodyPr>
          <a:lstStyle/>
          <a:p>
            <a:r>
              <a:rPr lang="en-US" sz="8800" dirty="0"/>
              <a:t>FIRST SUNDAY OF ADVENT</a:t>
            </a:r>
          </a:p>
        </p:txBody>
      </p:sp>
      <p:sp>
        <p:nvSpPr>
          <p:cNvPr id="3" name="Subtitle 2"/>
          <p:cNvSpPr>
            <a:spLocks noGrp="1"/>
          </p:cNvSpPr>
          <p:nvPr>
            <p:ph type="subTitle" idx="1"/>
          </p:nvPr>
        </p:nvSpPr>
        <p:spPr>
          <a:xfrm>
            <a:off x="2705100" y="4490807"/>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104900" y="5908973"/>
            <a:ext cx="9601200" cy="954107"/>
          </a:xfrm>
          <a:prstGeom prst="rect">
            <a:avLst/>
          </a:prstGeom>
          <a:solidFill>
            <a:srgbClr val="937658">
              <a:alpha val="70000"/>
            </a:srgbClr>
          </a:solidFill>
        </p:spPr>
        <p:txBody>
          <a:bodyPr wrap="square">
            <a:spAutoFit/>
          </a:bodyPr>
          <a:lstStyle/>
          <a:p>
            <a:pPr algn="ctr"/>
            <a:r>
              <a:rPr lang="en-US" sz="2800" dirty="0"/>
              <a:t>Jeremiah 33:14-16  •  Psalm 25:1-10</a:t>
            </a:r>
          </a:p>
          <a:p>
            <a:pPr algn="ctr"/>
            <a:r>
              <a:rPr lang="en-US" sz="2800" dirty="0"/>
              <a:t>1 Thessalonians 3:9-13  •  Luke 21:25-36</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828800"/>
            <a:ext cx="6324600" cy="2308324"/>
          </a:xfrm>
          <a:prstGeom prst="rect">
            <a:avLst/>
          </a:prstGeom>
        </p:spPr>
        <p:txBody>
          <a:bodyPr wrap="square">
            <a:spAutoFit/>
          </a:bodyPr>
          <a:lstStyle/>
          <a:p>
            <a:r>
              <a:rPr lang="en-US" sz="3600" dirty="0"/>
              <a:t>How can we thank God enough for you in return for all the joy that we feel before our God because of you?</a:t>
            </a:r>
            <a:endParaRPr lang="en-US" sz="3600" dirty="0">
              <a:cs typeface="Arial" pitchFamily="34" charset="0"/>
            </a:endParaRPr>
          </a:p>
        </p:txBody>
      </p:sp>
      <p:sp>
        <p:nvSpPr>
          <p:cNvPr id="5" name="TextBox 4"/>
          <p:cNvSpPr txBox="1"/>
          <p:nvPr/>
        </p:nvSpPr>
        <p:spPr>
          <a:xfrm>
            <a:off x="5943600" y="4495801"/>
            <a:ext cx="3352800" cy="461665"/>
          </a:xfrm>
          <a:prstGeom prst="rect">
            <a:avLst/>
          </a:prstGeom>
          <a:noFill/>
        </p:spPr>
        <p:txBody>
          <a:bodyPr wrap="square" rtlCol="0">
            <a:spAutoFit/>
          </a:bodyPr>
          <a:lstStyle/>
          <a:p>
            <a:pPr algn="ctr"/>
            <a:r>
              <a:rPr lang="en-US" sz="2400" dirty="0">
                <a:solidFill>
                  <a:schemeClr val="tx1">
                    <a:lumMod val="95000"/>
                  </a:schemeClr>
                </a:solidFill>
              </a:rPr>
              <a:t>1 Thessalonians 3:9</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Children's Sunday School  --  Pentecostal Church, Brazil</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15B9B5FE-AEEE-4256-936B-20654179A5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53911"/>
            <a:ext cx="9144000" cy="6021375"/>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1754326"/>
          </a:xfrm>
          <a:prstGeom prst="rect">
            <a:avLst/>
          </a:prstGeom>
        </p:spPr>
        <p:txBody>
          <a:bodyPr wrap="square">
            <a:spAutoFit/>
          </a:bodyPr>
          <a:lstStyle/>
          <a:p>
            <a:r>
              <a:rPr lang="en-US" sz="3600" dirty="0"/>
              <a:t>And may the Lord make you increase and abound in love for one another … just as we abound in love for you.</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1 Thessalonians 3:12ac</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9926" y="6400800"/>
            <a:ext cx="8763000" cy="338554"/>
          </a:xfrm>
          <a:prstGeom prst="rect">
            <a:avLst/>
          </a:prstGeom>
          <a:noFill/>
        </p:spPr>
        <p:txBody>
          <a:bodyPr wrap="square" rtlCol="0">
            <a:spAutoFit/>
          </a:bodyPr>
          <a:lstStyle/>
          <a:p>
            <a:pPr algn="ctr"/>
            <a:r>
              <a:rPr lang="en-US" sz="1600" dirty="0">
                <a:solidFill>
                  <a:schemeClr val="tx1">
                    <a:lumMod val="95000"/>
                  </a:schemeClr>
                </a:solidFill>
              </a:rPr>
              <a:t>Address on Flood Relief, Payne Memorial AME Church, Houston, TX</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6176BC5D-EE2C-480B-B80B-7A4913256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68956" y="228600"/>
            <a:ext cx="8418045" cy="59436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8900" y="2209800"/>
            <a:ext cx="6934200" cy="1754326"/>
          </a:xfrm>
          <a:prstGeom prst="rect">
            <a:avLst/>
          </a:prstGeom>
        </p:spPr>
        <p:txBody>
          <a:bodyPr wrap="square">
            <a:spAutoFit/>
          </a:bodyPr>
          <a:lstStyle/>
          <a:p>
            <a:r>
              <a:rPr lang="en-US" sz="3600" dirty="0"/>
              <a:t>"There will be signs in the sun, the moon, and the stars, and on the earth distress among nations … </a:t>
            </a:r>
            <a:endParaRPr lang="en-US" sz="3600" dirty="0">
              <a:cs typeface="Arial" pitchFamily="34" charset="0"/>
            </a:endParaRPr>
          </a:p>
        </p:txBody>
      </p:sp>
      <p:sp>
        <p:nvSpPr>
          <p:cNvPr id="5" name="TextBox 4"/>
          <p:cNvSpPr txBox="1"/>
          <p:nvPr/>
        </p:nvSpPr>
        <p:spPr>
          <a:xfrm>
            <a:off x="5715000" y="4518125"/>
            <a:ext cx="3352800" cy="461665"/>
          </a:xfrm>
          <a:prstGeom prst="rect">
            <a:avLst/>
          </a:prstGeom>
          <a:noFill/>
        </p:spPr>
        <p:txBody>
          <a:bodyPr wrap="square" rtlCol="0">
            <a:spAutoFit/>
          </a:bodyPr>
          <a:lstStyle/>
          <a:p>
            <a:pPr algn="ctr"/>
            <a:r>
              <a:rPr lang="en-US" sz="2400" dirty="0">
                <a:solidFill>
                  <a:schemeClr val="tx1">
                    <a:lumMod val="95000"/>
                  </a:schemeClr>
                </a:solidFill>
              </a:rPr>
              <a:t>Luke 21:25a</a:t>
            </a:r>
          </a:p>
        </p:txBody>
      </p:sp>
    </p:spTree>
    <p:extLst>
      <p:ext uri="{BB962C8B-B14F-4D97-AF65-F5344CB8AC3E}">
        <p14:creationId xmlns:p14="http://schemas.microsoft.com/office/powerpoint/2010/main" val="2368290017"/>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6172200"/>
            <a:ext cx="8077200" cy="307777"/>
          </a:xfrm>
          <a:prstGeom prst="rect">
            <a:avLst/>
          </a:prstGeom>
          <a:noFill/>
        </p:spPr>
        <p:txBody>
          <a:bodyPr wrap="square" rtlCol="0">
            <a:spAutoFit/>
          </a:bodyPr>
          <a:lstStyle/>
          <a:p>
            <a:pPr algn="ctr"/>
            <a:r>
              <a:rPr lang="en-US" sz="1400" dirty="0">
                <a:solidFill>
                  <a:schemeClr val="tx1">
                    <a:lumMod val="95000"/>
                  </a:schemeClr>
                </a:solidFill>
              </a:rPr>
              <a:t>Gassed  --  John Singer Sargent, Imperial War Museum, London, England</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1052DDC4-1DE8-4062-9D31-2CFB133099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45724"/>
            <a:ext cx="12192000" cy="4566551"/>
          </a:xfrm>
          <a:prstGeom prst="rect">
            <a:avLst/>
          </a:prstGeom>
        </p:spPr>
      </p:pic>
    </p:spTree>
    <p:extLst>
      <p:ext uri="{BB962C8B-B14F-4D97-AF65-F5344CB8AC3E}">
        <p14:creationId xmlns:p14="http://schemas.microsoft.com/office/powerpoint/2010/main" val="2562587026"/>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324600"/>
            <a:ext cx="11963400" cy="307777"/>
          </a:xfrm>
          <a:prstGeom prst="rect">
            <a:avLst/>
          </a:prstGeom>
          <a:noFill/>
        </p:spPr>
        <p:txBody>
          <a:bodyPr wrap="square" rtlCol="0">
            <a:spAutoFit/>
          </a:bodyPr>
          <a:lstStyle/>
          <a:p>
            <a:pPr algn="ctr"/>
            <a:r>
              <a:rPr lang="en-US" sz="1400" dirty="0">
                <a:solidFill>
                  <a:schemeClr val="tx1">
                    <a:lumMod val="95000"/>
                  </a:schemeClr>
                </a:solidFill>
              </a:rPr>
              <a:t>Shaw Memorial, Civil War  --  Augustus Saint-Gaudens, National Gallery of Art, Washington, DC</a:t>
            </a:r>
          </a:p>
        </p:txBody>
      </p:sp>
      <p:pic>
        <p:nvPicPr>
          <p:cNvPr id="5" name="Picture 4">
            <a:extLst>
              <a:ext uri="{FF2B5EF4-FFF2-40B4-BE49-F238E27FC236}">
                <a16:creationId xmlns:a16="http://schemas.microsoft.com/office/drawing/2014/main" id="{5841DAAE-A8DD-4E3E-931A-D57C0E5CA7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1069" y="0"/>
            <a:ext cx="9123131" cy="6107430"/>
          </a:xfrm>
          <a:prstGeom prst="rect">
            <a:avLst/>
          </a:prstGeom>
        </p:spPr>
      </p:pic>
    </p:spTree>
    <p:extLst>
      <p:ext uri="{BB962C8B-B14F-4D97-AF65-F5344CB8AC3E}">
        <p14:creationId xmlns:p14="http://schemas.microsoft.com/office/powerpoint/2010/main" val="1601314192"/>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37433"/>
            <a:ext cx="6934200" cy="1754326"/>
          </a:xfrm>
          <a:prstGeom prst="rect">
            <a:avLst/>
          </a:prstGeom>
        </p:spPr>
        <p:txBody>
          <a:bodyPr wrap="square">
            <a:spAutoFit/>
          </a:bodyPr>
          <a:lstStyle/>
          <a:p>
            <a:r>
              <a:rPr lang="en-US" sz="3600" dirty="0"/>
              <a:t>Then they will see 'the Son of Man coming in a cloud' with power and great glory.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21:27</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321623"/>
            <a:ext cx="9372600" cy="307777"/>
          </a:xfrm>
          <a:prstGeom prst="rect">
            <a:avLst/>
          </a:prstGeom>
          <a:noFill/>
        </p:spPr>
        <p:txBody>
          <a:bodyPr wrap="square" rtlCol="0">
            <a:spAutoFit/>
          </a:bodyPr>
          <a:lstStyle/>
          <a:p>
            <a:pPr algn="ctr"/>
            <a:r>
              <a:rPr lang="en-US" sz="1400" dirty="0">
                <a:solidFill>
                  <a:schemeClr val="tx1">
                    <a:lumMod val="95000"/>
                  </a:schemeClr>
                </a:solidFill>
              </a:rPr>
              <a:t>Christ Transfigured  --  Kelly Latimore, Community of the Transfiguration, Glendale, OH</a:t>
            </a:r>
          </a:p>
        </p:txBody>
      </p:sp>
      <p:pic>
        <p:nvPicPr>
          <p:cNvPr id="3" name="Picture 2">
            <a:extLst>
              <a:ext uri="{FF2B5EF4-FFF2-40B4-BE49-F238E27FC236}">
                <a16:creationId xmlns:a16="http://schemas.microsoft.com/office/drawing/2014/main" id="{4CB58116-7119-4ABE-A329-2CB43EDE659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05200" y="228600"/>
            <a:ext cx="5562017" cy="5760660"/>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1"/>
            <a:ext cx="6781800" cy="1200329"/>
          </a:xfrm>
          <a:prstGeom prst="rect">
            <a:avLst/>
          </a:prstGeom>
        </p:spPr>
        <p:txBody>
          <a:bodyPr wrap="square">
            <a:spAutoFit/>
          </a:bodyPr>
          <a:lstStyle/>
          <a:p>
            <a:r>
              <a:rPr lang="en-US" sz="3600" dirty="0"/>
              <a:t>Heaven and earth will pass away, but my words will not pass away.</a:t>
            </a:r>
            <a:endParaRPr lang="en-US" sz="3600" dirty="0">
              <a:cs typeface="Arial" pitchFamily="34" charset="0"/>
            </a:endParaRPr>
          </a:p>
        </p:txBody>
      </p:sp>
      <p:sp>
        <p:nvSpPr>
          <p:cNvPr id="5" name="TextBox 4"/>
          <p:cNvSpPr txBox="1"/>
          <p:nvPr/>
        </p:nvSpPr>
        <p:spPr>
          <a:xfrm>
            <a:off x="58674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21:33</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33600"/>
            <a:ext cx="6934200" cy="1754326"/>
          </a:xfrm>
          <a:prstGeom prst="rect">
            <a:avLst/>
          </a:prstGeom>
        </p:spPr>
        <p:txBody>
          <a:bodyPr wrap="square">
            <a:spAutoFit/>
          </a:bodyPr>
          <a:lstStyle/>
          <a:p>
            <a:r>
              <a:rPr lang="en-US" sz="3600" dirty="0"/>
              <a:t>The days are surely coming, says the LORD, when I will fulfill the promise I made to the house of Israel …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Jeremiah 33:14a</a:t>
            </a:r>
          </a:p>
        </p:txBody>
      </p:sp>
    </p:spTree>
    <p:extLst>
      <p:ext uri="{BB962C8B-B14F-4D97-AF65-F5344CB8AC3E}">
        <p14:creationId xmlns:p14="http://schemas.microsoft.com/office/powerpoint/2010/main" val="3595711355"/>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458362"/>
            <a:ext cx="2895600" cy="1323439"/>
          </a:xfrm>
          <a:prstGeom prst="rect">
            <a:avLst/>
          </a:prstGeom>
          <a:noFill/>
        </p:spPr>
        <p:txBody>
          <a:bodyPr wrap="square" rtlCol="0">
            <a:spAutoFit/>
          </a:bodyPr>
          <a:lstStyle/>
          <a:p>
            <a:pPr algn="ctr"/>
            <a:r>
              <a:rPr lang="en-US" sz="1600" dirty="0">
                <a:solidFill>
                  <a:schemeClr val="tx1">
                    <a:lumMod val="95000"/>
                  </a:schemeClr>
                </a:solidFill>
              </a:rPr>
              <a:t>Divine Truth and the Gospel</a:t>
            </a:r>
          </a:p>
          <a:p>
            <a:pPr algn="ctr"/>
            <a:endParaRPr lang="en-US" sz="1600" dirty="0">
              <a:solidFill>
                <a:schemeClr val="tx1">
                  <a:lumMod val="95000"/>
                </a:schemeClr>
              </a:solidFill>
            </a:endParaRPr>
          </a:p>
          <a:p>
            <a:pPr algn="ctr"/>
            <a:r>
              <a:rPr lang="en-US" sz="1600" dirty="0">
                <a:solidFill>
                  <a:schemeClr val="tx1">
                    <a:lumMod val="95000"/>
                  </a:schemeClr>
                </a:solidFill>
              </a:rPr>
              <a:t>Religious Emblems</a:t>
            </a:r>
          </a:p>
          <a:p>
            <a:pPr algn="ctr"/>
            <a:r>
              <a:rPr lang="en-US" sz="1600" dirty="0">
                <a:solidFill>
                  <a:schemeClr val="tx1">
                    <a:lumMod val="95000"/>
                  </a:schemeClr>
                </a:solidFill>
              </a:rPr>
              <a:t>Holmes and Barber</a:t>
            </a:r>
          </a:p>
          <a:p>
            <a:pPr algn="ctr"/>
            <a:r>
              <a:rPr lang="en-US" sz="1600" dirty="0">
                <a:solidFill>
                  <a:schemeClr val="tx1">
                    <a:lumMod val="95000"/>
                  </a:schemeClr>
                </a:solidFill>
              </a:rPr>
              <a:t>New York Public Library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86C49C25-A15E-428B-A3E3-67EAD8707AF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53000" y="-1"/>
            <a:ext cx="5029200" cy="6882063"/>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133600"/>
            <a:ext cx="6400800" cy="1754326"/>
          </a:xfrm>
          <a:prstGeom prst="rect">
            <a:avLst/>
          </a:prstGeom>
        </p:spPr>
        <p:txBody>
          <a:bodyPr wrap="square">
            <a:spAutoFit/>
          </a:bodyPr>
          <a:lstStyle/>
          <a:p>
            <a:r>
              <a:rPr lang="en-US" sz="3600" dirty="0"/>
              <a:t>Be on guard so that your hearts are not weighed down with … the worries of this life …</a:t>
            </a:r>
            <a:endParaRPr lang="en-US" sz="3600" dirty="0">
              <a:cs typeface="Arial" pitchFamily="34" charset="0"/>
            </a:endParaRPr>
          </a:p>
        </p:txBody>
      </p:sp>
      <p:sp>
        <p:nvSpPr>
          <p:cNvPr id="5" name="TextBox 4"/>
          <p:cNvSpPr txBox="1"/>
          <p:nvPr/>
        </p:nvSpPr>
        <p:spPr>
          <a:xfrm>
            <a:off x="5967047" y="4574233"/>
            <a:ext cx="3352800" cy="461665"/>
          </a:xfrm>
          <a:prstGeom prst="rect">
            <a:avLst/>
          </a:prstGeom>
          <a:noFill/>
        </p:spPr>
        <p:txBody>
          <a:bodyPr wrap="square" rtlCol="0">
            <a:spAutoFit/>
          </a:bodyPr>
          <a:lstStyle/>
          <a:p>
            <a:pPr algn="ctr"/>
            <a:r>
              <a:rPr lang="en-US" sz="2400" dirty="0">
                <a:solidFill>
                  <a:schemeClr val="tx1">
                    <a:lumMod val="95000"/>
                  </a:schemeClr>
                </a:solidFill>
              </a:rPr>
              <a:t>Luke 21:34ab</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10201"/>
            <a:ext cx="2400300" cy="1169551"/>
          </a:xfrm>
          <a:prstGeom prst="rect">
            <a:avLst/>
          </a:prstGeom>
          <a:noFill/>
        </p:spPr>
        <p:txBody>
          <a:bodyPr wrap="square" rtlCol="0">
            <a:spAutoFit/>
          </a:bodyPr>
          <a:lstStyle/>
          <a:p>
            <a:pPr algn="ctr"/>
            <a:r>
              <a:rPr lang="en-US" sz="1400" dirty="0">
                <a:solidFill>
                  <a:schemeClr val="tx1">
                    <a:lumMod val="95000"/>
                  </a:schemeClr>
                </a:solidFill>
              </a:rPr>
              <a:t>Woman Scrubbing a Kettle</a:t>
            </a:r>
          </a:p>
          <a:p>
            <a:pPr algn="ctr"/>
            <a:endParaRPr lang="en-US" sz="1400" dirty="0">
              <a:solidFill>
                <a:schemeClr val="tx1">
                  <a:lumMod val="95000"/>
                </a:schemeClr>
              </a:solidFill>
            </a:endParaRPr>
          </a:p>
          <a:p>
            <a:pPr algn="ctr"/>
            <a:r>
              <a:rPr lang="en-US" sz="1400" dirty="0" err="1">
                <a:solidFill>
                  <a:schemeClr val="tx1">
                    <a:lumMod val="95000"/>
                  </a:schemeClr>
                </a:solidFill>
              </a:rPr>
              <a:t>Adriaan</a:t>
            </a:r>
            <a:r>
              <a:rPr lang="en-US" sz="1400" dirty="0">
                <a:solidFill>
                  <a:schemeClr val="tx1">
                    <a:lumMod val="95000"/>
                  </a:schemeClr>
                </a:solidFill>
              </a:rPr>
              <a:t> de </a:t>
            </a:r>
            <a:r>
              <a:rPr lang="en-US" sz="1400" dirty="0" err="1">
                <a:solidFill>
                  <a:schemeClr val="tx1">
                    <a:lumMod val="95000"/>
                  </a:schemeClr>
                </a:solidFill>
              </a:rPr>
              <a:t>Lelie</a:t>
            </a:r>
            <a:endParaRPr lang="en-US" sz="1400" dirty="0">
              <a:solidFill>
                <a:schemeClr val="tx1">
                  <a:lumMod val="95000"/>
                </a:schemeClr>
              </a:solidFill>
            </a:endParaRPr>
          </a:p>
          <a:p>
            <a:pPr algn="ctr"/>
            <a:r>
              <a:rPr lang="en-US" sz="1400" dirty="0">
                <a:solidFill>
                  <a:schemeClr val="tx1">
                    <a:lumMod val="95000"/>
                  </a:schemeClr>
                </a:solidFill>
              </a:rPr>
              <a:t>Amsterdam Museum</a:t>
            </a:r>
          </a:p>
          <a:p>
            <a:pPr algn="ctr"/>
            <a:r>
              <a:rPr lang="en-US" sz="1400" dirty="0">
                <a:solidFill>
                  <a:schemeClr val="tx1">
                    <a:lumMod val="95000"/>
                  </a:schemeClr>
                </a:solidFill>
              </a:rPr>
              <a:t>Amsterdam, Netherlands</a:t>
            </a:r>
            <a:endParaRPr lang="en-US" sz="1600" dirty="0">
              <a:solidFill>
                <a:schemeClr val="tx1">
                  <a:lumMod val="95000"/>
                </a:schemeClr>
              </a:solidFill>
            </a:endParaRPr>
          </a:p>
        </p:txBody>
      </p:sp>
      <p:pic>
        <p:nvPicPr>
          <p:cNvPr id="6" name="Picture 5">
            <a:extLst>
              <a:ext uri="{FF2B5EF4-FFF2-40B4-BE49-F238E27FC236}">
                <a16:creationId xmlns:a16="http://schemas.microsoft.com/office/drawing/2014/main" id="{BFB5F0BE-5BCC-4B87-80ED-957DBC3D87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97574" y="0"/>
            <a:ext cx="5813227" cy="6858000"/>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440913"/>
            <a:ext cx="6705600" cy="1200329"/>
          </a:xfrm>
          <a:prstGeom prst="rect">
            <a:avLst/>
          </a:prstGeom>
        </p:spPr>
        <p:txBody>
          <a:bodyPr wrap="square">
            <a:spAutoFit/>
          </a:bodyPr>
          <a:lstStyle/>
          <a:p>
            <a:r>
              <a:rPr lang="en-US" sz="3600" dirty="0"/>
              <a:t>… praying that you may … stand before the Son of Man."</a:t>
            </a:r>
          </a:p>
        </p:txBody>
      </p:sp>
      <p:sp>
        <p:nvSpPr>
          <p:cNvPr id="5" name="TextBox 4"/>
          <p:cNvSpPr txBox="1"/>
          <p:nvPr/>
        </p:nvSpPr>
        <p:spPr>
          <a:xfrm>
            <a:off x="58674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21:36bc</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Jesus Christ  --  Mural, West End, Louisville, KY</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2A485FB9-59B0-483A-BFA4-73765E98E8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131564"/>
            <a:ext cx="9144000" cy="6116836"/>
          </a:xfrm>
          <a:prstGeom prst="rect">
            <a:avLst/>
          </a:prstGeom>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a:t>
            </a:r>
            <a:r>
              <a:rPr lang="en-US" sz="1400"/>
              <a:t>ew </a:t>
            </a:r>
            <a:r>
              <a:rPr lang="en-US" sz="1400" dirty="0"/>
              <a:t>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https://commons.wikimedia.org/wiki/File:Brooklyn_Museum_-_Jesus_Unrolls_the_Book_in_the_Synagogue_(J%C3%A9sus_dans_la_synagogue_d%C3%A9roule_le_livre)_-_James_Tissot_-_overall.jpg</a:t>
            </a:r>
          </a:p>
          <a:p>
            <a:pPr>
              <a:buNone/>
            </a:pPr>
            <a:r>
              <a:rPr lang="en-US" sz="1400" dirty="0"/>
              <a:t>http://diglib.library.vanderbilt.edu/act-imagelink.pl?RC=48285</a:t>
            </a:r>
          </a:p>
          <a:p>
            <a:pPr>
              <a:buNone/>
            </a:pPr>
            <a:r>
              <a:rPr lang="en-US" sz="1400" dirty="0"/>
              <a:t>https://commons.wikimedia.org/wiki/File:Poste_Camino_de_Santiago.jpg</a:t>
            </a:r>
          </a:p>
          <a:p>
            <a:pPr>
              <a:buNone/>
            </a:pPr>
            <a:r>
              <a:rPr lang="en-US" sz="1400" dirty="0"/>
              <a:t>https://commons.wikimedia.org/wiki/File:A_Pastoral_Visit,_Virgina,_by_Richard_Norris_Brooke,_1881_-_Corcoran_Gallery_of_Art_-_DSC01173.JPG</a:t>
            </a:r>
          </a:p>
          <a:p>
            <a:pPr>
              <a:buNone/>
            </a:pPr>
            <a:r>
              <a:rPr lang="en-US" sz="1400" dirty="0"/>
              <a:t>https://commons.wikimedia.org/wiki/</a:t>
            </a:r>
            <a:r>
              <a:rPr lang="en-US" sz="1400" dirty="0" err="1"/>
              <a:t>File:Sunday_School._Pentecostal..jpg</a:t>
            </a:r>
            <a:r>
              <a:rPr lang="en-US" sz="1400" dirty="0"/>
              <a:t> - </a:t>
            </a:r>
            <a:r>
              <a:rPr lang="en-US" sz="1400" dirty="0" err="1"/>
              <a:t>Philips.lenovo</a:t>
            </a:r>
            <a:endParaRPr lang="en-US" sz="1400" dirty="0"/>
          </a:p>
          <a:p>
            <a:pPr>
              <a:buNone/>
            </a:pPr>
            <a:r>
              <a:rPr lang="en-US" sz="1400" dirty="0"/>
              <a:t>https://commons.wikimedia.org/wiki/File:FEMA_-_5179_-_Photograph_by_Michael_Rieger_taken_on_07-01-2001_in_Texas.jpg</a:t>
            </a:r>
          </a:p>
          <a:p>
            <a:pPr>
              <a:buNone/>
            </a:pPr>
            <a:r>
              <a:rPr lang="en-US" sz="1400" dirty="0"/>
              <a:t>https://commons.wikimedia.org/wiki/File:Sargent,_John_Singer_(RA)_-_Gassed_-_Google_Art_Project.jpg</a:t>
            </a:r>
          </a:p>
          <a:p>
            <a:pPr>
              <a:buNone/>
            </a:pPr>
            <a:r>
              <a:rPr lang="en-US" sz="1400" dirty="0"/>
              <a:t>https://www.flickr.com/photos/kneoh/11198982455/</a:t>
            </a:r>
          </a:p>
          <a:p>
            <a:pPr>
              <a:buNone/>
            </a:pPr>
            <a:r>
              <a:rPr lang="en-US" sz="1400" dirty="0"/>
              <a:t>https://kellylatimoreicons.com/contact/</a:t>
            </a:r>
          </a:p>
          <a:p>
            <a:pPr>
              <a:buNone/>
            </a:pPr>
            <a:r>
              <a:rPr lang="en-US" sz="1400" dirty="0"/>
              <a:t>https://commons.wikimedia.org/wiki/File:Religious_emblems_-_being_a_series_of_emblematic_engravings,_with_written_explanations,_miscellaneous_observations_and_religious_reflections,_designed_to_illustrate_divine_truth,_in_accordance_with_(14560410120).jpg </a:t>
            </a:r>
          </a:p>
          <a:p>
            <a:pPr>
              <a:buNone/>
            </a:pPr>
            <a:r>
              <a:rPr lang="en-US" sz="1400" dirty="0"/>
              <a:t>https://commons.wikimedia.org/wiki/File:SA_1831-Ketelschuurster.jpg</a:t>
            </a:r>
          </a:p>
          <a:p>
            <a:pPr>
              <a:buNone/>
            </a:pPr>
            <a:r>
              <a:rPr lang="en-US" sz="1400" dirty="0"/>
              <a:t>https://www.flickr.com/photos/talesoftaromeet/6867087845</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5181600"/>
            <a:ext cx="1825228" cy="1384995"/>
          </a:xfrm>
          <a:prstGeom prst="rect">
            <a:avLst/>
          </a:prstGeom>
          <a:noFill/>
        </p:spPr>
        <p:txBody>
          <a:bodyPr wrap="square" rtlCol="0">
            <a:spAutoFit/>
          </a:bodyPr>
          <a:lstStyle/>
          <a:p>
            <a:pPr algn="ctr"/>
            <a:r>
              <a:rPr lang="en-US" sz="1400" dirty="0">
                <a:solidFill>
                  <a:schemeClr val="tx1">
                    <a:lumMod val="95000"/>
                  </a:schemeClr>
                </a:solidFill>
              </a:rPr>
              <a:t>Jesus Unrolls the Book in the Synagogue</a:t>
            </a:r>
          </a:p>
          <a:p>
            <a:pPr algn="ctr"/>
            <a:endParaRPr lang="en-US" sz="1400" dirty="0">
              <a:solidFill>
                <a:schemeClr val="tx1">
                  <a:lumMod val="95000"/>
                </a:schemeClr>
              </a:solidFill>
            </a:endParaRPr>
          </a:p>
          <a:p>
            <a:pPr algn="ctr"/>
            <a:r>
              <a:rPr lang="en-US" sz="1400" dirty="0">
                <a:solidFill>
                  <a:schemeClr val="tx1">
                    <a:lumMod val="95000"/>
                  </a:schemeClr>
                </a:solidFill>
              </a:rPr>
              <a:t>James Tissot</a:t>
            </a:r>
          </a:p>
          <a:p>
            <a:pPr algn="ctr"/>
            <a:r>
              <a:rPr lang="en-US" sz="1400" dirty="0">
                <a:solidFill>
                  <a:schemeClr val="tx1">
                    <a:lumMod val="95000"/>
                  </a:schemeClr>
                </a:solidFill>
              </a:rPr>
              <a:t>Brooklyn Museum</a:t>
            </a:r>
          </a:p>
          <a:p>
            <a:pPr algn="ctr"/>
            <a:r>
              <a:rPr lang="en-US" sz="1400" dirty="0">
                <a:solidFill>
                  <a:schemeClr val="tx1">
                    <a:lumMod val="95000"/>
                  </a:schemeClr>
                </a:solidFill>
              </a:rPr>
              <a:t>Brooklyn, 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20071B69-749D-4A69-A816-EEE0F3F24F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95801" y="17858"/>
            <a:ext cx="4932449" cy="6840142"/>
          </a:xfrm>
          <a:prstGeom prst="rect">
            <a:avLst/>
          </a:prstGeom>
        </p:spPr>
      </p:pic>
    </p:spTree>
    <p:extLst>
      <p:ext uri="{BB962C8B-B14F-4D97-AF65-F5344CB8AC3E}">
        <p14:creationId xmlns:p14="http://schemas.microsoft.com/office/powerpoint/2010/main" val="395481186"/>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828800"/>
            <a:ext cx="6705600" cy="2308324"/>
          </a:xfrm>
          <a:prstGeom prst="rect">
            <a:avLst/>
          </a:prstGeom>
        </p:spPr>
        <p:txBody>
          <a:bodyPr wrap="square">
            <a:spAutoFit/>
          </a:bodyPr>
          <a:lstStyle/>
          <a:p>
            <a:r>
              <a:rPr lang="en-US" sz="3600" dirty="0"/>
              <a:t>I will cause a righteous Branch to spring up for David; and he shall execute justice and righteousness in the land.</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Jeremiah 33:15b</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Jesus and the Unfaithful Wife  --  JESUS MAFA, Cameroon</a:t>
            </a:r>
          </a:p>
        </p:txBody>
      </p:sp>
      <p:pic>
        <p:nvPicPr>
          <p:cNvPr id="2" name="Picture 1">
            <a:extLst>
              <a:ext uri="{FF2B5EF4-FFF2-40B4-BE49-F238E27FC236}">
                <a16:creationId xmlns:a16="http://schemas.microsoft.com/office/drawing/2014/main" id="{B31000CC-4AF5-42D7-830C-737FB00E1F38}"/>
              </a:ext>
            </a:extLst>
          </p:cNvPr>
          <p:cNvPicPr>
            <a:picLocks noChangeAspect="1"/>
          </p:cNvPicPr>
          <p:nvPr/>
        </p:nvPicPr>
        <p:blipFill>
          <a:blip r:embed="rId2"/>
          <a:stretch>
            <a:fillRect/>
          </a:stretch>
        </p:blipFill>
        <p:spPr>
          <a:xfrm>
            <a:off x="1524000" y="-30145"/>
            <a:ext cx="9170274" cy="6078582"/>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57400"/>
            <a:ext cx="7315200" cy="1754326"/>
          </a:xfrm>
          <a:prstGeom prst="rect">
            <a:avLst/>
          </a:prstGeom>
        </p:spPr>
        <p:txBody>
          <a:bodyPr wrap="square">
            <a:spAutoFit/>
          </a:bodyPr>
          <a:lstStyle/>
          <a:p>
            <a:r>
              <a:rPr lang="en-US" sz="3600" dirty="0"/>
              <a:t>To you, O LORD, I lift up my soul.</a:t>
            </a:r>
          </a:p>
          <a:p>
            <a:r>
              <a:rPr lang="en-US" sz="3600" dirty="0"/>
              <a:t>Make me to know your ways …</a:t>
            </a:r>
          </a:p>
          <a:p>
            <a:r>
              <a:rPr lang="en-US" sz="3600" dirty="0"/>
              <a:t>teach me your paths.</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Psalm 25:1, 4ac</a:t>
            </a:r>
          </a:p>
        </p:txBody>
      </p:sp>
    </p:spTree>
    <p:extLst>
      <p:ext uri="{BB962C8B-B14F-4D97-AF65-F5344CB8AC3E}">
        <p14:creationId xmlns:p14="http://schemas.microsoft.com/office/powerpoint/2010/main" val="2560411648"/>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356338"/>
            <a:ext cx="2590800" cy="1323439"/>
          </a:xfrm>
          <a:prstGeom prst="rect">
            <a:avLst/>
          </a:prstGeom>
          <a:noFill/>
        </p:spPr>
        <p:txBody>
          <a:bodyPr wrap="square" rtlCol="0">
            <a:spAutoFit/>
          </a:bodyPr>
          <a:lstStyle/>
          <a:p>
            <a:pPr algn="ctr"/>
            <a:r>
              <a:rPr lang="en-US" sz="1600" dirty="0">
                <a:solidFill>
                  <a:schemeClr val="tx1">
                    <a:lumMod val="95000"/>
                  </a:schemeClr>
                </a:solidFill>
              </a:rPr>
              <a:t>Pilgrim Signpost, Way of St. James of Santiago de Compostela</a:t>
            </a:r>
          </a:p>
          <a:p>
            <a:pPr algn="ctr"/>
            <a:endParaRPr lang="en-US" sz="1600" dirty="0">
              <a:solidFill>
                <a:schemeClr val="tx1">
                  <a:lumMod val="95000"/>
                </a:schemeClr>
              </a:solidFill>
            </a:endParaRPr>
          </a:p>
          <a:p>
            <a:pPr algn="ctr"/>
            <a:r>
              <a:rPr lang="en-US" sz="1600" dirty="0">
                <a:solidFill>
                  <a:schemeClr val="tx1">
                    <a:lumMod val="95000"/>
                  </a:schemeClr>
                </a:solidFill>
              </a:rPr>
              <a:t>Huesca, Spain</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F972B64F-07B2-4C2B-86BB-5E015439CB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0" y="-7537"/>
            <a:ext cx="5638800" cy="6873072"/>
          </a:xfrm>
          <a:prstGeom prst="rect">
            <a:avLst/>
          </a:prstGeom>
        </p:spPr>
      </p:pic>
    </p:spTree>
    <p:extLst>
      <p:ext uri="{BB962C8B-B14F-4D97-AF65-F5344CB8AC3E}">
        <p14:creationId xmlns:p14="http://schemas.microsoft.com/office/powerpoint/2010/main" val="3120652669"/>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28671"/>
            <a:ext cx="7010400" cy="1754326"/>
          </a:xfrm>
          <a:prstGeom prst="rect">
            <a:avLst/>
          </a:prstGeom>
        </p:spPr>
        <p:txBody>
          <a:bodyPr wrap="square">
            <a:spAutoFit/>
          </a:bodyPr>
          <a:lstStyle/>
          <a:p>
            <a:r>
              <a:rPr lang="en-US" sz="3600" dirty="0"/>
              <a:t>Good and upright is the LORD. He leads the humble in what is right, and teaches the humble his way.</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25:8-9</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6443246"/>
            <a:ext cx="7696200" cy="338554"/>
          </a:xfrm>
          <a:prstGeom prst="rect">
            <a:avLst/>
          </a:prstGeom>
          <a:noFill/>
        </p:spPr>
        <p:txBody>
          <a:bodyPr wrap="square" rtlCol="0">
            <a:spAutoFit/>
          </a:bodyPr>
          <a:lstStyle/>
          <a:p>
            <a:pPr algn="ctr"/>
            <a:r>
              <a:rPr lang="en-US" sz="1600" dirty="0">
                <a:solidFill>
                  <a:schemeClr val="tx1">
                    <a:lumMod val="95000"/>
                  </a:schemeClr>
                </a:solidFill>
              </a:rPr>
              <a:t>Pastoral Visit  --  Richard Brooke, National Gallery of Art, Washington, DC</a:t>
            </a:r>
          </a:p>
        </p:txBody>
      </p:sp>
      <p:pic>
        <p:nvPicPr>
          <p:cNvPr id="3" name="Picture 2">
            <a:extLst>
              <a:ext uri="{FF2B5EF4-FFF2-40B4-BE49-F238E27FC236}">
                <a16:creationId xmlns:a16="http://schemas.microsoft.com/office/drawing/2014/main" id="{78E13A4A-6763-42E4-B41B-C2A47F1A25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0" y="112395"/>
            <a:ext cx="8796042" cy="6212205"/>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1935</TotalTime>
  <Words>852</Words>
  <Application>Microsoft Office PowerPoint</Application>
  <PresentationFormat>Widescreen</PresentationFormat>
  <Paragraphs>74</Paragraphs>
  <Slides>25</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First Sunday after Christmas Day Year A</vt:lpstr>
      <vt:lpstr>FIRST SUNDAY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120</cp:revision>
  <dcterms:created xsi:type="dcterms:W3CDTF">2016-08-31T16:46:43Z</dcterms:created>
  <dcterms:modified xsi:type="dcterms:W3CDTF">2022-10-30T14:24:58Z</dcterms:modified>
</cp:coreProperties>
</file>