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395" r:id="rId3"/>
    <p:sldId id="396" r:id="rId4"/>
    <p:sldId id="397" r:id="rId5"/>
    <p:sldId id="410" r:id="rId6"/>
    <p:sldId id="399" r:id="rId7"/>
    <p:sldId id="400" r:id="rId8"/>
    <p:sldId id="282" r:id="rId9"/>
    <p:sldId id="382" r:id="rId10"/>
    <p:sldId id="383" r:id="rId11"/>
    <p:sldId id="384" r:id="rId12"/>
    <p:sldId id="385" r:id="rId13"/>
    <p:sldId id="394" r:id="rId14"/>
    <p:sldId id="393" r:id="rId15"/>
    <p:sldId id="386" r:id="rId16"/>
    <p:sldId id="387" r:id="rId17"/>
    <p:sldId id="408" r:id="rId18"/>
    <p:sldId id="409" r:id="rId19"/>
    <p:sldId id="390" r:id="rId20"/>
    <p:sldId id="391" r:id="rId21"/>
    <p:sldId id="392"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74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04801"/>
            <a:ext cx="8458200" cy="1698625"/>
          </a:xfrm>
        </p:spPr>
        <p:txBody>
          <a:bodyPr>
            <a:noAutofit/>
          </a:bodyPr>
          <a:lstStyle/>
          <a:p>
            <a:r>
              <a:rPr lang="en-US" sz="8800" dirty="0"/>
              <a:t>FIFTH SUNDAY IN LENT</a:t>
            </a:r>
          </a:p>
        </p:txBody>
      </p:sp>
      <p:sp>
        <p:nvSpPr>
          <p:cNvPr id="3" name="Subtitle 2"/>
          <p:cNvSpPr>
            <a:spLocks noGrp="1"/>
          </p:cNvSpPr>
          <p:nvPr>
            <p:ph type="subTitle" idx="1"/>
          </p:nvPr>
        </p:nvSpPr>
        <p:spPr>
          <a:xfrm>
            <a:off x="2895600" y="3039259"/>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5257800" y="5751494"/>
            <a:ext cx="5181600" cy="954107"/>
          </a:xfrm>
          <a:prstGeom prst="rect">
            <a:avLst/>
          </a:prstGeom>
          <a:solidFill>
            <a:srgbClr val="5F5F5F">
              <a:alpha val="70000"/>
            </a:srgbClr>
          </a:solidFill>
        </p:spPr>
        <p:txBody>
          <a:bodyPr wrap="square">
            <a:spAutoFit/>
          </a:bodyPr>
          <a:lstStyle/>
          <a:p>
            <a:pPr algn="ctr"/>
            <a:r>
              <a:rPr lang="en-US" sz="2800" dirty="0"/>
              <a:t>Isaiah 43:16-21  •  Psalm 126  Philippians 3:4b-14  •  John 12:1-8</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1754326"/>
          </a:xfrm>
          <a:prstGeom prst="rect">
            <a:avLst/>
          </a:prstGeom>
        </p:spPr>
        <p:txBody>
          <a:bodyPr wrap="square">
            <a:spAutoFit/>
          </a:bodyPr>
          <a:lstStyle/>
          <a:p>
            <a:r>
              <a:rPr lang="en-US" sz="3600" dirty="0"/>
              <a:t>There they gave a dinner for him. Martha served, and Lazarus was one of those at the table with him.</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12:2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07777"/>
          </a:xfrm>
          <a:prstGeom prst="rect">
            <a:avLst/>
          </a:prstGeom>
          <a:noFill/>
        </p:spPr>
        <p:txBody>
          <a:bodyPr wrap="square" rtlCol="0">
            <a:spAutoFit/>
          </a:bodyPr>
          <a:lstStyle/>
          <a:p>
            <a:pPr algn="ctr"/>
            <a:r>
              <a:rPr lang="en-US" sz="1400" dirty="0">
                <a:solidFill>
                  <a:schemeClr val="tx1">
                    <a:lumMod val="95000"/>
                  </a:schemeClr>
                </a:solidFill>
              </a:rPr>
              <a:t>Christ in the House of Mary, Martha, and Lazarus  --  Jacopo Bassano, Museum of Fine Arts, Houston, TX</a:t>
            </a:r>
          </a:p>
        </p:txBody>
      </p:sp>
      <p:pic>
        <p:nvPicPr>
          <p:cNvPr id="2" name="Picture 1">
            <a:extLst>
              <a:ext uri="{FF2B5EF4-FFF2-40B4-BE49-F238E27FC236}">
                <a16:creationId xmlns:a16="http://schemas.microsoft.com/office/drawing/2014/main" id="{4E11BC0E-9C4D-4676-8086-8B2BCA89D6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36820" y="0"/>
            <a:ext cx="9131180" cy="6263068"/>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1" y="1905000"/>
            <a:ext cx="5890591" cy="2308324"/>
          </a:xfrm>
          <a:prstGeom prst="rect">
            <a:avLst/>
          </a:prstGeom>
        </p:spPr>
        <p:txBody>
          <a:bodyPr wrap="square">
            <a:spAutoFit/>
          </a:bodyPr>
          <a:lstStyle/>
          <a:p>
            <a:r>
              <a:rPr lang="en-US" sz="3600" dirty="0"/>
              <a:t>Mary took a pound of costly perfume made of pure nard, anointed Jesus' feet, and wiped them with her hair.</a:t>
            </a:r>
            <a:endParaRPr lang="en-US" sz="3600" dirty="0">
              <a:cs typeface="Arial" pitchFamily="34" charset="0"/>
            </a:endParaRPr>
          </a:p>
        </p:txBody>
      </p:sp>
      <p:sp>
        <p:nvSpPr>
          <p:cNvPr id="5" name="TextBox 4"/>
          <p:cNvSpPr txBox="1"/>
          <p:nvPr/>
        </p:nvSpPr>
        <p:spPr>
          <a:xfrm>
            <a:off x="6019800" y="4572001"/>
            <a:ext cx="3352800" cy="461665"/>
          </a:xfrm>
          <a:prstGeom prst="rect">
            <a:avLst/>
          </a:prstGeom>
          <a:noFill/>
        </p:spPr>
        <p:txBody>
          <a:bodyPr wrap="square" rtlCol="0">
            <a:spAutoFit/>
          </a:bodyPr>
          <a:lstStyle/>
          <a:p>
            <a:pPr algn="ctr"/>
            <a:r>
              <a:rPr lang="en-US" sz="2400" dirty="0">
                <a:solidFill>
                  <a:schemeClr val="tx1">
                    <a:lumMod val="95000"/>
                  </a:schemeClr>
                </a:solidFill>
              </a:rPr>
              <a:t>John 12:3a</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Perfume of the Magdalene  --  James Tissot, Brooklyn Museum, New York, NY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F5C849BA-4B7D-4FB1-90CC-9A7F8118D4AB}"/>
              </a:ext>
            </a:extLst>
          </p:cNvPr>
          <p:cNvPicPr>
            <a:picLocks noChangeAspect="1"/>
          </p:cNvPicPr>
          <p:nvPr/>
        </p:nvPicPr>
        <p:blipFill>
          <a:blip r:embed="rId2"/>
          <a:stretch>
            <a:fillRect/>
          </a:stretch>
        </p:blipFill>
        <p:spPr>
          <a:xfrm>
            <a:off x="2057400" y="0"/>
            <a:ext cx="8153400" cy="6345186"/>
          </a:xfrm>
          <a:prstGeom prst="rect">
            <a:avLst/>
          </a:prstGeom>
        </p:spPr>
      </p:pic>
    </p:spTree>
    <p:extLst>
      <p:ext uri="{BB962C8B-B14F-4D97-AF65-F5344CB8AC3E}">
        <p14:creationId xmlns:p14="http://schemas.microsoft.com/office/powerpoint/2010/main" val="1023186711"/>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590801"/>
            <a:ext cx="6781800" cy="1200329"/>
          </a:xfrm>
          <a:prstGeom prst="rect">
            <a:avLst/>
          </a:prstGeom>
        </p:spPr>
        <p:txBody>
          <a:bodyPr wrap="square">
            <a:spAutoFit/>
          </a:bodyPr>
          <a:lstStyle/>
          <a:p>
            <a:r>
              <a:rPr lang="en-US" sz="3600" dirty="0"/>
              <a:t>The house was filled with the fragrance of the perfume.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12:3b</a:t>
            </a:r>
          </a:p>
        </p:txBody>
      </p:sp>
    </p:spTree>
    <p:extLst>
      <p:ext uri="{BB962C8B-B14F-4D97-AF65-F5344CB8AC3E}">
        <p14:creationId xmlns:p14="http://schemas.microsoft.com/office/powerpoint/2010/main" val="2088846865"/>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Mary Anoints Christ's Feet with Perfume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C17DEA8-EFC8-47FA-91AD-84DFEDBD82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0"/>
            <a:ext cx="9144000" cy="609075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828800"/>
            <a:ext cx="6781800" cy="2308324"/>
          </a:xfrm>
          <a:prstGeom prst="rect">
            <a:avLst/>
          </a:prstGeom>
        </p:spPr>
        <p:txBody>
          <a:bodyPr wrap="square">
            <a:spAutoFit/>
          </a:bodyPr>
          <a:lstStyle/>
          <a:p>
            <a:r>
              <a:rPr lang="en-US" sz="3600" dirty="0"/>
              <a:t>But Judas … said, "Why was this perfume not sold for three hundred denarii and the money given to the poor?"</a:t>
            </a:r>
            <a:endParaRPr lang="en-US" sz="3600" dirty="0">
              <a:cs typeface="Arial" pitchFamily="34" charset="0"/>
            </a:endParaRPr>
          </a:p>
        </p:txBody>
      </p:sp>
      <p:sp>
        <p:nvSpPr>
          <p:cNvPr id="5" name="TextBox 4"/>
          <p:cNvSpPr txBox="1"/>
          <p:nvPr/>
        </p:nvSpPr>
        <p:spPr>
          <a:xfrm>
            <a:off x="56388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12:4ac, 5</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05162"/>
            <a:ext cx="2286000" cy="1600438"/>
          </a:xfrm>
          <a:prstGeom prst="rect">
            <a:avLst/>
          </a:prstGeom>
          <a:noFill/>
        </p:spPr>
        <p:txBody>
          <a:bodyPr wrap="square" rtlCol="0">
            <a:spAutoFit/>
          </a:bodyPr>
          <a:lstStyle/>
          <a:p>
            <a:pPr algn="ctr"/>
            <a:r>
              <a:rPr lang="en-US" sz="1600" dirty="0">
                <a:solidFill>
                  <a:schemeClr val="tx1">
                    <a:lumMod val="95000"/>
                  </a:schemeClr>
                </a:solidFill>
              </a:rPr>
              <a:t>Mary Anoints Christ</a:t>
            </a:r>
          </a:p>
          <a:p>
            <a:pPr algn="ctr"/>
            <a:endParaRPr lang="en-US" sz="1600" dirty="0">
              <a:solidFill>
                <a:schemeClr val="tx1">
                  <a:lumMod val="95000"/>
                </a:schemeClr>
              </a:solidFill>
            </a:endParaRPr>
          </a:p>
          <a:p>
            <a:pPr algn="ctr"/>
            <a:r>
              <a:rPr lang="en-US" sz="1600" dirty="0">
                <a:solidFill>
                  <a:schemeClr val="tx1">
                    <a:lumMod val="95000"/>
                  </a:schemeClr>
                </a:solidFill>
              </a:rPr>
              <a:t>Luca Signorelli</a:t>
            </a:r>
          </a:p>
          <a:p>
            <a:pPr algn="ctr"/>
            <a:r>
              <a:rPr lang="en-US" sz="1600" dirty="0">
                <a:solidFill>
                  <a:schemeClr val="tx1">
                    <a:lumMod val="95000"/>
                  </a:schemeClr>
                </a:solidFill>
              </a:rPr>
              <a:t>National Gallery of Ireland</a:t>
            </a:r>
          </a:p>
          <a:p>
            <a:pPr algn="ctr"/>
            <a:r>
              <a:rPr lang="en-US" sz="1600" dirty="0">
                <a:solidFill>
                  <a:schemeClr val="tx1">
                    <a:lumMod val="95000"/>
                  </a:schemeClr>
                </a:solidFill>
              </a:rPr>
              <a:t>Dublin, Ireland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C075518-49BE-4518-AE86-BBFACD2259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1"/>
            <a:ext cx="6595720" cy="6881077"/>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0"/>
            <a:ext cx="6438900" cy="1754326"/>
          </a:xfrm>
          <a:prstGeom prst="rect">
            <a:avLst/>
          </a:prstGeom>
        </p:spPr>
        <p:txBody>
          <a:bodyPr wrap="square">
            <a:spAutoFit/>
          </a:bodyPr>
          <a:lstStyle/>
          <a:p>
            <a:r>
              <a:rPr lang="en-US" sz="3600" dirty="0"/>
              <a:t>Jesus said, "Leave her alone. She bought it so that she might keep it for the day of my burial.</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12:7</a:t>
            </a:r>
          </a:p>
        </p:txBody>
      </p:sp>
    </p:spTree>
    <p:extLst>
      <p:ext uri="{BB962C8B-B14F-4D97-AF65-F5344CB8AC3E}">
        <p14:creationId xmlns:p14="http://schemas.microsoft.com/office/powerpoint/2010/main" val="2368290017"/>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4826D-27A3-4010-B6A2-6D2F5485C9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71800" y="559216"/>
            <a:ext cx="6324600" cy="5460584"/>
          </a:xfrm>
          <a:prstGeom prst="rect">
            <a:avLst/>
          </a:prstGeom>
        </p:spPr>
      </p:pic>
      <p:sp>
        <p:nvSpPr>
          <p:cNvPr id="3" name="TextBox 2">
            <a:extLst>
              <a:ext uri="{FF2B5EF4-FFF2-40B4-BE49-F238E27FC236}">
                <a16:creationId xmlns:a16="http://schemas.microsoft.com/office/drawing/2014/main" id="{F1B15CD7-0D13-4B1F-AEC9-999D02E821F5}"/>
              </a:ext>
            </a:extLst>
          </p:cNvPr>
          <p:cNvSpPr txBox="1"/>
          <p:nvPr/>
        </p:nvSpPr>
        <p:spPr>
          <a:xfrm>
            <a:off x="1752600" y="6336268"/>
            <a:ext cx="8763000" cy="338554"/>
          </a:xfrm>
          <a:prstGeom prst="rect">
            <a:avLst/>
          </a:prstGeom>
          <a:noFill/>
        </p:spPr>
        <p:txBody>
          <a:bodyPr wrap="square" rtlCol="0">
            <a:spAutoFit/>
          </a:bodyPr>
          <a:lstStyle/>
          <a:p>
            <a:pPr algn="ctr"/>
            <a:r>
              <a:rPr lang="en-US" sz="1600" dirty="0"/>
              <a:t>Mary of Bethany and Jesus  --  Woodcarving, </a:t>
            </a:r>
            <a:r>
              <a:rPr lang="en-US" sz="1600" dirty="0" err="1"/>
              <a:t>Paszyn</a:t>
            </a:r>
            <a:r>
              <a:rPr lang="en-US" sz="1600" dirty="0"/>
              <a:t>, Poland </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05000"/>
            <a:ext cx="7086600" cy="2308324"/>
          </a:xfrm>
          <a:prstGeom prst="rect">
            <a:avLst/>
          </a:prstGeom>
        </p:spPr>
        <p:txBody>
          <a:bodyPr wrap="square">
            <a:spAutoFit/>
          </a:bodyPr>
          <a:lstStyle/>
          <a:p>
            <a:r>
              <a:rPr lang="en-US" sz="3600" dirty="0"/>
              <a:t>Do not remember the former things,</a:t>
            </a:r>
          </a:p>
          <a:p>
            <a:r>
              <a:rPr lang="en-US" sz="3600" dirty="0"/>
              <a:t>or consider the things of old. I am about to do a new thing; now it springs forth, do you not perceive it?</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43:18-19a</a:t>
            </a:r>
          </a:p>
        </p:txBody>
      </p:sp>
    </p:spTree>
    <p:extLst>
      <p:ext uri="{BB962C8B-B14F-4D97-AF65-F5344CB8AC3E}">
        <p14:creationId xmlns:p14="http://schemas.microsoft.com/office/powerpoint/2010/main" val="1966206114"/>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362201"/>
            <a:ext cx="6934200" cy="1200329"/>
          </a:xfrm>
          <a:prstGeom prst="rect">
            <a:avLst/>
          </a:prstGeom>
        </p:spPr>
        <p:txBody>
          <a:bodyPr wrap="square">
            <a:spAutoFit/>
          </a:bodyPr>
          <a:lstStyle/>
          <a:p>
            <a:r>
              <a:rPr lang="en-US" sz="3600" dirty="0"/>
              <a:t>You always have the poor with you, but you do not always have me."</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12:8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232A5-734E-4D3E-9D01-D57A508C2B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5995" y="0"/>
            <a:ext cx="7808206" cy="6750844"/>
          </a:xfrm>
          <a:prstGeom prst="rect">
            <a:avLst/>
          </a:prstGeom>
        </p:spPr>
      </p:pic>
      <p:sp>
        <p:nvSpPr>
          <p:cNvPr id="4" name="TextBox 3"/>
          <p:cNvSpPr txBox="1"/>
          <p:nvPr/>
        </p:nvSpPr>
        <p:spPr>
          <a:xfrm>
            <a:off x="1295400" y="5181362"/>
            <a:ext cx="1676400" cy="1600438"/>
          </a:xfrm>
          <a:prstGeom prst="rect">
            <a:avLst/>
          </a:prstGeom>
          <a:noFill/>
        </p:spPr>
        <p:txBody>
          <a:bodyPr wrap="square" rtlCol="0">
            <a:spAutoFit/>
          </a:bodyPr>
          <a:lstStyle/>
          <a:p>
            <a:pPr algn="ctr"/>
            <a:r>
              <a:rPr lang="en-US" sz="1600" dirty="0">
                <a:solidFill>
                  <a:schemeClr val="tx1">
                    <a:lumMod val="95000"/>
                  </a:schemeClr>
                </a:solidFill>
              </a:rPr>
              <a:t>The Lamentation</a:t>
            </a:r>
          </a:p>
          <a:p>
            <a:pPr algn="ctr"/>
            <a:endParaRPr lang="en-US" sz="1600" dirty="0">
              <a:solidFill>
                <a:schemeClr val="tx1">
                  <a:lumMod val="95000"/>
                </a:schemeClr>
              </a:solidFill>
            </a:endParaRPr>
          </a:p>
          <a:p>
            <a:pPr algn="ctr"/>
            <a:r>
              <a:rPr lang="en-US" sz="1600" dirty="0">
                <a:solidFill>
                  <a:schemeClr val="tx1">
                    <a:lumMod val="95000"/>
                  </a:schemeClr>
                </a:solidFill>
              </a:rPr>
              <a:t> </a:t>
            </a:r>
            <a:r>
              <a:rPr lang="en-US" sz="1600" dirty="0" err="1">
                <a:solidFill>
                  <a:schemeClr val="tx1">
                    <a:lumMod val="95000"/>
                  </a:schemeClr>
                </a:solidFill>
              </a:rPr>
              <a:t>Govert</a:t>
            </a:r>
            <a:r>
              <a:rPr lang="en-US" sz="1600" dirty="0">
                <a:solidFill>
                  <a:schemeClr val="tx1">
                    <a:lumMod val="95000"/>
                  </a:schemeClr>
                </a:solidFill>
              </a:rPr>
              <a:t> </a:t>
            </a:r>
            <a:r>
              <a:rPr lang="en-US" sz="1600" dirty="0" err="1">
                <a:solidFill>
                  <a:schemeClr val="tx1">
                    <a:lumMod val="95000"/>
                  </a:schemeClr>
                </a:solidFill>
              </a:rPr>
              <a:t>Flinck</a:t>
            </a:r>
            <a:endParaRPr lang="en-US" sz="1600" dirty="0">
              <a:solidFill>
                <a:schemeClr val="tx1">
                  <a:lumMod val="95000"/>
                </a:schemeClr>
              </a:solidFill>
            </a:endParaRPr>
          </a:p>
          <a:p>
            <a:pPr algn="ctr"/>
            <a:r>
              <a:rPr lang="en-US" sz="1600" dirty="0">
                <a:solidFill>
                  <a:schemeClr val="tx1">
                    <a:lumMod val="95000"/>
                  </a:schemeClr>
                </a:solidFill>
              </a:rPr>
              <a:t>National Museum of Western Art</a:t>
            </a:r>
          </a:p>
          <a:p>
            <a:pPr algn="ctr"/>
            <a:r>
              <a:rPr lang="en-US" sz="1600" dirty="0">
                <a:solidFill>
                  <a:schemeClr val="tx1">
                    <a:lumMod val="95000"/>
                  </a:schemeClr>
                </a:solidFill>
              </a:rPr>
              <a:t>Tokyo, Japan</a:t>
            </a:r>
            <a:endParaRPr lang="en-US" dirty="0">
              <a:solidFill>
                <a:schemeClr val="tx1">
                  <a:lumMod val="95000"/>
                </a:schemeClr>
              </a:solidFill>
            </a:endParaRP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Estate of Frank Wesley, http://www.frankwesleyart.com/main_page.htm</a:t>
            </a:r>
          </a:p>
          <a:p>
            <a:pPr>
              <a:buNone/>
            </a:pPr>
            <a:r>
              <a:rPr lang="en-US" sz="1600" dirty="0"/>
              <a:t>https://commons.wikimedia.org/wiki/File:William-Adolphe_Bouguereau_(1825-1905)_-_Return_from_the_Harvest_(1878).jpg</a:t>
            </a:r>
          </a:p>
          <a:p>
            <a:pPr>
              <a:buNone/>
            </a:pPr>
            <a:r>
              <a:rPr lang="en-US" sz="1600" dirty="0"/>
              <a:t>https://www.flickr.com/photos/wikimediacommons/16213952900</a:t>
            </a:r>
          </a:p>
          <a:p>
            <a:pPr>
              <a:buNone/>
            </a:pPr>
            <a:r>
              <a:rPr lang="en-US" sz="1600" dirty="0"/>
              <a:t>https://commons.wikimedia.org/wiki/File:Nikolay_Ge_015.jpeg</a:t>
            </a:r>
          </a:p>
          <a:p>
            <a:pPr>
              <a:buNone/>
            </a:pPr>
            <a:r>
              <a:rPr lang="en-US" sz="1600" dirty="0"/>
              <a:t>Source:	https://commons.wikimedia.org/wiki/File:Jacopo_Bassano_-_Christ_in_the_House_of_Mary,_Martha,_and_Lazarus_-_Google_Art_Project.jpg</a:t>
            </a:r>
          </a:p>
          <a:p>
            <a:pPr>
              <a:buNone/>
            </a:pPr>
            <a:r>
              <a:rPr lang="en-US" sz="1600" dirty="0"/>
              <a:t>https://commons.wikimedia.org/wiki/File:Brooklyn_Museum_-_The_Ointment_of_the_Magdalene_(Le_parfum_de_Madeleine)_-_James_Tissot.jpg</a:t>
            </a:r>
          </a:p>
          <a:p>
            <a:pPr>
              <a:buNone/>
            </a:pPr>
            <a:r>
              <a:rPr lang="en-US" sz="1600" dirty="0"/>
              <a:t>http://diglib.library.vanderbilt.edu/act-imagelink.pl?RC=48384</a:t>
            </a:r>
          </a:p>
          <a:p>
            <a:pPr>
              <a:buNone/>
            </a:pPr>
            <a:r>
              <a:rPr lang="en-US" sz="1600" dirty="0"/>
              <a:t>https://commons.wikimedia.org/wiki/File:Luca_Signorelli_-_Christ_in_the_House_of_Simon_the_Pharisee_-_National_Gallery_of_Ireland_(1).jpg</a:t>
            </a:r>
          </a:p>
          <a:p>
            <a:pPr>
              <a:buNone/>
            </a:pPr>
            <a:r>
              <a:rPr lang="en-US" sz="1600" dirty="0"/>
              <a:t>http://www.flickr.com/photos/feargal/5096168563/</a:t>
            </a:r>
          </a:p>
          <a:p>
            <a:pPr>
              <a:buNone/>
            </a:pPr>
            <a:r>
              <a:rPr lang="en-US" sz="1600" dirty="0"/>
              <a:t>https://commons.wikimedia.org/wiki/File:Govaert_Flinck_-_The_Lamentation_-_Google_Art_Project.jpg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7917" y="5943600"/>
            <a:ext cx="2514600" cy="738664"/>
          </a:xfrm>
          <a:prstGeom prst="rect">
            <a:avLst/>
          </a:prstGeom>
          <a:noFill/>
        </p:spPr>
        <p:txBody>
          <a:bodyPr wrap="square" rtlCol="0">
            <a:spAutoFit/>
          </a:bodyPr>
          <a:lstStyle/>
          <a:p>
            <a:pPr algn="ctr"/>
            <a:r>
              <a:rPr lang="en-US" sz="1400" dirty="0">
                <a:solidFill>
                  <a:schemeClr val="tx1">
                    <a:lumMod val="95000"/>
                  </a:schemeClr>
                </a:solidFill>
              </a:rPr>
              <a:t> Boy Jesus in the Temple</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8DFB598E-F5A4-1172-2EE4-145D403D8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0" y="0"/>
            <a:ext cx="6826563" cy="6858000"/>
          </a:xfrm>
          <a:prstGeom prst="rect">
            <a:avLst/>
          </a:prstGeom>
        </p:spPr>
      </p:pic>
    </p:spTree>
    <p:extLst>
      <p:ext uri="{BB962C8B-B14F-4D97-AF65-F5344CB8AC3E}">
        <p14:creationId xmlns:p14="http://schemas.microsoft.com/office/powerpoint/2010/main" val="2897007563"/>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600200"/>
            <a:ext cx="6705600" cy="2862322"/>
          </a:xfrm>
          <a:prstGeom prst="rect">
            <a:avLst/>
          </a:prstGeom>
        </p:spPr>
        <p:txBody>
          <a:bodyPr wrap="square">
            <a:spAutoFit/>
          </a:bodyPr>
          <a:lstStyle/>
          <a:p>
            <a:r>
              <a:rPr lang="en-US" sz="3600" dirty="0"/>
              <a:t>May those who sow in tears </a:t>
            </a:r>
          </a:p>
          <a:p>
            <a:r>
              <a:rPr lang="en-US" sz="3600" dirty="0"/>
              <a:t>	reap with shouts of joy. </a:t>
            </a:r>
          </a:p>
          <a:p>
            <a:r>
              <a:rPr lang="en-US" sz="3600" dirty="0"/>
              <a:t>Those who go out weeping,</a:t>
            </a:r>
          </a:p>
          <a:p>
            <a:r>
              <a:rPr lang="en-US" sz="3600" dirty="0"/>
              <a:t>	… shall come home with </a:t>
            </a:r>
          </a:p>
          <a:p>
            <a:r>
              <a:rPr lang="en-US" sz="3600" dirty="0"/>
              <a:t>	shouts of joy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126:5, 6ac</a:t>
            </a:r>
          </a:p>
        </p:txBody>
      </p:sp>
    </p:spTree>
    <p:extLst>
      <p:ext uri="{BB962C8B-B14F-4D97-AF65-F5344CB8AC3E}">
        <p14:creationId xmlns:p14="http://schemas.microsoft.com/office/powerpoint/2010/main" val="907226265"/>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22CD6-AE0A-4FD9-8A0B-7671748B34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4848820" cy="6858000"/>
          </a:xfrm>
          <a:prstGeom prst="rect">
            <a:avLst/>
          </a:prstGeom>
        </p:spPr>
      </p:pic>
      <p:sp>
        <p:nvSpPr>
          <p:cNvPr id="3" name="TextBox 2">
            <a:extLst>
              <a:ext uri="{FF2B5EF4-FFF2-40B4-BE49-F238E27FC236}">
                <a16:creationId xmlns:a16="http://schemas.microsoft.com/office/drawing/2014/main" id="{213C1B13-5614-4E17-BE1F-27E14B4DA2F8}"/>
              </a:ext>
            </a:extLst>
          </p:cNvPr>
          <p:cNvSpPr txBox="1"/>
          <p:nvPr/>
        </p:nvSpPr>
        <p:spPr>
          <a:xfrm>
            <a:off x="2209800" y="5410201"/>
            <a:ext cx="2133600" cy="1169551"/>
          </a:xfrm>
          <a:prstGeom prst="rect">
            <a:avLst/>
          </a:prstGeom>
          <a:noFill/>
        </p:spPr>
        <p:txBody>
          <a:bodyPr wrap="square" rtlCol="0">
            <a:spAutoFit/>
          </a:bodyPr>
          <a:lstStyle/>
          <a:p>
            <a:pPr algn="ctr"/>
            <a:r>
              <a:rPr lang="en-US" sz="1400" dirty="0"/>
              <a:t>Return from the Harvest</a:t>
            </a:r>
          </a:p>
          <a:p>
            <a:pPr algn="ctr"/>
            <a:endParaRPr lang="en-US" sz="1400" dirty="0"/>
          </a:p>
          <a:p>
            <a:pPr algn="ctr"/>
            <a:r>
              <a:rPr lang="en-US" sz="1400" dirty="0"/>
              <a:t>W.-A. Bouguereau</a:t>
            </a:r>
          </a:p>
          <a:p>
            <a:pPr algn="ctr"/>
            <a:r>
              <a:rPr lang="en-US" sz="1400" dirty="0" err="1"/>
              <a:t>Cummer</a:t>
            </a:r>
            <a:r>
              <a:rPr lang="en-US" sz="1400" dirty="0"/>
              <a:t> Museum of Art</a:t>
            </a:r>
          </a:p>
          <a:p>
            <a:pPr algn="ctr"/>
            <a:r>
              <a:rPr lang="en-US" sz="1400" dirty="0"/>
              <a:t>Jacksonville, FL</a:t>
            </a:r>
            <a:endParaRPr lang="en-US" sz="1600" dirty="0"/>
          </a:p>
        </p:txBody>
      </p:sp>
    </p:spTree>
    <p:extLst>
      <p:ext uri="{BB962C8B-B14F-4D97-AF65-F5344CB8AC3E}">
        <p14:creationId xmlns:p14="http://schemas.microsoft.com/office/powerpoint/2010/main" val="222359624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315200" cy="2308324"/>
          </a:xfrm>
          <a:prstGeom prst="rect">
            <a:avLst/>
          </a:prstGeom>
        </p:spPr>
        <p:txBody>
          <a:bodyPr wrap="square">
            <a:spAutoFit/>
          </a:bodyPr>
          <a:lstStyle/>
          <a:p>
            <a:r>
              <a:rPr lang="en-US" sz="3600" dirty="0"/>
              <a:t>I want to know Christ and the power of his resurrection … forgetting what lies behind and straining forward to what lies ahead …</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3:10a, 13b</a:t>
            </a:r>
          </a:p>
        </p:txBody>
      </p:sp>
    </p:spTree>
    <p:extLst>
      <p:ext uri="{BB962C8B-B14F-4D97-AF65-F5344CB8AC3E}">
        <p14:creationId xmlns:p14="http://schemas.microsoft.com/office/powerpoint/2010/main" val="429465701"/>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Christ Appears to Mary in the Garden  --  Lucas van Leyden, Los Angeles County Museum of Art,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48837DC-12B1-47FF-9A88-25A6CF8543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152400"/>
            <a:ext cx="7924800" cy="6215529"/>
          </a:xfrm>
          <a:prstGeom prst="rect">
            <a:avLst/>
          </a:prstGeom>
        </p:spPr>
      </p:pic>
    </p:spTree>
    <p:extLst>
      <p:ext uri="{BB962C8B-B14F-4D97-AF65-F5344CB8AC3E}">
        <p14:creationId xmlns:p14="http://schemas.microsoft.com/office/powerpoint/2010/main" val="338098516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05000"/>
            <a:ext cx="6400800" cy="2308324"/>
          </a:xfrm>
          <a:prstGeom prst="rect">
            <a:avLst/>
          </a:prstGeom>
        </p:spPr>
        <p:txBody>
          <a:bodyPr wrap="square">
            <a:spAutoFit/>
          </a:bodyPr>
          <a:lstStyle/>
          <a:p>
            <a:r>
              <a:rPr lang="en-US" sz="3600" dirty="0"/>
              <a:t>Six days before the Passover, Jesus came to Bethany, the home of Lazarus, whom he had raised from the dead.</a:t>
            </a:r>
            <a:endParaRPr lang="en-US" sz="3600" dirty="0">
              <a:cs typeface="Arial" pitchFamily="34" charset="0"/>
            </a:endParaRPr>
          </a:p>
        </p:txBody>
      </p:sp>
      <p:sp>
        <p:nvSpPr>
          <p:cNvPr id="4" name="TextBox 3"/>
          <p:cNvSpPr txBox="1"/>
          <p:nvPr/>
        </p:nvSpPr>
        <p:spPr>
          <a:xfrm>
            <a:off x="5867400" y="4724401"/>
            <a:ext cx="3352800" cy="461665"/>
          </a:xfrm>
          <a:prstGeom prst="rect">
            <a:avLst/>
          </a:prstGeom>
          <a:noFill/>
        </p:spPr>
        <p:txBody>
          <a:bodyPr wrap="square" rtlCol="0">
            <a:spAutoFit/>
          </a:bodyPr>
          <a:lstStyle/>
          <a:p>
            <a:pPr algn="ctr"/>
            <a:r>
              <a:rPr lang="en-US" sz="2400" dirty="0">
                <a:solidFill>
                  <a:schemeClr val="tx1">
                    <a:lumMod val="95000"/>
                  </a:schemeClr>
                </a:solidFill>
              </a:rPr>
              <a:t>John 12:1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Mary, Sister of Lazarus, Greets Jesus  --  Nikolai Ge, Russian, 1864</a:t>
            </a:r>
          </a:p>
        </p:txBody>
      </p:sp>
      <p:pic>
        <p:nvPicPr>
          <p:cNvPr id="2" name="Picture 1">
            <a:extLst>
              <a:ext uri="{FF2B5EF4-FFF2-40B4-BE49-F238E27FC236}">
                <a16:creationId xmlns:a16="http://schemas.microsoft.com/office/drawing/2014/main" id="{0771DDFE-05DF-4915-B45F-7F886AAC3A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9455"/>
            <a:ext cx="9144000" cy="6382512"/>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542</TotalTime>
  <Words>764</Words>
  <Application>Microsoft Office PowerPoint</Application>
  <PresentationFormat>Widescreen</PresentationFormat>
  <Paragraphs>68</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FIFTH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112</cp:revision>
  <dcterms:created xsi:type="dcterms:W3CDTF">2016-08-31T16:46:43Z</dcterms:created>
  <dcterms:modified xsi:type="dcterms:W3CDTF">2022-10-31T20:02:17Z</dcterms:modified>
</cp:coreProperties>
</file>