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98" r:id="rId3"/>
    <p:sldId id="299" r:id="rId4"/>
    <p:sldId id="300" r:id="rId5"/>
    <p:sldId id="301" r:id="rId6"/>
    <p:sldId id="326" r:id="rId7"/>
    <p:sldId id="302" r:id="rId8"/>
    <p:sldId id="303" r:id="rId9"/>
    <p:sldId id="304" r:id="rId10"/>
    <p:sldId id="305" r:id="rId11"/>
    <p:sldId id="306" r:id="rId12"/>
    <p:sldId id="307" r:id="rId13"/>
    <p:sldId id="308" r:id="rId14"/>
    <p:sldId id="309" r:id="rId15"/>
    <p:sldId id="310" r:id="rId16"/>
    <p:sldId id="325" r:id="rId17"/>
    <p:sldId id="312" r:id="rId18"/>
    <p:sldId id="324" r:id="rId19"/>
    <p:sldId id="314" r:id="rId20"/>
    <p:sldId id="315" r:id="rId21"/>
    <p:sldId id="316" r:id="rId22"/>
    <p:sldId id="317" r:id="rId23"/>
    <p:sldId id="318" r:id="rId24"/>
    <p:sldId id="319" r:id="rId25"/>
    <p:sldId id="320" r:id="rId26"/>
    <p:sldId id="321" r:id="rId27"/>
    <p:sldId id="322" r:id="rId28"/>
    <p:sldId id="323"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5703"/>
    <a:srgbClr val="324B4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47" autoAdjust="0"/>
    <p:restoredTop sz="94660"/>
  </p:normalViewPr>
  <p:slideViewPr>
    <p:cSldViewPr>
      <p:cViewPr varScale="1">
        <p:scale>
          <a:sx n="75" d="100"/>
          <a:sy n="75" d="100"/>
        </p:scale>
        <p:origin x="134"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295400"/>
            <a:ext cx="8458200" cy="1470025"/>
          </a:xfrm>
        </p:spPr>
        <p:txBody>
          <a:bodyPr>
            <a:noAutofit/>
          </a:bodyPr>
          <a:lstStyle/>
          <a:p>
            <a:r>
              <a:rPr lang="en-US" sz="9600" dirty="0"/>
              <a:t>Annunciation of the Lord</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752600" y="4474266"/>
            <a:ext cx="3276600" cy="2246769"/>
          </a:xfrm>
          <a:prstGeom prst="rect">
            <a:avLst/>
          </a:prstGeom>
          <a:solidFill>
            <a:srgbClr val="765703">
              <a:alpha val="70000"/>
            </a:srgbClr>
          </a:solidFill>
        </p:spPr>
        <p:txBody>
          <a:bodyPr wrap="square">
            <a:spAutoFit/>
          </a:bodyPr>
          <a:lstStyle/>
          <a:p>
            <a:pPr algn="ctr"/>
            <a:r>
              <a:rPr lang="en-US" sz="2800" dirty="0"/>
              <a:t>Isaiah 7:10-14</a:t>
            </a:r>
          </a:p>
          <a:p>
            <a:pPr algn="ctr"/>
            <a:r>
              <a:rPr lang="en-US" sz="2800" dirty="0"/>
              <a:t>Psalm 45 </a:t>
            </a:r>
          </a:p>
          <a:p>
            <a:pPr algn="ctr"/>
            <a:r>
              <a:rPr lang="en-US" sz="2800" dirty="0"/>
              <a:t>or Psalm 40:5-10  </a:t>
            </a:r>
          </a:p>
          <a:p>
            <a:pPr algn="ctr"/>
            <a:r>
              <a:rPr lang="en-US" sz="2800" dirty="0"/>
              <a:t>Hebrews 10:4-10</a:t>
            </a:r>
          </a:p>
          <a:p>
            <a:pPr algn="ctr"/>
            <a:r>
              <a:rPr lang="en-US" sz="2800" dirty="0"/>
              <a:t>Luke 1:26-38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3767078"/>
            <a:ext cx="1447800" cy="2862322"/>
          </a:xfrm>
          <a:prstGeom prst="rect">
            <a:avLst/>
          </a:prstGeom>
          <a:noFill/>
        </p:spPr>
        <p:txBody>
          <a:bodyPr wrap="square" rtlCol="0">
            <a:spAutoFit/>
          </a:bodyPr>
          <a:lstStyle/>
          <a:p>
            <a:pPr algn="ctr"/>
            <a:r>
              <a:rPr lang="en-US" dirty="0" err="1">
                <a:solidFill>
                  <a:schemeClr val="tx1">
                    <a:lumMod val="95000"/>
                  </a:schemeClr>
                </a:solidFill>
              </a:rPr>
              <a:t>Merode</a:t>
            </a:r>
            <a:r>
              <a:rPr lang="en-US" dirty="0">
                <a:solidFill>
                  <a:schemeClr val="tx1">
                    <a:lumMod val="95000"/>
                  </a:schemeClr>
                </a:solidFill>
              </a:rPr>
              <a:t> Annunciation  Altarpiece</a:t>
            </a:r>
          </a:p>
          <a:p>
            <a:pPr algn="ctr"/>
            <a:endParaRPr lang="en-US" dirty="0">
              <a:solidFill>
                <a:schemeClr val="tx1">
                  <a:lumMod val="95000"/>
                </a:schemeClr>
              </a:solidFill>
            </a:endParaRPr>
          </a:p>
          <a:p>
            <a:pPr algn="ctr"/>
            <a:r>
              <a:rPr lang="en-US" dirty="0">
                <a:solidFill>
                  <a:schemeClr val="tx1">
                    <a:lumMod val="95000"/>
                  </a:schemeClr>
                </a:solidFill>
              </a:rPr>
              <a:t>Roger </a:t>
            </a:r>
            <a:r>
              <a:rPr lang="en-US" dirty="0" err="1">
                <a:solidFill>
                  <a:schemeClr val="tx1">
                    <a:lumMod val="95000"/>
                  </a:schemeClr>
                </a:solidFill>
              </a:rPr>
              <a:t>Campin</a:t>
            </a:r>
            <a:endParaRPr lang="en-US" dirty="0">
              <a:solidFill>
                <a:schemeClr val="tx1">
                  <a:lumMod val="95000"/>
                </a:schemeClr>
              </a:solidFill>
            </a:endParaRPr>
          </a:p>
          <a:p>
            <a:pPr algn="ctr"/>
            <a:r>
              <a:rPr lang="en-US" dirty="0">
                <a:solidFill>
                  <a:schemeClr val="tx1">
                    <a:lumMod val="95000"/>
                  </a:schemeClr>
                </a:solidFill>
              </a:rPr>
              <a:t>Metropolitan Museum of Art, New York</a:t>
            </a:r>
          </a:p>
        </p:txBody>
      </p:sp>
      <p:pic>
        <p:nvPicPr>
          <p:cNvPr id="1026" name="Picture 2" descr="https://upload.wikimedia.org/wikipedia/commons/thumb/e/e2/Campin_Annunciation_triptych.jpg/748px-Campin_Annunciation_triptych.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98864" y="0"/>
            <a:ext cx="6688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02943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In the sixth month the angel Gabriel was sent by God to a town in Galilee called Nazareth,</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1:26</a:t>
            </a:r>
          </a:p>
        </p:txBody>
      </p:sp>
    </p:spTree>
    <p:extLst>
      <p:ext uri="{BB962C8B-B14F-4D97-AF65-F5344CB8AC3E}">
        <p14:creationId xmlns:p14="http://schemas.microsoft.com/office/powerpoint/2010/main" val="167285076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69332"/>
          </a:xfrm>
          <a:prstGeom prst="rect">
            <a:avLst/>
          </a:prstGeom>
          <a:noFill/>
        </p:spPr>
        <p:txBody>
          <a:bodyPr wrap="square" rtlCol="0">
            <a:spAutoFit/>
          </a:bodyPr>
          <a:lstStyle/>
          <a:p>
            <a:pPr algn="ctr"/>
            <a:r>
              <a:rPr lang="en-US" dirty="0">
                <a:solidFill>
                  <a:schemeClr val="tx1">
                    <a:lumMod val="95000"/>
                  </a:schemeClr>
                </a:solidFill>
              </a:rPr>
              <a:t>Gabriel  --  St. George Church, </a:t>
            </a:r>
            <a:r>
              <a:rPr lang="en-US" dirty="0" err="1">
                <a:solidFill>
                  <a:schemeClr val="tx1">
                    <a:lumMod val="95000"/>
                  </a:schemeClr>
                </a:solidFill>
              </a:rPr>
              <a:t>Kurbinovo</a:t>
            </a:r>
            <a:r>
              <a:rPr lang="en-US" dirty="0">
                <a:solidFill>
                  <a:schemeClr val="tx1">
                    <a:lumMod val="95000"/>
                  </a:schemeClr>
                </a:solidFill>
              </a:rPr>
              <a:t>, Macedonia</a:t>
            </a:r>
          </a:p>
        </p:txBody>
      </p:sp>
      <p:pic>
        <p:nvPicPr>
          <p:cNvPr id="2" name="Picture 1"/>
          <p:cNvPicPr>
            <a:picLocks noChangeAspect="1"/>
          </p:cNvPicPr>
          <p:nvPr/>
        </p:nvPicPr>
        <p:blipFill>
          <a:blip r:embed="rId2"/>
          <a:stretch>
            <a:fillRect/>
          </a:stretch>
        </p:blipFill>
        <p:spPr>
          <a:xfrm>
            <a:off x="2209800" y="152400"/>
            <a:ext cx="7823200" cy="5867400"/>
          </a:xfrm>
          <a:prstGeom prst="rect">
            <a:avLst/>
          </a:prstGeom>
        </p:spPr>
      </p:pic>
    </p:spTree>
    <p:extLst>
      <p:ext uri="{BB962C8B-B14F-4D97-AF65-F5344CB8AC3E}">
        <p14:creationId xmlns:p14="http://schemas.microsoft.com/office/powerpoint/2010/main" val="3850818803"/>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858000" cy="1754326"/>
          </a:xfrm>
          <a:prstGeom prst="rect">
            <a:avLst/>
          </a:prstGeom>
        </p:spPr>
        <p:txBody>
          <a:bodyPr wrap="square">
            <a:spAutoFit/>
          </a:bodyPr>
          <a:lstStyle/>
          <a:p>
            <a:r>
              <a:rPr lang="en-US" sz="3600" dirty="0"/>
              <a:t>…to a virgin engaged to a man whose name was Joseph, of the house of David.</a:t>
            </a:r>
            <a:endParaRPr lang="en-US" sz="3600" dirty="0">
              <a:cs typeface="Arial" pitchFamily="34" charset="0"/>
            </a:endParaRPr>
          </a:p>
        </p:txBody>
      </p:sp>
      <p:sp>
        <p:nvSpPr>
          <p:cNvPr id="5" name="TextBox 4"/>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1:27a</a:t>
            </a:r>
            <a:endParaRPr lang="en-US" sz="2400" dirty="0">
              <a:solidFill>
                <a:schemeClr val="tx1">
                  <a:lumMod val="95000"/>
                </a:schemeClr>
              </a:solidFill>
            </a:endParaRPr>
          </a:p>
        </p:txBody>
      </p:sp>
    </p:spTree>
    <p:extLst>
      <p:ext uri="{BB962C8B-B14F-4D97-AF65-F5344CB8AC3E}">
        <p14:creationId xmlns:p14="http://schemas.microsoft.com/office/powerpoint/2010/main" val="3795124572"/>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4876800"/>
            <a:ext cx="2133600" cy="1815882"/>
          </a:xfrm>
          <a:prstGeom prst="rect">
            <a:avLst/>
          </a:prstGeom>
          <a:noFill/>
        </p:spPr>
        <p:txBody>
          <a:bodyPr wrap="square" rtlCol="0">
            <a:spAutoFit/>
          </a:bodyPr>
          <a:lstStyle/>
          <a:p>
            <a:pPr algn="ctr"/>
            <a:r>
              <a:rPr lang="en-US" sz="1600" dirty="0">
                <a:solidFill>
                  <a:schemeClr val="tx1">
                    <a:lumMod val="95000"/>
                  </a:schemeClr>
                </a:solidFill>
              </a:rPr>
              <a:t>Joseph, right panel of </a:t>
            </a:r>
            <a:r>
              <a:rPr lang="en-US" sz="1600" dirty="0" err="1">
                <a:solidFill>
                  <a:schemeClr val="tx1">
                    <a:lumMod val="95000"/>
                  </a:schemeClr>
                </a:solidFill>
              </a:rPr>
              <a:t>Merode</a:t>
            </a:r>
            <a:r>
              <a:rPr lang="en-US" sz="1600" dirty="0">
                <a:solidFill>
                  <a:schemeClr val="tx1">
                    <a:lumMod val="95000"/>
                  </a:schemeClr>
                </a:solidFill>
              </a:rPr>
              <a:t> Annunciation  Altarpiece</a:t>
            </a:r>
          </a:p>
          <a:p>
            <a:pPr algn="ctr"/>
            <a:endParaRPr lang="en-US" sz="1600" dirty="0">
              <a:solidFill>
                <a:schemeClr val="tx1">
                  <a:lumMod val="95000"/>
                </a:schemeClr>
              </a:solidFill>
            </a:endParaRPr>
          </a:p>
          <a:p>
            <a:pPr algn="ctr"/>
            <a:r>
              <a:rPr lang="en-US" sz="1600" dirty="0">
                <a:solidFill>
                  <a:schemeClr val="tx1">
                    <a:lumMod val="95000"/>
                  </a:schemeClr>
                </a:solidFill>
              </a:rPr>
              <a:t>Roger </a:t>
            </a:r>
            <a:r>
              <a:rPr lang="en-US" sz="1600" dirty="0" err="1">
                <a:solidFill>
                  <a:schemeClr val="tx1">
                    <a:lumMod val="95000"/>
                  </a:schemeClr>
                </a:solidFill>
              </a:rPr>
              <a:t>Campin</a:t>
            </a:r>
            <a:endParaRPr lang="en-US" sz="1600" dirty="0">
              <a:solidFill>
                <a:schemeClr val="tx1">
                  <a:lumMod val="95000"/>
                </a:schemeClr>
              </a:solidFill>
            </a:endParaRPr>
          </a:p>
          <a:p>
            <a:pPr algn="ctr"/>
            <a:r>
              <a:rPr lang="en-US" sz="1600" dirty="0">
                <a:solidFill>
                  <a:schemeClr val="tx1">
                    <a:lumMod val="95000"/>
                  </a:schemeClr>
                </a:solidFill>
              </a:rPr>
              <a:t>Metropolitan Museum of Art, New York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38800" y="-17362"/>
            <a:ext cx="3352800" cy="6875362"/>
          </a:xfrm>
          <a:prstGeom prst="rect">
            <a:avLst/>
          </a:prstGeom>
        </p:spPr>
      </p:pic>
    </p:spTree>
    <p:extLst>
      <p:ext uri="{BB962C8B-B14F-4D97-AF65-F5344CB8AC3E}">
        <p14:creationId xmlns:p14="http://schemas.microsoft.com/office/powerpoint/2010/main" val="2307313821"/>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The angel said to her, "Do not be afraid, Mary, for you have found favor with God.</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1:30</a:t>
            </a:r>
          </a:p>
        </p:txBody>
      </p:sp>
    </p:spTree>
    <p:extLst>
      <p:ext uri="{BB962C8B-B14F-4D97-AF65-F5344CB8AC3E}">
        <p14:creationId xmlns:p14="http://schemas.microsoft.com/office/powerpoint/2010/main" val="88555243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4798874"/>
            <a:ext cx="1600200" cy="1754326"/>
          </a:xfrm>
          <a:prstGeom prst="rect">
            <a:avLst/>
          </a:prstGeom>
          <a:noFill/>
        </p:spPr>
        <p:txBody>
          <a:bodyPr wrap="square" rtlCol="0">
            <a:spAutoFit/>
          </a:bodyPr>
          <a:lstStyle/>
          <a:p>
            <a:pPr algn="ctr"/>
            <a:r>
              <a:rPr lang="en-US" dirty="0">
                <a:solidFill>
                  <a:schemeClr val="tx1">
                    <a:lumMod val="95000"/>
                  </a:schemeClr>
                </a:solidFill>
              </a:rPr>
              <a:t>Behold the Lord’s Servant</a:t>
            </a:r>
          </a:p>
          <a:p>
            <a:pPr algn="ctr"/>
            <a:endParaRPr lang="en-US" dirty="0">
              <a:solidFill>
                <a:schemeClr val="tx1">
                  <a:lumMod val="95000"/>
                </a:schemeClr>
              </a:solidFill>
            </a:endParaRPr>
          </a:p>
          <a:p>
            <a:pPr algn="ctr"/>
            <a:r>
              <a:rPr lang="en-US" dirty="0">
                <a:solidFill>
                  <a:schemeClr val="tx1">
                    <a:lumMod val="95000"/>
                  </a:schemeClr>
                </a:solidFill>
              </a:rPr>
              <a:t>Dante Rossetti</a:t>
            </a:r>
          </a:p>
          <a:p>
            <a:pPr algn="ctr"/>
            <a:r>
              <a:rPr lang="en-US" dirty="0">
                <a:solidFill>
                  <a:schemeClr val="tx1">
                    <a:lumMod val="95000"/>
                  </a:schemeClr>
                </a:solidFill>
              </a:rPr>
              <a:t>Tate Britain,</a:t>
            </a:r>
          </a:p>
          <a:p>
            <a:pPr algn="ctr"/>
            <a:r>
              <a:rPr lang="en-US" dirty="0">
                <a:solidFill>
                  <a:schemeClr val="tx1">
                    <a:lumMod val="95000"/>
                  </a:schemeClr>
                </a:solidFill>
              </a:rPr>
              <a:t>London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1" y="0"/>
            <a:ext cx="3951923" cy="6858000"/>
          </a:xfrm>
          <a:prstGeom prst="rect">
            <a:avLst/>
          </a:prstGeom>
        </p:spPr>
      </p:pic>
    </p:spTree>
    <p:extLst>
      <p:ext uri="{BB962C8B-B14F-4D97-AF65-F5344CB8AC3E}">
        <p14:creationId xmlns:p14="http://schemas.microsoft.com/office/powerpoint/2010/main" val="22544866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now, you will conceive in your womb and bear a son, and you will name him Jesus.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a:t>
            </a:r>
          </a:p>
        </p:txBody>
      </p:sp>
    </p:spTree>
    <p:extLst>
      <p:ext uri="{BB962C8B-B14F-4D97-AF65-F5344CB8AC3E}">
        <p14:creationId xmlns:p14="http://schemas.microsoft.com/office/powerpoint/2010/main" val="67385016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Annunciation  --  Henry </a:t>
            </a:r>
            <a:r>
              <a:rPr lang="en-US" dirty="0" err="1">
                <a:solidFill>
                  <a:schemeClr val="tx1">
                    <a:lumMod val="95000"/>
                  </a:schemeClr>
                </a:solidFill>
              </a:rPr>
              <a:t>Ossawa</a:t>
            </a:r>
            <a:r>
              <a:rPr lang="en-US" dirty="0">
                <a:solidFill>
                  <a:schemeClr val="tx1">
                    <a:lumMod val="95000"/>
                  </a:schemeClr>
                </a:solidFill>
              </a:rPr>
              <a:t> Tanner, Philadelphia Museum of Art, Philadelphia, PA</a:t>
            </a:r>
          </a:p>
        </p:txBody>
      </p:sp>
      <p:pic>
        <p:nvPicPr>
          <p:cNvPr id="2" name="Picture 1"/>
          <p:cNvPicPr>
            <a:picLocks noChangeAspect="1"/>
          </p:cNvPicPr>
          <p:nvPr/>
        </p:nvPicPr>
        <p:blipFill>
          <a:blip r:embed="rId2"/>
          <a:stretch>
            <a:fillRect/>
          </a:stretch>
        </p:blipFill>
        <p:spPr>
          <a:xfrm>
            <a:off x="2209801" y="-36946"/>
            <a:ext cx="7733109" cy="6160817"/>
          </a:xfrm>
          <a:prstGeom prst="rect">
            <a:avLst/>
          </a:prstGeom>
        </p:spPr>
      </p:pic>
    </p:spTree>
    <p:extLst>
      <p:ext uri="{BB962C8B-B14F-4D97-AF65-F5344CB8AC3E}">
        <p14:creationId xmlns:p14="http://schemas.microsoft.com/office/powerpoint/2010/main" val="1332652699"/>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754326"/>
          </a:xfrm>
          <a:prstGeom prst="rect">
            <a:avLst/>
          </a:prstGeom>
        </p:spPr>
        <p:txBody>
          <a:bodyPr wrap="square">
            <a:spAutoFit/>
          </a:bodyPr>
          <a:lstStyle/>
          <a:p>
            <a:r>
              <a:rPr lang="en-US" sz="3600" dirty="0"/>
              <a:t>“He will be great, and will be called the Son of the Most High, … and of his kingdom there will be no end."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1:32s</a:t>
            </a:r>
            <a:r>
              <a:rPr lang="en-US" sz="2400" dirty="0">
                <a:solidFill>
                  <a:schemeClr val="tx1">
                    <a:lumMod val="95000"/>
                  </a:schemeClr>
                </a:solidFill>
              </a:rPr>
              <a:t>, </a:t>
            </a:r>
            <a:r>
              <a:rPr lang="en-US" sz="2400" dirty="0" err="1">
                <a:solidFill>
                  <a:schemeClr val="tx1">
                    <a:lumMod val="95000"/>
                  </a:schemeClr>
                </a:solidFill>
              </a:rPr>
              <a:t>33b</a:t>
            </a:r>
            <a:endParaRPr lang="en-US" sz="2400" dirty="0">
              <a:solidFill>
                <a:schemeClr val="tx1">
                  <a:lumMod val="95000"/>
                </a:schemeClr>
              </a:solidFill>
            </a:endParaRPr>
          </a:p>
        </p:txBody>
      </p:sp>
    </p:spTree>
    <p:extLst>
      <p:ext uri="{BB962C8B-B14F-4D97-AF65-F5344CB8AC3E}">
        <p14:creationId xmlns:p14="http://schemas.microsoft.com/office/powerpoint/2010/main" val="1259994653"/>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Lord himself will give you a sign. Look, the young woman is with child and shall bear a son, and shall name him Immanuel.</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7:14</a:t>
            </a:r>
          </a:p>
        </p:txBody>
      </p:sp>
    </p:spTree>
    <p:extLst>
      <p:ext uri="{BB962C8B-B14F-4D97-AF65-F5344CB8AC3E}">
        <p14:creationId xmlns:p14="http://schemas.microsoft.com/office/powerpoint/2010/main" val="2275920239"/>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Annunciation  --  JESUS </a:t>
            </a:r>
            <a:r>
              <a:rPr lang="en-US" dirty="0" err="1">
                <a:solidFill>
                  <a:schemeClr val="tx1">
                    <a:lumMod val="95000"/>
                  </a:schemeClr>
                </a:solidFill>
              </a:rPr>
              <a:t>MAFA</a:t>
            </a:r>
            <a:r>
              <a:rPr lang="en-US" dirty="0">
                <a:solidFill>
                  <a:schemeClr val="tx1">
                    <a:lumMod val="95000"/>
                  </a:schemeClr>
                </a:solidFill>
              </a:rPr>
              <a:t>, Cameroon</a:t>
            </a:r>
          </a:p>
        </p:txBody>
      </p:sp>
      <p:pic>
        <p:nvPicPr>
          <p:cNvPr id="2050" name="Picture 2" descr="Title: The Annunciation - Gabriel and Mary&#10;[Click for larger image vie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63024"/>
            <a:ext cx="9107976" cy="597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922556"/>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1754326"/>
          </a:xfrm>
          <a:prstGeom prst="rect">
            <a:avLst/>
          </a:prstGeom>
        </p:spPr>
        <p:txBody>
          <a:bodyPr wrap="square">
            <a:spAutoFit/>
          </a:bodyPr>
          <a:lstStyle/>
          <a:p>
            <a:r>
              <a:rPr lang="en-US" sz="3600" dirty="0"/>
              <a:t>The angel said to her, "The Holy Spirit will come upon you, and the power of the Most High will overshadow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1:35a</a:t>
            </a:r>
            <a:endParaRPr lang="en-US" sz="2400" dirty="0">
              <a:solidFill>
                <a:schemeClr val="tx1">
                  <a:lumMod val="95000"/>
                </a:schemeClr>
              </a:solidFill>
            </a:endParaRPr>
          </a:p>
        </p:txBody>
      </p:sp>
    </p:spTree>
    <p:extLst>
      <p:ext uri="{BB962C8B-B14F-4D97-AF65-F5344CB8AC3E}">
        <p14:creationId xmlns:p14="http://schemas.microsoft.com/office/powerpoint/2010/main" val="73269047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105400"/>
            <a:ext cx="2590800" cy="1477328"/>
          </a:xfrm>
          <a:prstGeom prst="rect">
            <a:avLst/>
          </a:prstGeom>
          <a:noFill/>
        </p:spPr>
        <p:txBody>
          <a:bodyPr wrap="square" rtlCol="0">
            <a:spAutoFit/>
          </a:bodyPr>
          <a:lstStyle/>
          <a:p>
            <a:pPr algn="ctr"/>
            <a:r>
              <a:rPr lang="en-US" dirty="0">
                <a:solidFill>
                  <a:schemeClr val="tx1">
                    <a:lumMod val="95000"/>
                  </a:schemeClr>
                </a:solidFill>
              </a:rPr>
              <a:t>The Annunciation  </a:t>
            </a:r>
          </a:p>
          <a:p>
            <a:pPr algn="ctr"/>
            <a:endParaRPr lang="en-US" dirty="0">
              <a:solidFill>
                <a:schemeClr val="tx1">
                  <a:lumMod val="95000"/>
                </a:schemeClr>
              </a:solidFill>
            </a:endParaRPr>
          </a:p>
          <a:p>
            <a:pPr algn="ctr"/>
            <a:r>
              <a:rPr lang="en-US" dirty="0">
                <a:solidFill>
                  <a:schemeClr val="tx1">
                    <a:lumMod val="95000"/>
                  </a:schemeClr>
                </a:solidFill>
              </a:rPr>
              <a:t>Edward Burne-Jones Birmingham Museum Birmingham,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62460"/>
            <a:ext cx="4876800" cy="6795541"/>
          </a:xfrm>
          <a:prstGeom prst="rect">
            <a:avLst/>
          </a:prstGeom>
        </p:spPr>
      </p:pic>
    </p:spTree>
    <p:extLst>
      <p:ext uri="{BB962C8B-B14F-4D97-AF65-F5344CB8AC3E}">
        <p14:creationId xmlns:p14="http://schemas.microsoft.com/office/powerpoint/2010/main" val="150306612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239000" cy="1789331"/>
          </a:xfrm>
          <a:prstGeom prst="rect">
            <a:avLst/>
          </a:prstGeom>
        </p:spPr>
        <p:txBody>
          <a:bodyPr wrap="square">
            <a:spAutoFit/>
          </a:bodyPr>
          <a:lstStyle/>
          <a:p>
            <a:r>
              <a:rPr lang="en-US" sz="3600" dirty="0"/>
              <a:t>…therefore the child to be born will be holy; he will be called Son of God.”</a:t>
            </a:r>
          </a:p>
          <a:p>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1:35b</a:t>
            </a:r>
            <a:endParaRPr lang="en-US" sz="2400" dirty="0">
              <a:solidFill>
                <a:schemeClr val="tx1">
                  <a:lumMod val="95000"/>
                </a:schemeClr>
              </a:solidFill>
            </a:endParaRPr>
          </a:p>
        </p:txBody>
      </p:sp>
    </p:spTree>
    <p:extLst>
      <p:ext uri="{BB962C8B-B14F-4D97-AF65-F5344CB8AC3E}">
        <p14:creationId xmlns:p14="http://schemas.microsoft.com/office/powerpoint/2010/main" val="2139406879"/>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2895600" cy="861774"/>
          </a:xfrm>
          <a:prstGeom prst="rect">
            <a:avLst/>
          </a:prstGeom>
          <a:noFill/>
        </p:spPr>
        <p:txBody>
          <a:bodyPr wrap="square" rtlCol="0">
            <a:spAutoFit/>
          </a:bodyPr>
          <a:lstStyle/>
          <a:p>
            <a:pPr algn="ctr"/>
            <a:r>
              <a:rPr lang="en-US" sz="1600" dirty="0">
                <a:solidFill>
                  <a:schemeClr val="tx1">
                    <a:lumMod val="95000"/>
                  </a:schemeClr>
                </a:solidFill>
              </a:rPr>
              <a:t>Madonna and Child</a:t>
            </a:r>
          </a:p>
          <a:p>
            <a:pPr algn="ctr"/>
            <a:endParaRPr lang="en-US" sz="1600" dirty="0">
              <a:solidFill>
                <a:schemeClr val="tx1">
                  <a:lumMod val="95000"/>
                </a:schemeClr>
              </a:solidFill>
            </a:endParaRPr>
          </a:p>
          <a:p>
            <a:pPr algn="ctr"/>
            <a:r>
              <a:rPr lang="en-US" sz="1600" dirty="0">
                <a:solidFill>
                  <a:schemeClr val="tx1">
                    <a:lumMod val="95000"/>
                  </a:schemeClr>
                </a:solidFill>
              </a:rPr>
              <a:t>Kelly Latimore</a:t>
            </a:r>
          </a:p>
        </p:txBody>
      </p:sp>
      <p:pic>
        <p:nvPicPr>
          <p:cNvPr id="3" name="Picture 2">
            <a:extLst>
              <a:ext uri="{FF2B5EF4-FFF2-40B4-BE49-F238E27FC236}">
                <a16:creationId xmlns:a16="http://schemas.microsoft.com/office/drawing/2014/main" id="{9F6B3807-0C4A-4686-B1E6-7F1BDF405C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9761" y="-17929"/>
            <a:ext cx="5047286" cy="6858000"/>
          </a:xfrm>
          <a:prstGeom prst="rect">
            <a:avLst/>
          </a:prstGeom>
        </p:spPr>
      </p:pic>
    </p:spTree>
    <p:extLst>
      <p:ext uri="{BB962C8B-B14F-4D97-AF65-F5344CB8AC3E}">
        <p14:creationId xmlns:p14="http://schemas.microsoft.com/office/powerpoint/2010/main" val="95154469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1"/>
            <a:ext cx="7086600" cy="3455789"/>
          </a:xfrm>
          <a:prstGeom prst="rect">
            <a:avLst/>
          </a:prstGeom>
        </p:spPr>
        <p:txBody>
          <a:bodyPr wrap="square">
            <a:spAutoFit/>
          </a:bodyPr>
          <a:lstStyle/>
          <a:p>
            <a:r>
              <a:rPr lang="en-US" sz="3600" dirty="0"/>
              <a:t>“And now, your relative Elizabeth in her old age has also conceived a son; …  For nothing will be impossible with God."</a:t>
            </a:r>
          </a:p>
          <a:p>
            <a:endParaRPr lang="en-US" sz="3600" dirty="0"/>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1:37</a:t>
            </a:r>
          </a:p>
        </p:txBody>
      </p:sp>
    </p:spTree>
    <p:extLst>
      <p:ext uri="{BB962C8B-B14F-4D97-AF65-F5344CB8AC3E}">
        <p14:creationId xmlns:p14="http://schemas.microsoft.com/office/powerpoint/2010/main" val="3562567084"/>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4923472"/>
            <a:ext cx="2286000" cy="1477328"/>
          </a:xfrm>
          <a:prstGeom prst="rect">
            <a:avLst/>
          </a:prstGeom>
          <a:noFill/>
        </p:spPr>
        <p:txBody>
          <a:bodyPr wrap="square" rtlCol="0">
            <a:spAutoFit/>
          </a:bodyPr>
          <a:lstStyle/>
          <a:p>
            <a:pPr algn="ctr"/>
            <a:r>
              <a:rPr lang="en-US" dirty="0">
                <a:solidFill>
                  <a:schemeClr val="tx1">
                    <a:lumMod val="95000"/>
                  </a:schemeClr>
                </a:solidFill>
              </a:rPr>
              <a:t>Visit of Mary to Elizabeth</a:t>
            </a:r>
          </a:p>
          <a:p>
            <a:pPr algn="ctr"/>
            <a:endParaRPr lang="en-US" dirty="0">
              <a:solidFill>
                <a:schemeClr val="tx1">
                  <a:lumMod val="95000"/>
                </a:schemeClr>
              </a:solidFill>
            </a:endParaRPr>
          </a:p>
          <a:p>
            <a:pPr algn="ctr"/>
            <a:r>
              <a:rPr lang="en-US" dirty="0" err="1">
                <a:solidFill>
                  <a:schemeClr val="tx1">
                    <a:lumMod val="95000"/>
                  </a:schemeClr>
                </a:solidFill>
              </a:rPr>
              <a:t>Keur</a:t>
            </a:r>
            <a:r>
              <a:rPr lang="en-US" dirty="0">
                <a:solidFill>
                  <a:schemeClr val="tx1">
                    <a:lumMod val="95000"/>
                  </a:schemeClr>
                </a:solidFill>
              </a:rPr>
              <a:t> Moussa Abbey</a:t>
            </a:r>
          </a:p>
          <a:p>
            <a:pPr algn="ctr"/>
            <a:r>
              <a:rPr lang="en-US" dirty="0">
                <a:solidFill>
                  <a:schemeClr val="tx1">
                    <a:lumMod val="95000"/>
                  </a:schemeClr>
                </a:solidFill>
              </a:rPr>
              <a:t> Senegal</a:t>
            </a:r>
          </a:p>
        </p:txBody>
      </p:sp>
      <p:sp>
        <p:nvSpPr>
          <p:cNvPr id="3" name="Rectangle 2"/>
          <p:cNvSpPr/>
          <p:nvPr/>
        </p:nvSpPr>
        <p:spPr>
          <a:xfrm>
            <a:off x="3810000" y="2967335"/>
            <a:ext cx="4572000" cy="923330"/>
          </a:xfrm>
          <a:prstGeom prst="rect">
            <a:avLst/>
          </a:prstGeom>
        </p:spPr>
        <p:txBody>
          <a:bodyPr>
            <a:spAutoFit/>
          </a:bodyPr>
          <a:lstStyle/>
          <a:p>
            <a:r>
              <a:rPr lang="en-US" dirty="0">
                <a:solidFill>
                  <a:srgbClr val="000000"/>
                </a:solidFill>
                <a:latin typeface="Calibri" panose="020F0502020204030204" pitchFamily="34" charset="0"/>
              </a:rPr>
              <a:t>1:38 Then Mary said, "Here am I, the servant of the Lord; let it be with me according to your word." </a:t>
            </a:r>
            <a:endParaRPr lang="en-US" dirty="0"/>
          </a:p>
        </p:txBody>
      </p:sp>
      <p:pic>
        <p:nvPicPr>
          <p:cNvPr id="5" name="Picture 4"/>
          <p:cNvPicPr>
            <a:picLocks noChangeAspect="1"/>
          </p:cNvPicPr>
          <p:nvPr/>
        </p:nvPicPr>
        <p:blipFill>
          <a:blip r:embed="rId2"/>
          <a:stretch>
            <a:fillRect/>
          </a:stretch>
        </p:blipFill>
        <p:spPr>
          <a:xfrm>
            <a:off x="5334000" y="228600"/>
            <a:ext cx="3994484" cy="6324600"/>
          </a:xfrm>
          <a:prstGeom prst="rect">
            <a:avLst/>
          </a:prstGeom>
        </p:spPr>
      </p:pic>
    </p:spTree>
    <p:extLst>
      <p:ext uri="{BB962C8B-B14F-4D97-AF65-F5344CB8AC3E}">
        <p14:creationId xmlns:p14="http://schemas.microsoft.com/office/powerpoint/2010/main" val="625106374"/>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Then Mary said, "Here am I, the servant of the Lord; let it be with me according to your word." </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1:38a</a:t>
            </a:r>
            <a:endParaRPr lang="en-US" sz="2400" dirty="0">
              <a:solidFill>
                <a:schemeClr val="tx1">
                  <a:lumMod val="95000"/>
                </a:schemeClr>
              </a:solidFill>
            </a:endParaRPr>
          </a:p>
        </p:txBody>
      </p:sp>
    </p:spTree>
    <p:extLst>
      <p:ext uri="{BB962C8B-B14F-4D97-AF65-F5344CB8AC3E}">
        <p14:creationId xmlns:p14="http://schemas.microsoft.com/office/powerpoint/2010/main" val="1994661024"/>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52072"/>
            <a:ext cx="3200400" cy="1477328"/>
          </a:xfrm>
          <a:prstGeom prst="rect">
            <a:avLst/>
          </a:prstGeom>
          <a:noFill/>
        </p:spPr>
        <p:txBody>
          <a:bodyPr wrap="square" rtlCol="0">
            <a:spAutoFit/>
          </a:bodyPr>
          <a:lstStyle/>
          <a:p>
            <a:pPr algn="ctr"/>
            <a:r>
              <a:rPr lang="en-US" dirty="0">
                <a:solidFill>
                  <a:schemeClr val="tx1">
                    <a:lumMod val="95000"/>
                  </a:schemeClr>
                </a:solidFill>
              </a:rPr>
              <a:t>Annunciation, detail of Mary</a:t>
            </a:r>
          </a:p>
          <a:p>
            <a:pPr algn="ctr"/>
            <a:endParaRPr lang="en-US" dirty="0">
              <a:solidFill>
                <a:schemeClr val="tx1">
                  <a:lumMod val="95000"/>
                </a:schemeClr>
              </a:solidFill>
            </a:endParaRPr>
          </a:p>
          <a:p>
            <a:pPr algn="ctr"/>
            <a:r>
              <a:rPr lang="en-US" dirty="0">
                <a:solidFill>
                  <a:schemeClr val="tx1">
                    <a:lumMod val="95000"/>
                  </a:schemeClr>
                </a:solidFill>
              </a:rPr>
              <a:t>Jacopo da </a:t>
            </a:r>
            <a:r>
              <a:rPr lang="en-US" dirty="0" err="1">
                <a:solidFill>
                  <a:schemeClr val="tx1">
                    <a:lumMod val="95000"/>
                  </a:schemeClr>
                </a:solidFill>
              </a:rPr>
              <a:t>Pontormo</a:t>
            </a:r>
            <a:endParaRPr lang="en-US" dirty="0">
              <a:solidFill>
                <a:schemeClr val="tx1">
                  <a:lumMod val="95000"/>
                </a:schemeClr>
              </a:solidFill>
            </a:endParaRPr>
          </a:p>
          <a:p>
            <a:pPr algn="ctr"/>
            <a:r>
              <a:rPr lang="en-US" dirty="0">
                <a:solidFill>
                  <a:schemeClr val="tx1">
                    <a:lumMod val="95000"/>
                  </a:schemeClr>
                </a:solidFill>
              </a:rPr>
              <a:t>Chiesa di Santa </a:t>
            </a:r>
            <a:r>
              <a:rPr lang="en-US" dirty="0" err="1">
                <a:solidFill>
                  <a:schemeClr val="tx1">
                    <a:lumMod val="95000"/>
                  </a:schemeClr>
                </a:solidFill>
              </a:rPr>
              <a:t>Felicita</a:t>
            </a:r>
            <a:r>
              <a:rPr lang="en-US" dirty="0">
                <a:solidFill>
                  <a:schemeClr val="tx1">
                    <a:lumMod val="95000"/>
                  </a:schemeClr>
                </a:solidFill>
              </a:rPr>
              <a:t>,</a:t>
            </a:r>
          </a:p>
          <a:p>
            <a:pPr algn="ctr"/>
            <a:r>
              <a:rPr lang="en-US" dirty="0">
                <a:solidFill>
                  <a:schemeClr val="tx1">
                    <a:lumMod val="95000"/>
                  </a:schemeClr>
                </a:solidFill>
              </a:rPr>
              <a:t>Florence, Italy</a:t>
            </a:r>
          </a:p>
        </p:txBody>
      </p:sp>
      <p:sp>
        <p:nvSpPr>
          <p:cNvPr id="3" name="Rectangle 2"/>
          <p:cNvSpPr/>
          <p:nvPr/>
        </p:nvSpPr>
        <p:spPr>
          <a:xfrm>
            <a:off x="3810000" y="2967335"/>
            <a:ext cx="4572000" cy="923330"/>
          </a:xfrm>
          <a:prstGeom prst="rect">
            <a:avLst/>
          </a:prstGeom>
        </p:spPr>
        <p:txBody>
          <a:bodyPr>
            <a:spAutoFit/>
          </a:bodyPr>
          <a:lstStyle/>
          <a:p>
            <a:r>
              <a:rPr lang="en-US" dirty="0">
                <a:solidFill>
                  <a:srgbClr val="000000"/>
                </a:solidFill>
                <a:latin typeface="Calibri" panose="020F0502020204030204" pitchFamily="34" charset="0"/>
              </a:rPr>
              <a:t>1:38 Then Mary said, "Here am I, the servant of the Lord; let it be with me according to your word." </a:t>
            </a: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0200" y="0"/>
            <a:ext cx="4723448" cy="6858000"/>
          </a:xfrm>
          <a:prstGeom prst="rect">
            <a:avLst/>
          </a:prstGeom>
        </p:spPr>
      </p:pic>
    </p:spTree>
    <p:extLst>
      <p:ext uri="{BB962C8B-B14F-4D97-AF65-F5344CB8AC3E}">
        <p14:creationId xmlns:p14="http://schemas.microsoft.com/office/powerpoint/2010/main" val="3194725170"/>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03238"/>
          </a:xfrm>
        </p:spPr>
        <p:txBody>
          <a:bodyPr>
            <a:normAutofit/>
          </a:bodyPr>
          <a:lstStyle/>
          <a:p>
            <a:r>
              <a:rPr lang="en-US" sz="2000" dirty="0"/>
              <a:t>Credits</a:t>
            </a:r>
          </a:p>
        </p:txBody>
      </p:sp>
      <p:sp>
        <p:nvSpPr>
          <p:cNvPr id="3" name="Content Placeholder 2"/>
          <p:cNvSpPr>
            <a:spLocks noGrp="1"/>
          </p:cNvSpPr>
          <p:nvPr>
            <p:ph idx="1"/>
          </p:nvPr>
        </p:nvSpPr>
        <p:spPr>
          <a:xfrm>
            <a:off x="1676400" y="3810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www.flickr.com</a:t>
            </a:r>
            <a:r>
              <a:rPr lang="en-US" sz="1600" dirty="0"/>
              <a:t>/photos/</a:t>
            </a:r>
            <a:r>
              <a:rPr lang="en-US" sz="1600" dirty="0" err="1"/>
              <a:t>paullew</a:t>
            </a:r>
            <a:r>
              <a:rPr lang="en-US" sz="1600" dirty="0"/>
              <a:t>/2838876113 - Brother Lawrence, OP</a:t>
            </a:r>
          </a:p>
          <a:p>
            <a:pPr>
              <a:buNone/>
            </a:pPr>
            <a:r>
              <a:rPr lang="en-US" sz="1600" dirty="0"/>
              <a:t>http://</a:t>
            </a:r>
            <a:r>
              <a:rPr lang="en-US" sz="1600" dirty="0" err="1"/>
              <a:t>www.flickr.com</a:t>
            </a:r>
            <a:r>
              <a:rPr lang="en-US" sz="1600" dirty="0"/>
              <a:t>/photos/</a:t>
            </a:r>
            <a:r>
              <a:rPr lang="en-US" sz="1600" dirty="0" err="1"/>
              <a:t>jondoeforty1</a:t>
            </a:r>
            <a:r>
              <a:rPr lang="en-US" sz="1600" dirty="0"/>
              <a:t>/6948838498</a:t>
            </a:r>
          </a:p>
          <a:p>
            <a:pPr>
              <a:buNone/>
            </a:pPr>
            <a:r>
              <a:rPr lang="en-US" sz="1600" dirty="0"/>
              <a:t>http://www.lewpstudio.com - copyright by Lauren Wright Pittman</a:t>
            </a:r>
          </a:p>
          <a:p>
            <a:pPr>
              <a:buNone/>
            </a:pPr>
            <a:r>
              <a:rPr lang="en-US" sz="1600" dirty="0"/>
              <a:t>https://commons.wikimedia.org/wiki/File:The_Great_Isaiah_Scroll_MS_A_(1QIsa)_-_Google_Art_Project-x4-y0.jpg</a:t>
            </a:r>
          </a:p>
          <a:p>
            <a:pPr>
              <a:buNone/>
            </a:pPr>
            <a:r>
              <a:rPr lang="en-US" sz="1600" dirty="0"/>
              <a:t>http://</a:t>
            </a:r>
            <a:r>
              <a:rPr lang="en-US" sz="1600" dirty="0" err="1"/>
              <a:t>commons.wikimedia.org</a:t>
            </a:r>
            <a:r>
              <a:rPr lang="en-US" sz="1600" dirty="0"/>
              <a:t>/wiki/</a:t>
            </a:r>
            <a:r>
              <a:rPr lang="en-US" sz="1600" dirty="0" err="1"/>
              <a:t>File:Kurbinovo_4.JPG</a:t>
            </a:r>
            <a:endParaRPr lang="en-US" sz="1600" dirty="0"/>
          </a:p>
          <a:p>
            <a:pPr>
              <a:buNone/>
            </a:pPr>
            <a:r>
              <a:rPr lang="en-US" sz="1600" dirty="0"/>
              <a:t>https://</a:t>
            </a:r>
            <a:r>
              <a:rPr lang="en-US" sz="1600" dirty="0" err="1"/>
              <a:t>commons.wikimedia.org</a:t>
            </a:r>
            <a:r>
              <a:rPr lang="en-US" sz="1600" dirty="0"/>
              <a:t>/wiki/</a:t>
            </a:r>
            <a:r>
              <a:rPr lang="en-US" sz="1600" dirty="0" err="1"/>
              <a:t>File:Campin_Annunciation_triptych.jpg</a:t>
            </a:r>
            <a:endParaRPr lang="en-US" sz="1600" dirty="0"/>
          </a:p>
          <a:p>
            <a:pPr>
              <a:buNone/>
            </a:pPr>
            <a:r>
              <a:rPr lang="en-US" sz="1600" dirty="0"/>
              <a:t>https://</a:t>
            </a:r>
            <a:r>
              <a:rPr lang="en-US" sz="1600" dirty="0" err="1"/>
              <a:t>commons.wikimedia.org</a:t>
            </a:r>
            <a:r>
              <a:rPr lang="en-US" sz="1600" dirty="0"/>
              <a:t>/wiki/</a:t>
            </a:r>
            <a:r>
              <a:rPr lang="en-US" sz="1600" dirty="0" err="1"/>
              <a:t>File:Campin_merode_altarpiece_right_panel.jpg</a:t>
            </a:r>
            <a:endParaRPr lang="en-US" sz="1600" dirty="0"/>
          </a:p>
          <a:p>
            <a:pPr>
              <a:buNone/>
            </a:pPr>
            <a:r>
              <a:rPr lang="en-US" sz="1600" dirty="0"/>
              <a:t>https://</a:t>
            </a:r>
            <a:r>
              <a:rPr lang="en-US" sz="1600" dirty="0" err="1"/>
              <a:t>commons.wikimedia.org</a:t>
            </a:r>
            <a:r>
              <a:rPr lang="en-US" sz="1600" dirty="0"/>
              <a:t>/wiki/</a:t>
            </a:r>
            <a:r>
              <a:rPr lang="en-US" sz="1600" dirty="0" err="1"/>
              <a:t>File:Rossetti_Ecce_Ancilla.JPG</a:t>
            </a:r>
            <a:endParaRPr lang="en-US" sz="1600" dirty="0"/>
          </a:p>
          <a:p>
            <a:pPr>
              <a:buNone/>
            </a:pPr>
            <a:r>
              <a:rPr lang="en-US" sz="1600" dirty="0"/>
              <a:t>http://</a:t>
            </a:r>
            <a:r>
              <a:rPr lang="en-US" sz="1600" dirty="0" err="1"/>
              <a:t>www.flickr.com</a:t>
            </a:r>
            <a:r>
              <a:rPr lang="en-US" sz="1600" dirty="0"/>
              <a:t>/photos/</a:t>
            </a:r>
            <a:r>
              <a:rPr lang="en-US" sz="1600" dirty="0" err="1"/>
              <a:t>ebarney</a:t>
            </a:r>
            <a:r>
              <a:rPr lang="en-US" sz="1600" dirty="0"/>
              <a:t>/4762865759/</a:t>
            </a:r>
          </a:p>
          <a:p>
            <a:pPr>
              <a:buNone/>
            </a:pPr>
            <a:r>
              <a:rPr lang="en-US" sz="1600" dirty="0"/>
              <a:t>http://</a:t>
            </a:r>
            <a:r>
              <a:rPr lang="en-US" sz="1600" dirty="0" err="1"/>
              <a:t>diglib.library.vanderbilt.edu</a:t>
            </a:r>
            <a:r>
              <a:rPr lang="en-US" sz="1600" dirty="0"/>
              <a:t>/</a:t>
            </a:r>
            <a:r>
              <a:rPr lang="en-US" sz="1600" dirty="0" err="1"/>
              <a:t>act-imagelink.pl?RC</a:t>
            </a:r>
            <a:r>
              <a:rPr lang="en-US" sz="1600" dirty="0"/>
              <a:t>=48278</a:t>
            </a:r>
          </a:p>
          <a:p>
            <a:pPr>
              <a:buNone/>
            </a:pPr>
            <a:r>
              <a:rPr lang="en-US" sz="1600" dirty="0"/>
              <a:t>https://</a:t>
            </a:r>
            <a:r>
              <a:rPr lang="en-US" sz="1600" dirty="0" err="1"/>
              <a:t>commons.wikimedia.org</a:t>
            </a:r>
            <a:r>
              <a:rPr lang="en-US" sz="1600" dirty="0"/>
              <a:t>/wiki/File:Edward_Burne-Jones_-_The_Annunciation_-_Google_Art_Project.jpg</a:t>
            </a:r>
          </a:p>
          <a:p>
            <a:pPr>
              <a:buNone/>
            </a:pPr>
            <a:r>
              <a:rPr lang="en-US" sz="1600" dirty="0"/>
              <a:t>https://</a:t>
            </a:r>
            <a:r>
              <a:rPr lang="en-US" sz="1600" dirty="0" err="1"/>
              <a:t>commons.wikimedia.org</a:t>
            </a:r>
            <a:r>
              <a:rPr lang="en-US" sz="1600" dirty="0"/>
              <a:t>/wiki/File:A_japanese_</a:t>
            </a:r>
            <a:r>
              <a:rPr lang="en-US" sz="1600" dirty="0" err="1"/>
              <a:t>madonna</a:t>
            </a:r>
            <a:r>
              <a:rPr lang="en-US" sz="1600" dirty="0"/>
              <a:t>_-_1900_-_</a:t>
            </a:r>
            <a:r>
              <a:rPr lang="en-US" sz="1600" dirty="0" err="1"/>
              <a:t>Helen_Hyde.jpg</a:t>
            </a:r>
            <a:endParaRPr lang="en-US" sz="1600" dirty="0"/>
          </a:p>
          <a:p>
            <a:pPr>
              <a:buNone/>
            </a:pPr>
            <a:r>
              <a:rPr lang="en-US" sz="1600" dirty="0"/>
              <a:t>https://kellylatimoreicons.com/contact/</a:t>
            </a:r>
          </a:p>
          <a:p>
            <a:pPr>
              <a:buNone/>
            </a:pPr>
            <a:r>
              <a:rPr lang="en-US" sz="1600" dirty="0"/>
              <a:t>https://commons.wikimedia.org/wiki/File:KeurMoussaAutel.jpg</a:t>
            </a:r>
          </a:p>
          <a:p>
            <a:pPr>
              <a:buNone/>
            </a:pPr>
            <a:r>
              <a:rPr lang="en-US" sz="1600" dirty="0"/>
              <a:t>http://</a:t>
            </a:r>
            <a:r>
              <a:rPr lang="en-US" sz="1600" dirty="0" err="1"/>
              <a:t>www.flickr.com</a:t>
            </a:r>
            <a:r>
              <a:rPr lang="en-US" sz="1600" dirty="0"/>
              <a:t>/photos/</a:t>
            </a:r>
            <a:r>
              <a:rPr lang="en-US" sz="1600" dirty="0" err="1"/>
              <a:t>8545333@N07</a:t>
            </a:r>
            <a:r>
              <a:rPr lang="en-US" sz="1600" dirty="0"/>
              <a:t>/2236199623/</a:t>
            </a:r>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83861"/>
            <a:ext cx="7620000" cy="6690732"/>
          </a:xfrm>
          <a:prstGeom prst="rect">
            <a:avLst/>
          </a:prstGeom>
        </p:spPr>
      </p:pic>
      <p:sp>
        <p:nvSpPr>
          <p:cNvPr id="3" name="TextBox 2"/>
          <p:cNvSpPr txBox="1"/>
          <p:nvPr/>
        </p:nvSpPr>
        <p:spPr>
          <a:xfrm>
            <a:off x="1600200" y="3886200"/>
            <a:ext cx="1447800" cy="2800767"/>
          </a:xfrm>
          <a:prstGeom prst="rect">
            <a:avLst/>
          </a:prstGeom>
          <a:noFill/>
        </p:spPr>
        <p:txBody>
          <a:bodyPr wrap="square" rtlCol="0">
            <a:spAutoFit/>
          </a:bodyPr>
          <a:lstStyle/>
          <a:p>
            <a:pPr algn="ctr"/>
            <a:r>
              <a:rPr lang="en-US" sz="1600" dirty="0">
                <a:solidFill>
                  <a:schemeClr val="tx1">
                    <a:lumMod val="95000"/>
                  </a:schemeClr>
                </a:solidFill>
              </a:rPr>
              <a:t>Isaiah Prophecies the Birth of Christ, Immanuel </a:t>
            </a:r>
          </a:p>
          <a:p>
            <a:pPr algn="ctr"/>
            <a:endParaRPr lang="en-US" sz="1600" dirty="0">
              <a:solidFill>
                <a:schemeClr val="tx1">
                  <a:lumMod val="95000"/>
                </a:schemeClr>
              </a:solidFill>
            </a:endParaRPr>
          </a:p>
          <a:p>
            <a:pPr algn="ctr"/>
            <a:r>
              <a:rPr lang="en-US" sz="1600" dirty="0">
                <a:solidFill>
                  <a:schemeClr val="tx1">
                    <a:lumMod val="95000"/>
                  </a:schemeClr>
                </a:solidFill>
              </a:rPr>
              <a:t> Joseph </a:t>
            </a:r>
            <a:r>
              <a:rPr lang="en-US" sz="1600" dirty="0" err="1">
                <a:solidFill>
                  <a:schemeClr val="tx1">
                    <a:lumMod val="95000"/>
                  </a:schemeClr>
                </a:solidFill>
              </a:rPr>
              <a:t>Nuttgens</a:t>
            </a:r>
            <a:r>
              <a:rPr lang="en-US" sz="1600" dirty="0">
                <a:solidFill>
                  <a:schemeClr val="tx1">
                    <a:lumMod val="95000"/>
                  </a:schemeClr>
                </a:solidFill>
              </a:rPr>
              <a:t>, Church of St </a:t>
            </a:r>
            <a:r>
              <a:rPr lang="en-US" sz="1600" dirty="0" err="1">
                <a:solidFill>
                  <a:schemeClr val="tx1">
                    <a:lumMod val="95000"/>
                  </a:schemeClr>
                </a:solidFill>
              </a:rPr>
              <a:t>Etheldrelda</a:t>
            </a:r>
            <a:r>
              <a:rPr lang="en-US" sz="1600" dirty="0">
                <a:solidFill>
                  <a:schemeClr val="tx1">
                    <a:lumMod val="95000"/>
                  </a:schemeClr>
                </a:solidFill>
              </a:rPr>
              <a:t>, London, England</a:t>
            </a:r>
          </a:p>
        </p:txBody>
      </p:sp>
    </p:spTree>
    <p:extLst>
      <p:ext uri="{BB962C8B-B14F-4D97-AF65-F5344CB8AC3E}">
        <p14:creationId xmlns:p14="http://schemas.microsoft.com/office/powerpoint/2010/main" val="2257051129"/>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2308324"/>
          </a:xfrm>
          <a:prstGeom prst="rect">
            <a:avLst/>
          </a:prstGeom>
        </p:spPr>
        <p:txBody>
          <a:bodyPr wrap="square">
            <a:spAutoFit/>
          </a:bodyPr>
          <a:lstStyle/>
          <a:p>
            <a:r>
              <a:rPr lang="en-US" sz="3600" dirty="0"/>
              <a:t>I will cause your name to be celebrated in all generations; therefore the peoples will praise you forever and ever.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45:17</a:t>
            </a:r>
          </a:p>
        </p:txBody>
      </p:sp>
    </p:spTree>
    <p:extLst>
      <p:ext uri="{BB962C8B-B14F-4D97-AF65-F5344CB8AC3E}">
        <p14:creationId xmlns:p14="http://schemas.microsoft.com/office/powerpoint/2010/main" val="1207567259"/>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42476" y="0"/>
            <a:ext cx="7025524" cy="6858000"/>
          </a:xfrm>
          <a:prstGeom prst="rect">
            <a:avLst/>
          </a:prstGeom>
        </p:spPr>
      </p:pic>
      <p:sp>
        <p:nvSpPr>
          <p:cNvPr id="4" name="TextBox 3"/>
          <p:cNvSpPr txBox="1"/>
          <p:nvPr/>
        </p:nvSpPr>
        <p:spPr>
          <a:xfrm>
            <a:off x="1676400" y="5181600"/>
            <a:ext cx="1828800" cy="1477328"/>
          </a:xfrm>
          <a:prstGeom prst="rect">
            <a:avLst/>
          </a:prstGeom>
          <a:noFill/>
        </p:spPr>
        <p:txBody>
          <a:bodyPr wrap="square" rtlCol="0">
            <a:spAutoFit/>
          </a:bodyPr>
          <a:lstStyle/>
          <a:p>
            <a:pPr algn="ctr"/>
            <a:r>
              <a:rPr lang="en-US" dirty="0">
                <a:solidFill>
                  <a:schemeClr val="tx1">
                    <a:lumMod val="95000"/>
                  </a:schemeClr>
                </a:solidFill>
              </a:rPr>
              <a:t>Madonna of the Hummingbirds</a:t>
            </a:r>
          </a:p>
          <a:p>
            <a:pPr algn="ctr"/>
            <a:endParaRPr lang="en-US" dirty="0">
              <a:solidFill>
                <a:schemeClr val="tx1">
                  <a:lumMod val="95000"/>
                </a:schemeClr>
              </a:solidFill>
            </a:endParaRPr>
          </a:p>
          <a:p>
            <a:pPr algn="ctr"/>
            <a:r>
              <a:rPr lang="en-US" dirty="0">
                <a:solidFill>
                  <a:schemeClr val="tx1">
                    <a:lumMod val="95000"/>
                  </a:schemeClr>
                </a:solidFill>
              </a:rPr>
              <a:t>Mural</a:t>
            </a:r>
          </a:p>
          <a:p>
            <a:pPr algn="ctr"/>
            <a:r>
              <a:rPr lang="en-US" dirty="0">
                <a:solidFill>
                  <a:schemeClr val="tx1">
                    <a:lumMod val="95000"/>
                  </a:schemeClr>
                </a:solidFill>
              </a:rPr>
              <a:t>Los Angeles, CA</a:t>
            </a:r>
          </a:p>
        </p:txBody>
      </p:sp>
    </p:spTree>
    <p:extLst>
      <p:ext uri="{BB962C8B-B14F-4D97-AF65-F5344CB8AC3E}">
        <p14:creationId xmlns:p14="http://schemas.microsoft.com/office/powerpoint/2010/main" val="3526865578"/>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29870"/>
            <a:ext cx="2514600" cy="923330"/>
          </a:xfrm>
          <a:prstGeom prst="rect">
            <a:avLst/>
          </a:prstGeom>
          <a:noFill/>
        </p:spPr>
        <p:txBody>
          <a:bodyPr wrap="square" rtlCol="0">
            <a:spAutoFit/>
          </a:bodyPr>
          <a:lstStyle/>
          <a:p>
            <a:pPr algn="ctr"/>
            <a:r>
              <a:rPr lang="en-US" dirty="0">
                <a:solidFill>
                  <a:schemeClr val="tx1">
                    <a:lumMod val="95000"/>
                  </a:schemeClr>
                </a:solidFill>
              </a:rPr>
              <a:t>Mary's Song</a:t>
            </a:r>
          </a:p>
          <a:p>
            <a:pPr algn="ctr"/>
            <a:endParaRPr lang="en-US" dirty="0">
              <a:solidFill>
                <a:schemeClr val="tx1">
                  <a:lumMod val="95000"/>
                </a:schemeClr>
              </a:solidFill>
            </a:endParaRPr>
          </a:p>
          <a:p>
            <a:pPr algn="ctr"/>
            <a:r>
              <a:rPr lang="en-US" dirty="0">
                <a:solidFill>
                  <a:schemeClr val="tx1">
                    <a:lumMod val="95000"/>
                  </a:schemeClr>
                </a:solidFill>
              </a:rPr>
              <a:t>Lauren Wright Pittman</a:t>
            </a:r>
          </a:p>
        </p:txBody>
      </p:sp>
      <p:pic>
        <p:nvPicPr>
          <p:cNvPr id="3" name="Picture 2">
            <a:extLst>
              <a:ext uri="{FF2B5EF4-FFF2-40B4-BE49-F238E27FC236}">
                <a16:creationId xmlns:a16="http://schemas.microsoft.com/office/drawing/2014/main" id="{0CFF1ADC-2AAB-4748-B979-B0347B8837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381000"/>
            <a:ext cx="4953000" cy="6191249"/>
          </a:xfrm>
          <a:prstGeom prst="rect">
            <a:avLst/>
          </a:prstGeom>
        </p:spPr>
      </p:pic>
    </p:spTree>
    <p:extLst>
      <p:ext uri="{BB962C8B-B14F-4D97-AF65-F5344CB8AC3E}">
        <p14:creationId xmlns:p14="http://schemas.microsoft.com/office/powerpoint/2010/main" val="1840887104"/>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2862322"/>
          </a:xfrm>
          <a:prstGeom prst="rect">
            <a:avLst/>
          </a:prstGeom>
        </p:spPr>
        <p:txBody>
          <a:bodyPr wrap="square">
            <a:spAutoFit/>
          </a:bodyPr>
          <a:lstStyle/>
          <a:p>
            <a:r>
              <a:rPr lang="en-US" sz="3600" dirty="0"/>
              <a:t> "Here I am; in the scroll of the book it is written of me.  I delight to do your will, O my God; your law is within my heart."</a:t>
            </a:r>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40:7, 8</a:t>
            </a:r>
          </a:p>
        </p:txBody>
      </p:sp>
    </p:spTree>
    <p:extLst>
      <p:ext uri="{BB962C8B-B14F-4D97-AF65-F5344CB8AC3E}">
        <p14:creationId xmlns:p14="http://schemas.microsoft.com/office/powerpoint/2010/main" val="1489026086"/>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69332"/>
          </a:xfrm>
          <a:prstGeom prst="rect">
            <a:avLst/>
          </a:prstGeom>
          <a:noFill/>
        </p:spPr>
        <p:txBody>
          <a:bodyPr wrap="square" rtlCol="0">
            <a:spAutoFit/>
          </a:bodyPr>
          <a:lstStyle/>
          <a:p>
            <a:pPr algn="ctr"/>
            <a:r>
              <a:rPr lang="en-US" dirty="0">
                <a:solidFill>
                  <a:schemeClr val="tx1">
                    <a:lumMod val="95000"/>
                  </a:schemeClr>
                </a:solidFill>
              </a:rPr>
              <a:t>Great Isaiah Scroll  --  Qumran, Israel Museum, Jerusalem, Israel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09600"/>
            <a:ext cx="9144000" cy="5268516"/>
          </a:xfrm>
          <a:prstGeom prst="rect">
            <a:avLst/>
          </a:prstGeom>
        </p:spPr>
      </p:pic>
    </p:spTree>
    <p:extLst>
      <p:ext uri="{BB962C8B-B14F-4D97-AF65-F5344CB8AC3E}">
        <p14:creationId xmlns:p14="http://schemas.microsoft.com/office/powerpoint/2010/main" val="218054396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944469"/>
            <a:ext cx="7467600" cy="1754326"/>
          </a:xfrm>
          <a:prstGeom prst="rect">
            <a:avLst/>
          </a:prstGeom>
        </p:spPr>
        <p:txBody>
          <a:bodyPr wrap="square">
            <a:spAutoFit/>
          </a:bodyPr>
          <a:lstStyle/>
          <a:p>
            <a:r>
              <a:rPr lang="en-US" sz="3600" dirty="0"/>
              <a:t> 'See, God, I have come to do your will, O God' (in the scroll of the book it is written of me)."</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Hebrews 10:4-10</a:t>
            </a:r>
          </a:p>
        </p:txBody>
      </p:sp>
    </p:spTree>
    <p:extLst>
      <p:ext uri="{BB962C8B-B14F-4D97-AF65-F5344CB8AC3E}">
        <p14:creationId xmlns:p14="http://schemas.microsoft.com/office/powerpoint/2010/main" val="78921665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1564</TotalTime>
  <Words>929</Words>
  <Application>Microsoft Office PowerPoint</Application>
  <PresentationFormat>Widescreen</PresentationFormat>
  <Paragraphs>96</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First Sunday after Christmas Day Year A</vt:lpstr>
      <vt:lpstr>Annunciation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76</cp:revision>
  <dcterms:created xsi:type="dcterms:W3CDTF">2016-08-31T16:46:43Z</dcterms:created>
  <dcterms:modified xsi:type="dcterms:W3CDTF">2022-10-31T19:56:06Z</dcterms:modified>
</cp:coreProperties>
</file>