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10" r:id="rId10"/>
    <p:sldId id="409" r:id="rId11"/>
    <p:sldId id="412" r:id="rId12"/>
    <p:sldId id="391" r:id="rId13"/>
    <p:sldId id="414" r:id="rId14"/>
    <p:sldId id="393" r:id="rId15"/>
    <p:sldId id="413" r:id="rId16"/>
    <p:sldId id="395" r:id="rId17"/>
    <p:sldId id="411" r:id="rId18"/>
    <p:sldId id="397" r:id="rId19"/>
    <p:sldId id="398" r:id="rId20"/>
    <p:sldId id="415" r:id="rId21"/>
    <p:sldId id="399" r:id="rId22"/>
    <p:sldId id="400"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A54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6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
            <a:ext cx="9144000" cy="1676399"/>
          </a:xfrm>
        </p:spPr>
        <p:txBody>
          <a:bodyPr>
            <a:noAutofit/>
          </a:bodyPr>
          <a:lstStyle/>
          <a:p>
            <a:r>
              <a:rPr lang="en-US" sz="8800" dirty="0"/>
              <a:t>T</a:t>
            </a:r>
            <a:r>
              <a:rPr lang="en-US" sz="8800"/>
              <a:t>rinity </a:t>
            </a:r>
            <a:r>
              <a:rPr lang="en-US" sz="8800" dirty="0"/>
              <a:t>Sunday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209800" y="5042118"/>
            <a:ext cx="2743200" cy="1815882"/>
          </a:xfrm>
          <a:prstGeom prst="rect">
            <a:avLst/>
          </a:prstGeom>
          <a:solidFill>
            <a:srgbClr val="E7A545">
              <a:alpha val="55000"/>
            </a:srgbClr>
          </a:solidFill>
        </p:spPr>
        <p:txBody>
          <a:bodyPr wrap="square">
            <a:spAutoFit/>
          </a:bodyPr>
          <a:lstStyle/>
          <a:p>
            <a:r>
              <a:rPr lang="en-US" sz="2800" dirty="0">
                <a:solidFill>
                  <a:schemeClr val="bg2">
                    <a:lumMod val="75000"/>
                    <a:lumOff val="25000"/>
                  </a:schemeClr>
                </a:solidFill>
              </a:rPr>
              <a:t>Isaiah 6:1-8</a:t>
            </a:r>
          </a:p>
          <a:p>
            <a:r>
              <a:rPr lang="en-US" sz="2800" dirty="0">
                <a:solidFill>
                  <a:schemeClr val="bg2">
                    <a:lumMod val="75000"/>
                    <a:lumOff val="25000"/>
                  </a:schemeClr>
                </a:solidFill>
              </a:rPr>
              <a:t>Psalm 29</a:t>
            </a:r>
          </a:p>
          <a:p>
            <a:r>
              <a:rPr lang="en-US" sz="2800" dirty="0">
                <a:solidFill>
                  <a:schemeClr val="bg2">
                    <a:lumMod val="75000"/>
                    <a:lumOff val="25000"/>
                  </a:schemeClr>
                </a:solidFill>
              </a:rPr>
              <a:t>Romans 8:12-17</a:t>
            </a:r>
          </a:p>
          <a:p>
            <a:r>
              <a:rPr lang="en-US" sz="2800" dirty="0">
                <a:solidFill>
                  <a:schemeClr val="bg2">
                    <a:lumMod val="75000"/>
                    <a:lumOff val="25000"/>
                  </a:schemeClr>
                </a:solidFill>
              </a:rPr>
              <a:t>John 3:1-17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6934200" cy="2308324"/>
          </a:xfrm>
          <a:prstGeom prst="rect">
            <a:avLst/>
          </a:prstGeom>
        </p:spPr>
        <p:txBody>
          <a:bodyPr wrap="square">
            <a:spAutoFit/>
          </a:bodyPr>
          <a:lstStyle/>
          <a:p>
            <a:r>
              <a:rPr lang="en-US" sz="3600" dirty="0"/>
              <a:t>He came to Jesus by night and said to him, "Rabbi, we know that you are a teacher who has come from God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3:2a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67046"/>
            <a:ext cx="8839200" cy="307777"/>
          </a:xfrm>
          <a:prstGeom prst="rect">
            <a:avLst/>
          </a:prstGeom>
          <a:noFill/>
        </p:spPr>
        <p:txBody>
          <a:bodyPr wrap="square" rtlCol="0">
            <a:spAutoFit/>
          </a:bodyPr>
          <a:lstStyle/>
          <a:p>
            <a:pPr algn="ctr"/>
            <a:r>
              <a:rPr lang="en-US" sz="1400" dirty="0">
                <a:solidFill>
                  <a:schemeClr val="tx1">
                    <a:lumMod val="95000"/>
                  </a:schemeClr>
                </a:solidFill>
              </a:rPr>
              <a:t>Nicodemus Comes to Jesus at Night  -- Henry O. Tanner</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183349D1-976E-405D-9063-F52B65245F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7400" y="-1"/>
            <a:ext cx="8077200" cy="6217031"/>
          </a:xfrm>
          <a:prstGeom prst="rect">
            <a:avLst/>
          </a:prstGeom>
        </p:spPr>
      </p:pic>
    </p:spTree>
    <p:extLst>
      <p:ext uri="{BB962C8B-B14F-4D97-AF65-F5344CB8AC3E}">
        <p14:creationId xmlns:p14="http://schemas.microsoft.com/office/powerpoint/2010/main" val="372293271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18829"/>
            <a:ext cx="6248400" cy="2862322"/>
          </a:xfrm>
          <a:prstGeom prst="rect">
            <a:avLst/>
          </a:prstGeom>
        </p:spPr>
        <p:txBody>
          <a:bodyPr wrap="square">
            <a:spAutoFit/>
          </a:bodyPr>
          <a:lstStyle/>
          <a:p>
            <a:r>
              <a:rPr lang="en-US" sz="3600" dirty="0"/>
              <a:t>Jesus answered him, "Very truly, I tell you, no one can see the kingdom of God without being </a:t>
            </a:r>
          </a:p>
          <a:p>
            <a:r>
              <a:rPr lang="en-US" sz="3600" dirty="0"/>
              <a:t>born from above."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3:3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638800"/>
            <a:ext cx="1523999" cy="954107"/>
          </a:xfrm>
          <a:prstGeom prst="rect">
            <a:avLst/>
          </a:prstGeom>
          <a:noFill/>
        </p:spPr>
        <p:txBody>
          <a:bodyPr wrap="square" rtlCol="0">
            <a:spAutoFit/>
          </a:bodyPr>
          <a:lstStyle/>
          <a:p>
            <a:pPr algn="ctr"/>
            <a:r>
              <a:rPr lang="en-US" sz="1400" dirty="0">
                <a:solidFill>
                  <a:schemeClr val="tx1">
                    <a:lumMod val="95000"/>
                  </a:schemeClr>
                </a:solidFill>
              </a:rPr>
              <a:t>Christ and Nicodemus</a:t>
            </a:r>
          </a:p>
          <a:p>
            <a:pPr algn="ctr"/>
            <a:endParaRPr lang="en-US" sz="1400" dirty="0">
              <a:solidFill>
                <a:schemeClr val="tx1">
                  <a:lumMod val="95000"/>
                </a:schemeClr>
              </a:solidFill>
            </a:endParaRPr>
          </a:p>
          <a:p>
            <a:pPr algn="ctr"/>
            <a:r>
              <a:rPr lang="en-US" sz="1400" dirty="0">
                <a:solidFill>
                  <a:schemeClr val="tx1">
                    <a:lumMod val="95000"/>
                  </a:schemeClr>
                </a:solidFill>
              </a:rPr>
              <a:t>Fritz von </a:t>
            </a:r>
            <a:r>
              <a:rPr lang="en-US" sz="1400" dirty="0" err="1">
                <a:solidFill>
                  <a:schemeClr val="tx1">
                    <a:lumMod val="95000"/>
                  </a:schemeClr>
                </a:solidFill>
              </a:rPr>
              <a:t>Uhde</a:t>
            </a:r>
            <a:r>
              <a:rPr lang="en-US" sz="1400" dirty="0">
                <a:solidFill>
                  <a:schemeClr val="tx1">
                    <a:lumMod val="95000"/>
                  </a:schemeClr>
                </a:solidFill>
              </a:rPr>
              <a:t>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968B41B-62DC-407E-B691-3E15BE278D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0"/>
            <a:ext cx="7010401" cy="6858000"/>
          </a:xfrm>
          <a:prstGeom prst="rect">
            <a:avLst/>
          </a:prstGeom>
        </p:spPr>
      </p:pic>
    </p:spTree>
    <p:extLst>
      <p:ext uri="{BB962C8B-B14F-4D97-AF65-F5344CB8AC3E}">
        <p14:creationId xmlns:p14="http://schemas.microsoft.com/office/powerpoint/2010/main" val="88385626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795" y="1997839"/>
            <a:ext cx="6781800" cy="1754326"/>
          </a:xfrm>
          <a:prstGeom prst="rect">
            <a:avLst/>
          </a:prstGeom>
        </p:spPr>
        <p:txBody>
          <a:bodyPr wrap="square">
            <a:spAutoFit/>
          </a:bodyPr>
          <a:lstStyle/>
          <a:p>
            <a:r>
              <a:rPr lang="en-US" sz="3600" dirty="0"/>
              <a:t>Nicodemus said to him … "Can one enter a second time into the mother's womb and be born?"</a:t>
            </a:r>
            <a:endParaRPr lang="en-US" sz="3600" dirty="0">
              <a:cs typeface="Arial" pitchFamily="34" charset="0"/>
            </a:endParaRPr>
          </a:p>
        </p:txBody>
      </p:sp>
      <p:sp>
        <p:nvSpPr>
          <p:cNvPr id="5" name="TextBox 4"/>
          <p:cNvSpPr txBox="1"/>
          <p:nvPr/>
        </p:nvSpPr>
        <p:spPr>
          <a:xfrm>
            <a:off x="6170141"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3:4ac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0B28BE-FF6A-46C4-B749-9D1BD91B4F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36182" y="48900"/>
            <a:ext cx="5774619" cy="6809101"/>
          </a:xfrm>
          <a:prstGeom prst="rect">
            <a:avLst/>
          </a:prstGeom>
        </p:spPr>
      </p:pic>
      <p:sp>
        <p:nvSpPr>
          <p:cNvPr id="4" name="TextBox 3"/>
          <p:cNvSpPr txBox="1"/>
          <p:nvPr/>
        </p:nvSpPr>
        <p:spPr>
          <a:xfrm>
            <a:off x="1676400" y="5486400"/>
            <a:ext cx="2514600" cy="1169551"/>
          </a:xfrm>
          <a:prstGeom prst="rect">
            <a:avLst/>
          </a:prstGeom>
          <a:noFill/>
        </p:spPr>
        <p:txBody>
          <a:bodyPr wrap="square" rtlCol="0">
            <a:spAutoFit/>
          </a:bodyPr>
          <a:lstStyle/>
          <a:p>
            <a:pPr algn="ctr"/>
            <a:r>
              <a:rPr lang="en-US" sz="1400" dirty="0">
                <a:solidFill>
                  <a:schemeClr val="tx1">
                    <a:lumMod val="95000"/>
                  </a:schemeClr>
                </a:solidFill>
              </a:rPr>
              <a:t>Nicodemus Comes to Jesus  </a:t>
            </a:r>
          </a:p>
          <a:p>
            <a:pPr algn="ctr"/>
            <a:endParaRPr lang="en-US" sz="1400" dirty="0">
              <a:solidFill>
                <a:schemeClr val="tx1">
                  <a:lumMod val="95000"/>
                </a:schemeClr>
              </a:solidFill>
            </a:endParaRPr>
          </a:p>
          <a:p>
            <a:pPr algn="ctr"/>
            <a:r>
              <a:rPr lang="en-US" sz="1400" dirty="0">
                <a:solidFill>
                  <a:schemeClr val="tx1">
                    <a:lumMod val="95000"/>
                  </a:schemeClr>
                </a:solidFill>
              </a:rPr>
              <a:t>Tresham and </a:t>
            </a:r>
            <a:r>
              <a:rPr lang="en-US" sz="1400" dirty="0" err="1">
                <a:solidFill>
                  <a:schemeClr val="tx1">
                    <a:lumMod val="95000"/>
                  </a:schemeClr>
                </a:solidFill>
              </a:rPr>
              <a:t>Shipster</a:t>
            </a:r>
            <a:endParaRPr lang="en-US" sz="1400" dirty="0">
              <a:solidFill>
                <a:schemeClr val="tx1">
                  <a:lumMod val="95000"/>
                </a:schemeClr>
              </a:solidFill>
            </a:endParaRPr>
          </a:p>
          <a:p>
            <a:pPr algn="ctr"/>
            <a:r>
              <a:rPr lang="en-US" sz="1400" dirty="0">
                <a:solidFill>
                  <a:schemeClr val="tx1">
                    <a:lumMod val="95000"/>
                  </a:schemeClr>
                </a:solidFill>
              </a:rPr>
              <a:t>Macklin Bible</a:t>
            </a:r>
          </a:p>
          <a:p>
            <a:pPr algn="ctr"/>
            <a:r>
              <a:rPr lang="en-US" sz="1400" dirty="0">
                <a:solidFill>
                  <a:schemeClr val="tx1">
                    <a:lumMod val="95000"/>
                  </a:schemeClr>
                </a:solidFill>
              </a:rPr>
              <a:t>Heard Library, Nashville, TN</a:t>
            </a:r>
            <a:endParaRPr lang="en-US" sz="1600" dirty="0">
              <a:solidFill>
                <a:schemeClr val="tx1">
                  <a:lumMod val="95000"/>
                </a:schemeClr>
              </a:solidFill>
            </a:endParaRPr>
          </a:p>
        </p:txBody>
      </p:sp>
    </p:spTree>
    <p:extLst>
      <p:ext uri="{BB962C8B-B14F-4D97-AF65-F5344CB8AC3E}">
        <p14:creationId xmlns:p14="http://schemas.microsoft.com/office/powerpoint/2010/main" val="674725299"/>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Jesus answered … What is born of the flesh is flesh, and what is born of the Spirit is spirit.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3:6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Nicodemus and Jesus  --  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1B1674F-3263-408C-86E8-2D452EBF98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134582"/>
          </a:xfrm>
          <a:prstGeom prst="rect">
            <a:avLst/>
          </a:prstGeom>
        </p:spPr>
      </p:pic>
    </p:spTree>
    <p:extLst>
      <p:ext uri="{BB962C8B-B14F-4D97-AF65-F5344CB8AC3E}">
        <p14:creationId xmlns:p14="http://schemas.microsoft.com/office/powerpoint/2010/main" val="4119018188"/>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93545"/>
            <a:ext cx="6858000" cy="2308324"/>
          </a:xfrm>
          <a:prstGeom prst="rect">
            <a:avLst/>
          </a:prstGeom>
        </p:spPr>
        <p:txBody>
          <a:bodyPr wrap="square">
            <a:spAutoFit/>
          </a:bodyPr>
          <a:lstStyle/>
          <a:p>
            <a:r>
              <a:rPr lang="en-US" sz="3600" dirty="0"/>
              <a:t>The wind blows … and you hear the sound of it, but you do not know … where it goes. So it is with everyone who is born of the Spirit."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3:8ac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7047BC-1EB4-45D0-B176-DBD98F5BA7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6893" y="-2628"/>
            <a:ext cx="5558907" cy="6858000"/>
          </a:xfrm>
          <a:prstGeom prst="rect">
            <a:avLst/>
          </a:prstGeom>
        </p:spPr>
      </p:pic>
      <p:sp>
        <p:nvSpPr>
          <p:cNvPr id="4" name="TextBox 3"/>
          <p:cNvSpPr txBox="1"/>
          <p:nvPr/>
        </p:nvSpPr>
        <p:spPr>
          <a:xfrm>
            <a:off x="8534400" y="5229762"/>
            <a:ext cx="1676400" cy="1169551"/>
          </a:xfrm>
          <a:prstGeom prst="rect">
            <a:avLst/>
          </a:prstGeom>
          <a:noFill/>
        </p:spPr>
        <p:txBody>
          <a:bodyPr wrap="square" rtlCol="0">
            <a:spAutoFit/>
          </a:bodyPr>
          <a:lstStyle/>
          <a:p>
            <a:pPr algn="ctr"/>
            <a:r>
              <a:rPr lang="en-US" sz="1400" dirty="0">
                <a:solidFill>
                  <a:schemeClr val="tx1">
                    <a:lumMod val="95000"/>
                  </a:schemeClr>
                </a:solidFill>
              </a:rPr>
              <a:t>Holy Trinity</a:t>
            </a:r>
          </a:p>
          <a:p>
            <a:pPr algn="ctr"/>
            <a:endParaRPr lang="en-US" sz="1400" dirty="0">
              <a:solidFill>
                <a:schemeClr val="tx1">
                  <a:lumMod val="95000"/>
                </a:schemeClr>
              </a:solidFill>
            </a:endParaRPr>
          </a:p>
          <a:p>
            <a:pPr algn="ctr"/>
            <a:r>
              <a:rPr lang="en-US" sz="1400" dirty="0">
                <a:solidFill>
                  <a:schemeClr val="tx1">
                    <a:lumMod val="95000"/>
                  </a:schemeClr>
                </a:solidFill>
              </a:rPr>
              <a:t> Andrei </a:t>
            </a:r>
            <a:r>
              <a:rPr lang="en-US" sz="1400" dirty="0" err="1">
                <a:solidFill>
                  <a:schemeClr val="tx1">
                    <a:lumMod val="95000"/>
                  </a:schemeClr>
                </a:solidFill>
              </a:rPr>
              <a:t>Rublev</a:t>
            </a:r>
            <a:r>
              <a:rPr lang="en-US" sz="1400" dirty="0">
                <a:solidFill>
                  <a:schemeClr val="tx1">
                    <a:lumMod val="95000"/>
                  </a:schemeClr>
                </a:solidFill>
              </a:rPr>
              <a:t> </a:t>
            </a:r>
            <a:r>
              <a:rPr lang="en-US" sz="1400" dirty="0" err="1">
                <a:solidFill>
                  <a:schemeClr val="tx1">
                    <a:lumMod val="95000"/>
                  </a:schemeClr>
                </a:solidFill>
              </a:rPr>
              <a:t>Tretyakov</a:t>
            </a:r>
            <a:r>
              <a:rPr lang="en-US" sz="1400" dirty="0">
                <a:solidFill>
                  <a:schemeClr val="tx1">
                    <a:lumMod val="95000"/>
                  </a:schemeClr>
                </a:solidFill>
              </a:rPr>
              <a:t> Gallery Moscow, Russia</a:t>
            </a:r>
            <a:endParaRPr lang="en-US" sz="1600" dirty="0">
              <a:solidFill>
                <a:schemeClr val="tx1">
                  <a:lumMod val="95000"/>
                </a:schemeClr>
              </a:solidFill>
            </a:endParaRP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467600" cy="2308324"/>
          </a:xfrm>
          <a:prstGeom prst="rect">
            <a:avLst/>
          </a:prstGeom>
        </p:spPr>
        <p:txBody>
          <a:bodyPr wrap="square">
            <a:spAutoFit/>
          </a:bodyPr>
          <a:lstStyle/>
          <a:p>
            <a:r>
              <a:rPr lang="en-US" sz="3600" dirty="0"/>
              <a:t>Then I heard the voice of the Lord saying, "Whom shall I send, and who will go for us?" And I said, "Here am I; send me!"</a:t>
            </a:r>
            <a:endParaRPr lang="en-US" sz="3600" dirty="0">
              <a:cs typeface="Arial" pitchFamily="34" charset="0"/>
            </a:endParaRPr>
          </a:p>
        </p:txBody>
      </p:sp>
      <p:sp>
        <p:nvSpPr>
          <p:cNvPr id="4" name="TextBox 3"/>
          <p:cNvSpPr txBox="1"/>
          <p:nvPr/>
        </p:nvSpPr>
        <p:spPr>
          <a:xfrm>
            <a:off x="5943600" y="4876801"/>
            <a:ext cx="3352800" cy="461665"/>
          </a:xfrm>
          <a:prstGeom prst="rect">
            <a:avLst/>
          </a:prstGeom>
          <a:noFill/>
        </p:spPr>
        <p:txBody>
          <a:bodyPr wrap="square" rtlCol="0">
            <a:spAutoFit/>
          </a:bodyPr>
          <a:lstStyle/>
          <a:p>
            <a:pPr algn="ctr"/>
            <a:r>
              <a:rPr lang="en-US" sz="2400" dirty="0">
                <a:solidFill>
                  <a:schemeClr val="tx1">
                    <a:lumMod val="95000"/>
                  </a:schemeClr>
                </a:solidFill>
              </a:rPr>
              <a:t>Isaiah 6:8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0" y="5791200"/>
            <a:ext cx="1676400" cy="738664"/>
          </a:xfrm>
          <a:prstGeom prst="rect">
            <a:avLst/>
          </a:prstGeom>
          <a:noFill/>
        </p:spPr>
        <p:txBody>
          <a:bodyPr wrap="square" rtlCol="0">
            <a:spAutoFit/>
          </a:bodyPr>
          <a:lstStyle/>
          <a:p>
            <a:pPr algn="ctr"/>
            <a:r>
              <a:rPr lang="en-US" sz="1400" dirty="0">
                <a:solidFill>
                  <a:schemeClr val="tx1">
                    <a:lumMod val="95000"/>
                  </a:schemeClr>
                </a:solidFill>
              </a:rPr>
              <a:t>Holy Trinity</a:t>
            </a:r>
          </a:p>
          <a:p>
            <a:pPr algn="ctr"/>
            <a:endParaRPr lang="en-US" sz="1400" dirty="0">
              <a:solidFill>
                <a:schemeClr val="tx1">
                  <a:lumMod val="95000"/>
                </a:schemeClr>
              </a:solidFill>
            </a:endParaRPr>
          </a:p>
          <a:p>
            <a:pPr algn="ctr"/>
            <a:r>
              <a:rPr lang="en-US" sz="1400" dirty="0">
                <a:solidFill>
                  <a:schemeClr val="tx1">
                    <a:lumMod val="95000"/>
                  </a:schemeClr>
                </a:solidFill>
              </a:rPr>
              <a:t> Kelly Latimore</a:t>
            </a:r>
          </a:p>
        </p:txBody>
      </p:sp>
      <p:pic>
        <p:nvPicPr>
          <p:cNvPr id="2" name="Picture 1">
            <a:extLst>
              <a:ext uri="{FF2B5EF4-FFF2-40B4-BE49-F238E27FC236}">
                <a16:creationId xmlns:a16="http://schemas.microsoft.com/office/drawing/2014/main" id="{FDCAE789-5B7F-403B-8914-462DAD52276E}"/>
              </a:ext>
            </a:extLst>
          </p:cNvPr>
          <p:cNvPicPr>
            <a:picLocks noChangeAspect="1"/>
          </p:cNvPicPr>
          <p:nvPr/>
        </p:nvPicPr>
        <p:blipFill>
          <a:blip r:embed="rId2"/>
          <a:stretch>
            <a:fillRect/>
          </a:stretch>
        </p:blipFill>
        <p:spPr>
          <a:xfrm>
            <a:off x="2667000" y="125849"/>
            <a:ext cx="6579751" cy="6579751"/>
          </a:xfrm>
          <a:prstGeom prst="rect">
            <a:avLst/>
          </a:prstGeom>
        </p:spPr>
      </p:pic>
    </p:spTree>
    <p:extLst>
      <p:ext uri="{BB962C8B-B14F-4D97-AF65-F5344CB8AC3E}">
        <p14:creationId xmlns:p14="http://schemas.microsoft.com/office/powerpoint/2010/main" val="24776821"/>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308324"/>
          </a:xfrm>
          <a:prstGeom prst="rect">
            <a:avLst/>
          </a:prstGeom>
        </p:spPr>
        <p:txBody>
          <a:bodyPr wrap="square">
            <a:spAutoFit/>
          </a:bodyPr>
          <a:lstStyle/>
          <a:p>
            <a:r>
              <a:rPr lang="en-US" sz="3600" dirty="0"/>
              <a:t>"For God so loved the world that he gave his only Son, so that everyone who believes in him may not perish but may have eternal life."</a:t>
            </a:r>
            <a:endParaRPr lang="en-US" sz="3600" dirty="0">
              <a:cs typeface="Arial" pitchFamily="34" charset="0"/>
            </a:endParaRPr>
          </a:p>
        </p:txBody>
      </p:sp>
      <p:sp>
        <p:nvSpPr>
          <p:cNvPr id="5" name="TextBox 4"/>
          <p:cNvSpPr txBox="1"/>
          <p:nvPr/>
        </p:nvSpPr>
        <p:spPr>
          <a:xfrm>
            <a:off x="60960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3:16</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86400"/>
            <a:ext cx="1790700" cy="1169551"/>
          </a:xfrm>
          <a:prstGeom prst="rect">
            <a:avLst/>
          </a:prstGeom>
          <a:noFill/>
        </p:spPr>
        <p:txBody>
          <a:bodyPr wrap="square" rtlCol="0">
            <a:spAutoFit/>
          </a:bodyPr>
          <a:lstStyle/>
          <a:p>
            <a:pPr algn="ctr"/>
            <a:r>
              <a:rPr lang="en-US" sz="1400" dirty="0" err="1">
                <a:solidFill>
                  <a:schemeClr val="tx1">
                    <a:lumMod val="95000"/>
                  </a:schemeClr>
                </a:solidFill>
              </a:rPr>
              <a:t>Kakindo</a:t>
            </a:r>
            <a:r>
              <a:rPr lang="en-US" sz="1400" dirty="0">
                <a:solidFill>
                  <a:schemeClr val="tx1">
                    <a:lumMod val="95000"/>
                  </a:schemeClr>
                </a:solidFill>
              </a:rPr>
              <a:t> Crucifixion</a:t>
            </a:r>
          </a:p>
          <a:p>
            <a:pPr algn="ctr"/>
            <a:endParaRPr lang="en-US" sz="1400" dirty="0">
              <a:solidFill>
                <a:schemeClr val="tx1">
                  <a:lumMod val="95000"/>
                </a:schemeClr>
              </a:solidFill>
            </a:endParaRPr>
          </a:p>
          <a:p>
            <a:pPr algn="ctr"/>
            <a:r>
              <a:rPr lang="en-US" sz="1400" dirty="0">
                <a:solidFill>
                  <a:schemeClr val="tx1">
                    <a:lumMod val="95000"/>
                  </a:schemeClr>
                </a:solidFill>
              </a:rPr>
              <a:t>Sam </a:t>
            </a:r>
            <a:r>
              <a:rPr lang="en-US" sz="1400" dirty="0" err="1">
                <a:solidFill>
                  <a:schemeClr val="tx1">
                    <a:lumMod val="95000"/>
                  </a:schemeClr>
                </a:solidFill>
              </a:rPr>
              <a:t>Ntiro</a:t>
            </a:r>
            <a:endParaRPr lang="en-US" sz="1400" dirty="0">
              <a:solidFill>
                <a:schemeClr val="tx1">
                  <a:lumMod val="95000"/>
                </a:schemeClr>
              </a:solidFill>
            </a:endParaRPr>
          </a:p>
          <a:p>
            <a:pPr algn="ctr"/>
            <a:r>
              <a:rPr lang="en-US" sz="1400" dirty="0">
                <a:solidFill>
                  <a:schemeClr val="tx1">
                    <a:lumMod val="95000"/>
                  </a:schemeClr>
                </a:solidFill>
              </a:rPr>
              <a:t>National Archives College Park, MD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B09809C0-51DA-4020-BD9F-1AD7FEFB5F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1174" y="0"/>
            <a:ext cx="6087227"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49530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https://www.flickr.com/photos/jmenj/14833115990</a:t>
            </a:r>
          </a:p>
          <a:p>
            <a:pPr>
              <a:buNone/>
            </a:pPr>
            <a:r>
              <a:rPr lang="en-US" sz="1400" dirty="0"/>
              <a:t>https://commons.wikimedia.org/wiki/File:Gustave_Courbet_-_The_Gust_of_Wind_-_Google_Art_Project.jpg</a:t>
            </a:r>
          </a:p>
          <a:p>
            <a:pPr>
              <a:buNone/>
            </a:pPr>
            <a:r>
              <a:rPr lang="en-US" sz="1400" dirty="0"/>
              <a:t>https://commons.wikimedia.org/wiki/File:Heart_For_Open_Adoption_Logo.jpg – smbaker79</a:t>
            </a:r>
          </a:p>
          <a:p>
            <a:pPr>
              <a:buNone/>
            </a:pPr>
            <a:r>
              <a:rPr lang="en-US" sz="1400" dirty="0"/>
              <a:t>https://commons.wikimedia.org/wiki/File:Wiki_Loves_Art_-_Gent_-_Museum_voor_Schone_Kunsten_-_Figuur_van_een_graflegging,_Nicodemus_(Q22235777)_(1).JPG - Romaine</a:t>
            </a:r>
          </a:p>
          <a:p>
            <a:pPr>
              <a:buNone/>
            </a:pPr>
            <a:r>
              <a:rPr lang="en-US" sz="1400" dirty="0"/>
              <a:t>http://commons.wikimedia.org/wiki/File:Henry_Ossawa_Tanner_-_Jesus_and_nicodemus.jpg</a:t>
            </a:r>
          </a:p>
          <a:p>
            <a:pPr>
              <a:buNone/>
            </a:pPr>
            <a:r>
              <a:rPr lang="en-US" sz="1400" dirty="0"/>
              <a:t>http://diglib.library.vanderbilt.edu/act-imagelink.pl?RC=48385</a:t>
            </a:r>
          </a:p>
          <a:p>
            <a:pPr>
              <a:buNone/>
            </a:pPr>
            <a:r>
              <a:rPr lang="en-US" sz="1400" dirty="0"/>
              <a:t>http://diglib.library.vanderbilt.edu/act-imagelink.pl?RC=54051</a:t>
            </a:r>
          </a:p>
          <a:p>
            <a:pPr>
              <a:buNone/>
            </a:pPr>
            <a:r>
              <a:rPr lang="en-US" sz="1400" dirty="0"/>
              <a:t>https://commons.wikimedia.org/wiki/File:Fritz_von_Uhde_-_Christus_und_Nikodemus_(ca.1886).jpg</a:t>
            </a:r>
          </a:p>
          <a:p>
            <a:pPr>
              <a:buNone/>
            </a:pPr>
            <a:r>
              <a:rPr lang="en-US" sz="1400" dirty="0"/>
              <a:t>https://commons.wikimedia.org/wiki/File:Andrej_Rubl%C3%ABv_001.jpg</a:t>
            </a:r>
          </a:p>
          <a:p>
            <a:pPr>
              <a:buNone/>
            </a:pPr>
            <a:r>
              <a:rPr lang="en-US" sz="1400" dirty="0"/>
              <a:t>https://kellylatimoreicons.com/contact/</a:t>
            </a:r>
          </a:p>
          <a:p>
            <a:pPr>
              <a:buNone/>
            </a:pPr>
            <a:r>
              <a:rPr lang="en-US" sz="1400" dirty="0"/>
              <a:t>http://commons.wikimedia.org/wiki/File:%22Kakindo_Crucifixion%22_-_NARA_-_558948.tif</a:t>
            </a:r>
          </a:p>
          <a:p>
            <a:pPr>
              <a:buNone/>
            </a:pP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552182"/>
            <a:ext cx="1295400" cy="954107"/>
          </a:xfrm>
          <a:prstGeom prst="rect">
            <a:avLst/>
          </a:prstGeom>
          <a:noFill/>
        </p:spPr>
        <p:txBody>
          <a:bodyPr wrap="square" rtlCol="0">
            <a:spAutoFit/>
          </a:bodyPr>
          <a:lstStyle/>
          <a:p>
            <a:pPr algn="ctr"/>
            <a:r>
              <a:rPr lang="en-US" sz="1400" dirty="0">
                <a:solidFill>
                  <a:schemeClr val="tx1">
                    <a:lumMod val="95000"/>
                  </a:schemeClr>
                </a:solidFill>
              </a:rPr>
              <a:t>Rosa Parks</a:t>
            </a:r>
          </a:p>
          <a:p>
            <a:pPr algn="ctr"/>
            <a:endParaRPr lang="en-US" sz="1400" dirty="0">
              <a:solidFill>
                <a:schemeClr val="tx1">
                  <a:lumMod val="95000"/>
                </a:schemeClr>
              </a:solidFill>
            </a:endParaRPr>
          </a:p>
          <a:p>
            <a:pPr algn="ctr"/>
            <a:r>
              <a:rPr lang="en-US" sz="1400" dirty="0">
                <a:solidFill>
                  <a:schemeClr val="tx1">
                    <a:lumMod val="95000"/>
                  </a:schemeClr>
                </a:solidFill>
              </a:rPr>
              <a:t> Mural</a:t>
            </a:r>
          </a:p>
          <a:p>
            <a:pPr algn="ctr"/>
            <a:r>
              <a:rPr lang="en-US" sz="1400" dirty="0">
                <a:solidFill>
                  <a:schemeClr val="tx1">
                    <a:lumMod val="95000"/>
                  </a:schemeClr>
                </a:solidFill>
              </a:rPr>
              <a:t> Paris, France</a:t>
            </a:r>
          </a:p>
        </p:txBody>
      </p:sp>
      <p:pic>
        <p:nvPicPr>
          <p:cNvPr id="4" name="Picture 3">
            <a:extLst>
              <a:ext uri="{FF2B5EF4-FFF2-40B4-BE49-F238E27FC236}">
                <a16:creationId xmlns:a16="http://schemas.microsoft.com/office/drawing/2014/main" id="{D30DFB50-4964-4E3C-BD04-A09C77455C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1"/>
            <a:ext cx="6934200" cy="6846425"/>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42743"/>
            <a:ext cx="6858000" cy="2862322"/>
          </a:xfrm>
          <a:prstGeom prst="rect">
            <a:avLst/>
          </a:prstGeom>
        </p:spPr>
        <p:txBody>
          <a:bodyPr wrap="square">
            <a:spAutoFit/>
          </a:bodyPr>
          <a:lstStyle/>
          <a:p>
            <a:r>
              <a:rPr lang="en-US" sz="3600" dirty="0"/>
              <a:t>The voice of the LORD causes the oaks to whirl … and in his temple all say, "Glory!" … May the LORD bless his people with peace!</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29:6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290846"/>
            <a:ext cx="8991600" cy="307777"/>
          </a:xfrm>
          <a:prstGeom prst="rect">
            <a:avLst/>
          </a:prstGeom>
          <a:noFill/>
        </p:spPr>
        <p:txBody>
          <a:bodyPr wrap="square" rtlCol="0">
            <a:spAutoFit/>
          </a:bodyPr>
          <a:lstStyle/>
          <a:p>
            <a:pPr algn="ctr"/>
            <a:r>
              <a:rPr lang="en-US" sz="1400" dirty="0">
                <a:solidFill>
                  <a:schemeClr val="tx1">
                    <a:lumMod val="95000"/>
                  </a:schemeClr>
                </a:solidFill>
              </a:rPr>
              <a:t>The Gust of Wind  --  Gustave Courbet, Museum of Fine Arts, Houston, TX</a:t>
            </a:r>
          </a:p>
        </p:txBody>
      </p:sp>
      <p:pic>
        <p:nvPicPr>
          <p:cNvPr id="3" name="Picture 2">
            <a:extLst>
              <a:ext uri="{FF2B5EF4-FFF2-40B4-BE49-F238E27FC236}">
                <a16:creationId xmlns:a16="http://schemas.microsoft.com/office/drawing/2014/main" id="{07236694-9F98-424E-8E79-E5F1BCBE7D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74983"/>
            <a:ext cx="9144000" cy="574357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481078"/>
            <a:ext cx="6324600" cy="2862322"/>
          </a:xfrm>
          <a:prstGeom prst="rect">
            <a:avLst/>
          </a:prstGeom>
        </p:spPr>
        <p:txBody>
          <a:bodyPr wrap="square">
            <a:spAutoFit/>
          </a:bodyPr>
          <a:lstStyle/>
          <a:p>
            <a:r>
              <a:rPr lang="en-US" sz="3600" dirty="0"/>
              <a:t>For you did not receive a spirit of slavery to fall back into fear, but you have received a spirit of adoption. When we cry, "Abba! Father!"</a:t>
            </a:r>
            <a:endParaRPr lang="en-US" sz="3600" dirty="0">
              <a:cs typeface="Arial" pitchFamily="34" charset="0"/>
            </a:endParaRPr>
          </a:p>
        </p:txBody>
      </p:sp>
      <p:sp>
        <p:nvSpPr>
          <p:cNvPr id="5" name="TextBox 4"/>
          <p:cNvSpPr txBox="1"/>
          <p:nvPr/>
        </p:nvSpPr>
        <p:spPr>
          <a:xfrm>
            <a:off x="5905500" y="4572001"/>
            <a:ext cx="3352800" cy="461665"/>
          </a:xfrm>
          <a:prstGeom prst="rect">
            <a:avLst/>
          </a:prstGeom>
          <a:noFill/>
        </p:spPr>
        <p:txBody>
          <a:bodyPr wrap="square" rtlCol="0">
            <a:spAutoFit/>
          </a:bodyPr>
          <a:lstStyle/>
          <a:p>
            <a:pPr algn="ctr"/>
            <a:r>
              <a:rPr lang="en-US" sz="2400" dirty="0">
                <a:solidFill>
                  <a:schemeClr val="tx1">
                    <a:lumMod val="95000"/>
                  </a:schemeClr>
                </a:solidFill>
              </a:rPr>
              <a:t>Romans 8:15</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67800" y="5105400"/>
            <a:ext cx="1524000" cy="954107"/>
          </a:xfrm>
          <a:prstGeom prst="rect">
            <a:avLst/>
          </a:prstGeom>
          <a:noFill/>
        </p:spPr>
        <p:txBody>
          <a:bodyPr wrap="square" rtlCol="0">
            <a:spAutoFit/>
          </a:bodyPr>
          <a:lstStyle/>
          <a:p>
            <a:pPr algn="ctr"/>
            <a:r>
              <a:rPr lang="en-US" sz="1400" dirty="0">
                <a:solidFill>
                  <a:schemeClr val="tx1">
                    <a:lumMod val="95000"/>
                  </a:schemeClr>
                </a:solidFill>
              </a:rPr>
              <a:t>Open Adoption Logo</a:t>
            </a:r>
          </a:p>
          <a:p>
            <a:pPr algn="ctr"/>
            <a:endParaRPr lang="en-US" sz="1400" dirty="0">
              <a:solidFill>
                <a:schemeClr val="tx1">
                  <a:lumMod val="95000"/>
                </a:schemeClr>
              </a:solidFill>
            </a:endParaRPr>
          </a:p>
          <a:p>
            <a:pPr algn="ctr"/>
            <a:r>
              <a:rPr lang="en-US" sz="1400" dirty="0">
                <a:solidFill>
                  <a:schemeClr val="tx1">
                    <a:lumMod val="95000"/>
                  </a:schemeClr>
                </a:solidFill>
              </a:rPr>
              <a:t>S. M. Baker</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4199D38-FB60-4A7A-BCB9-B6248B5B3D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0" y="457200"/>
            <a:ext cx="6400800" cy="6400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28672"/>
            <a:ext cx="7086600" cy="1200329"/>
          </a:xfrm>
          <a:prstGeom prst="rect">
            <a:avLst/>
          </a:prstGeom>
        </p:spPr>
        <p:txBody>
          <a:bodyPr wrap="square">
            <a:spAutoFit/>
          </a:bodyPr>
          <a:lstStyle/>
          <a:p>
            <a:r>
              <a:rPr lang="en-US" sz="3600" dirty="0"/>
              <a:t>Now there was a Pharisee named Nicodemus, a leader of the Jews.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3:17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486400"/>
            <a:ext cx="2057400" cy="954107"/>
          </a:xfrm>
          <a:prstGeom prst="rect">
            <a:avLst/>
          </a:prstGeom>
          <a:noFill/>
        </p:spPr>
        <p:txBody>
          <a:bodyPr wrap="square" rtlCol="0">
            <a:spAutoFit/>
          </a:bodyPr>
          <a:lstStyle/>
          <a:p>
            <a:pPr algn="ctr"/>
            <a:r>
              <a:rPr lang="en-US" sz="1400" dirty="0">
                <a:solidFill>
                  <a:schemeClr val="tx1">
                    <a:lumMod val="95000"/>
                  </a:schemeClr>
                </a:solidFill>
              </a:rPr>
              <a:t>Nicodemus</a:t>
            </a:r>
          </a:p>
          <a:p>
            <a:pPr algn="ctr"/>
            <a:endParaRPr lang="en-US" sz="1400" dirty="0">
              <a:solidFill>
                <a:schemeClr val="tx1">
                  <a:lumMod val="95000"/>
                </a:schemeClr>
              </a:solidFill>
            </a:endParaRPr>
          </a:p>
          <a:p>
            <a:pPr algn="ctr"/>
            <a:r>
              <a:rPr lang="en-US" sz="1400" dirty="0">
                <a:solidFill>
                  <a:schemeClr val="tx1">
                    <a:lumMod val="95000"/>
                  </a:schemeClr>
                </a:solidFill>
              </a:rPr>
              <a:t>Museum of Fine Arts</a:t>
            </a:r>
          </a:p>
          <a:p>
            <a:pPr algn="ctr"/>
            <a:r>
              <a:rPr lang="en-US" sz="1400" dirty="0">
                <a:solidFill>
                  <a:schemeClr val="tx1">
                    <a:lumMod val="95000"/>
                  </a:schemeClr>
                </a:solidFill>
              </a:rPr>
              <a:t>Ghent, Belgium</a:t>
            </a:r>
          </a:p>
        </p:txBody>
      </p:sp>
      <p:pic>
        <p:nvPicPr>
          <p:cNvPr id="6" name="Picture 5">
            <a:extLst>
              <a:ext uri="{FF2B5EF4-FFF2-40B4-BE49-F238E27FC236}">
                <a16:creationId xmlns:a16="http://schemas.microsoft.com/office/drawing/2014/main" id="{A3208781-9907-4358-BDA4-A041AD47C5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05400" y="47297"/>
            <a:ext cx="2971800" cy="6763406"/>
          </a:xfrm>
          <a:prstGeom prst="rect">
            <a:avLst/>
          </a:prstGeom>
        </p:spPr>
      </p:pic>
    </p:spTree>
    <p:extLst>
      <p:ext uri="{BB962C8B-B14F-4D97-AF65-F5344CB8AC3E}">
        <p14:creationId xmlns:p14="http://schemas.microsoft.com/office/powerpoint/2010/main" val="281194059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461</TotalTime>
  <Words>745</Words>
  <Application>Microsoft Office PowerPoint</Application>
  <PresentationFormat>Widescreen</PresentationFormat>
  <Paragraphs>76</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Trinity 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109</cp:revision>
  <dcterms:created xsi:type="dcterms:W3CDTF">2016-08-31T16:46:43Z</dcterms:created>
  <dcterms:modified xsi:type="dcterms:W3CDTF">2022-10-28T16:53:12Z</dcterms:modified>
</cp:coreProperties>
</file>