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4" r:id="rId6"/>
    <p:sldId id="385" r:id="rId7"/>
    <p:sldId id="386" r:id="rId8"/>
    <p:sldId id="387" r:id="rId9"/>
    <p:sldId id="408" r:id="rId10"/>
    <p:sldId id="410" r:id="rId11"/>
    <p:sldId id="409" r:id="rId12"/>
    <p:sldId id="413" r:id="rId13"/>
    <p:sldId id="391" r:id="rId14"/>
    <p:sldId id="392" r:id="rId15"/>
    <p:sldId id="393" r:id="rId16"/>
    <p:sldId id="396" r:id="rId17"/>
    <p:sldId id="395" r:id="rId18"/>
    <p:sldId id="394" r:id="rId19"/>
    <p:sldId id="397" r:id="rId20"/>
    <p:sldId id="398" r:id="rId21"/>
    <p:sldId id="399" r:id="rId22"/>
    <p:sldId id="412"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4547"/>
    <a:srgbClr val="93534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32" autoAdjust="0"/>
    <p:restoredTop sz="94660"/>
  </p:normalViewPr>
  <p:slideViewPr>
    <p:cSldViewPr>
      <p:cViewPr varScale="1">
        <p:scale>
          <a:sx n="65" d="100"/>
          <a:sy n="65" d="100"/>
        </p:scale>
        <p:origin x="48" y="27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Third Sunday of Easter</a:t>
            </a:r>
          </a:p>
        </p:txBody>
      </p:sp>
      <p:sp>
        <p:nvSpPr>
          <p:cNvPr id="3" name="Subtitle 2"/>
          <p:cNvSpPr>
            <a:spLocks noGrp="1"/>
          </p:cNvSpPr>
          <p:nvPr>
            <p:ph type="subTitle" idx="1"/>
          </p:nvPr>
        </p:nvSpPr>
        <p:spPr>
          <a:xfrm>
            <a:off x="2819400" y="3597276"/>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905000" y="4800600"/>
            <a:ext cx="2743200" cy="1798573"/>
          </a:xfrm>
          <a:prstGeom prst="rect">
            <a:avLst/>
          </a:prstGeom>
          <a:solidFill>
            <a:srgbClr val="7D4547">
              <a:alpha val="70000"/>
            </a:srgbClr>
          </a:solidFill>
        </p:spPr>
        <p:txBody>
          <a:bodyPr wrap="square">
            <a:spAutoFit/>
          </a:bodyPr>
          <a:lstStyle/>
          <a:p>
            <a:pPr algn="ctr"/>
            <a:r>
              <a:rPr lang="en-US" sz="2800" dirty="0"/>
              <a:t>Acts 3:12-19</a:t>
            </a:r>
          </a:p>
          <a:p>
            <a:pPr algn="ctr"/>
            <a:r>
              <a:rPr lang="en-US" sz="2800" dirty="0"/>
              <a:t>Psalm 4</a:t>
            </a:r>
          </a:p>
          <a:p>
            <a:pPr algn="ctr"/>
            <a:r>
              <a:rPr lang="en-US" sz="2800" dirty="0"/>
              <a:t>1 John 3:1-7</a:t>
            </a:r>
          </a:p>
          <a:p>
            <a:pPr algn="ctr"/>
            <a:r>
              <a:rPr lang="en-US" sz="2800" dirty="0"/>
              <a:t>Luke 24:36b-48</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9800"/>
            <a:ext cx="6705600" cy="1754326"/>
          </a:xfrm>
          <a:prstGeom prst="rect">
            <a:avLst/>
          </a:prstGeom>
        </p:spPr>
        <p:txBody>
          <a:bodyPr wrap="square">
            <a:spAutoFit/>
          </a:bodyPr>
          <a:lstStyle/>
          <a:p>
            <a:r>
              <a:rPr lang="en-US" sz="3600" dirty="0"/>
              <a:t>They were startled and terrified, and thought that they were seeing a ghost.</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24:37</a:t>
            </a:r>
          </a:p>
        </p:txBody>
      </p:sp>
    </p:spTree>
    <p:extLst>
      <p:ext uri="{BB962C8B-B14F-4D97-AF65-F5344CB8AC3E}">
        <p14:creationId xmlns:p14="http://schemas.microsoft.com/office/powerpoint/2010/main" val="1800282818"/>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33600"/>
            <a:ext cx="6591300" cy="2308324"/>
          </a:xfrm>
          <a:prstGeom prst="rect">
            <a:avLst/>
          </a:prstGeom>
        </p:spPr>
        <p:txBody>
          <a:bodyPr wrap="square">
            <a:spAutoFit/>
          </a:bodyPr>
          <a:lstStyle/>
          <a:p>
            <a:r>
              <a:rPr lang="en-US" sz="3600" dirty="0"/>
              <a:t>He said to them, "Why are you frightened, and why do doubts arise in your hearts?"</a:t>
            </a:r>
          </a:p>
          <a:p>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24:38</a:t>
            </a:r>
          </a:p>
        </p:txBody>
      </p:sp>
    </p:spTree>
    <p:extLst>
      <p:ext uri="{BB962C8B-B14F-4D97-AF65-F5344CB8AC3E}">
        <p14:creationId xmlns:p14="http://schemas.microsoft.com/office/powerpoint/2010/main" val="2368290017"/>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4953000"/>
            <a:ext cx="1295400" cy="1569660"/>
          </a:xfrm>
          <a:prstGeom prst="rect">
            <a:avLst/>
          </a:prstGeom>
          <a:noFill/>
        </p:spPr>
        <p:txBody>
          <a:bodyPr wrap="square" rtlCol="0">
            <a:spAutoFit/>
          </a:bodyPr>
          <a:lstStyle/>
          <a:p>
            <a:pPr algn="ctr"/>
            <a:r>
              <a:rPr lang="en-US" sz="1600" dirty="0">
                <a:solidFill>
                  <a:schemeClr val="tx1">
                    <a:lumMod val="95000"/>
                  </a:schemeClr>
                </a:solidFill>
              </a:rPr>
              <a:t>Christ Appears to Disciples</a:t>
            </a:r>
          </a:p>
          <a:p>
            <a:pPr algn="ctr"/>
            <a:endParaRPr lang="en-US" sz="1600" dirty="0">
              <a:solidFill>
                <a:schemeClr val="tx1">
                  <a:lumMod val="95000"/>
                </a:schemeClr>
              </a:solidFill>
            </a:endParaRPr>
          </a:p>
          <a:p>
            <a:pPr algn="ctr"/>
            <a:r>
              <a:rPr lang="en-US" sz="1600" dirty="0">
                <a:solidFill>
                  <a:schemeClr val="tx1">
                    <a:lumMod val="95000"/>
                  </a:schemeClr>
                </a:solidFill>
              </a:rPr>
              <a:t>JESUS MAFA</a:t>
            </a:r>
          </a:p>
          <a:p>
            <a:pPr algn="ctr"/>
            <a:r>
              <a:rPr lang="en-US" sz="1600" dirty="0">
                <a:solidFill>
                  <a:schemeClr val="tx1">
                    <a:lumMod val="95000"/>
                  </a:schemeClr>
                </a:solidFill>
              </a:rPr>
              <a:t>Cameroon  </a:t>
            </a:r>
          </a:p>
        </p:txBody>
      </p:sp>
      <p:pic>
        <p:nvPicPr>
          <p:cNvPr id="2" name="Picture 1">
            <a:extLst>
              <a:ext uri="{FF2B5EF4-FFF2-40B4-BE49-F238E27FC236}">
                <a16:creationId xmlns:a16="http://schemas.microsoft.com/office/drawing/2014/main" id="{EA42D2A5-E7BC-44C5-BA9A-B466DEC985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9765" y="0"/>
            <a:ext cx="10242235" cy="6858000"/>
          </a:xfrm>
          <a:prstGeom prst="rect">
            <a:avLst/>
          </a:prstGeom>
        </p:spPr>
      </p:pic>
    </p:spTree>
    <p:extLst>
      <p:ext uri="{BB962C8B-B14F-4D97-AF65-F5344CB8AC3E}">
        <p14:creationId xmlns:p14="http://schemas.microsoft.com/office/powerpoint/2010/main" val="176515681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33600"/>
            <a:ext cx="6629400" cy="1754326"/>
          </a:xfrm>
          <a:prstGeom prst="rect">
            <a:avLst/>
          </a:prstGeom>
        </p:spPr>
        <p:txBody>
          <a:bodyPr wrap="square">
            <a:spAutoFit/>
          </a:bodyPr>
          <a:lstStyle/>
          <a:p>
            <a:r>
              <a:rPr lang="en-US" sz="3600" dirty="0"/>
              <a:t>"Look at my hands and my feet; see that it is I myself. Touch me and see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24:39</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Appears to Disciples  --  Salt Mines Cathedral of </a:t>
            </a:r>
            <a:r>
              <a:rPr lang="en-US" sz="1600" dirty="0" err="1">
                <a:solidFill>
                  <a:schemeClr val="tx1">
                    <a:lumMod val="95000"/>
                  </a:schemeClr>
                </a:solidFill>
              </a:rPr>
              <a:t>Bogucice</a:t>
            </a:r>
            <a:r>
              <a:rPr lang="en-US" sz="1600" dirty="0">
                <a:solidFill>
                  <a:schemeClr val="tx1">
                    <a:lumMod val="95000"/>
                  </a:schemeClr>
                </a:solidFill>
              </a:rPr>
              <a:t>, Poland</a:t>
            </a:r>
          </a:p>
        </p:txBody>
      </p:sp>
      <p:pic>
        <p:nvPicPr>
          <p:cNvPr id="3" name="Picture 2">
            <a:extLst>
              <a:ext uri="{FF2B5EF4-FFF2-40B4-BE49-F238E27FC236}">
                <a16:creationId xmlns:a16="http://schemas.microsoft.com/office/drawing/2014/main" id="{F31F1F04-642E-4C3B-8355-6A83BF360D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7681" y="152400"/>
            <a:ext cx="8935451" cy="6063342"/>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057400"/>
            <a:ext cx="6781800" cy="2308324"/>
          </a:xfrm>
          <a:prstGeom prst="rect">
            <a:avLst/>
          </a:prstGeom>
        </p:spPr>
        <p:txBody>
          <a:bodyPr wrap="square">
            <a:spAutoFit/>
          </a:bodyPr>
          <a:lstStyle/>
          <a:p>
            <a:r>
              <a:rPr lang="en-US" sz="3600" dirty="0"/>
              <a:t>While in their joy they were disbelieving and still wondering, he said to them, "Have you anything here to eat?"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24:41</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1"/>
            <a:ext cx="8763000" cy="584775"/>
          </a:xfrm>
          <a:prstGeom prst="rect">
            <a:avLst/>
          </a:prstGeom>
          <a:noFill/>
        </p:spPr>
        <p:txBody>
          <a:bodyPr wrap="square" rtlCol="0">
            <a:spAutoFit/>
          </a:bodyPr>
          <a:lstStyle/>
          <a:p>
            <a:pPr algn="ctr"/>
            <a:r>
              <a:rPr lang="en-US" sz="1600">
                <a:solidFill>
                  <a:schemeClr val="tx1">
                    <a:lumMod val="95000"/>
                  </a:schemeClr>
                </a:solidFill>
              </a:rPr>
              <a:t>Christ </a:t>
            </a:r>
            <a:r>
              <a:rPr lang="en-US" sz="1600" dirty="0">
                <a:solidFill>
                  <a:schemeClr val="tx1">
                    <a:lumMod val="95000"/>
                  </a:schemeClr>
                </a:solidFill>
              </a:rPr>
              <a:t>Appears to the Disciples  --  </a:t>
            </a:r>
            <a:r>
              <a:rPr lang="en-US" sz="1600" dirty="0" err="1">
                <a:solidFill>
                  <a:schemeClr val="tx1">
                    <a:lumMod val="95000"/>
                  </a:schemeClr>
                </a:solidFill>
              </a:rPr>
              <a:t>Duccio</a:t>
            </a:r>
            <a:r>
              <a:rPr lang="en-US" sz="1600" dirty="0">
                <a:solidFill>
                  <a:schemeClr val="tx1">
                    <a:lumMod val="95000"/>
                  </a:schemeClr>
                </a:solidFill>
              </a:rPr>
              <a:t>, Altar of Duomo, Siena, Italy</a:t>
            </a:r>
          </a:p>
          <a:p>
            <a:pPr algn="ct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ADAAE0C3-626C-4C65-BF14-3317E9A0FE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2500" y="0"/>
            <a:ext cx="8087001" cy="6154634"/>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1754326"/>
          </a:xfrm>
          <a:prstGeom prst="rect">
            <a:avLst/>
          </a:prstGeom>
        </p:spPr>
        <p:txBody>
          <a:bodyPr wrap="square">
            <a:spAutoFit/>
          </a:bodyPr>
          <a:lstStyle/>
          <a:p>
            <a:r>
              <a:rPr lang="en-US" sz="3600" dirty="0"/>
              <a:t>They gave him a piece of broiled fish,</a:t>
            </a:r>
          </a:p>
          <a:p>
            <a:r>
              <a:rPr lang="en-US" sz="3600" dirty="0"/>
              <a:t>and he took it and ate in their presence.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24:42-43</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135940"/>
            <a:ext cx="9829800" cy="338554"/>
          </a:xfrm>
          <a:prstGeom prst="rect">
            <a:avLst/>
          </a:prstGeom>
          <a:noFill/>
        </p:spPr>
        <p:txBody>
          <a:bodyPr wrap="square" rtlCol="0">
            <a:spAutoFit/>
          </a:bodyPr>
          <a:lstStyle/>
          <a:p>
            <a:pPr algn="ctr"/>
            <a:r>
              <a:rPr lang="en-US" sz="1600" dirty="0">
                <a:solidFill>
                  <a:schemeClr val="tx1">
                    <a:lumMod val="95000"/>
                  </a:schemeClr>
                </a:solidFill>
              </a:rPr>
              <a:t>Cr</a:t>
            </a:r>
          </a:p>
        </p:txBody>
      </p:sp>
      <p:pic>
        <p:nvPicPr>
          <p:cNvPr id="2" name="Picture 1">
            <a:extLst>
              <a:ext uri="{FF2B5EF4-FFF2-40B4-BE49-F238E27FC236}">
                <a16:creationId xmlns:a16="http://schemas.microsoft.com/office/drawing/2014/main" id="{1B6FF82B-71CE-43B8-A125-19743E219EF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304800"/>
            <a:ext cx="9296400" cy="5486400"/>
          </a:xfrm>
          <a:prstGeom prst="rect">
            <a:avLst/>
          </a:prstGeom>
        </p:spPr>
      </p:pic>
      <p:sp>
        <p:nvSpPr>
          <p:cNvPr id="5" name="TextBox 4">
            <a:extLst>
              <a:ext uri="{FF2B5EF4-FFF2-40B4-BE49-F238E27FC236}">
                <a16:creationId xmlns:a16="http://schemas.microsoft.com/office/drawing/2014/main" id="{A0439B23-9415-4F96-A3F2-09C3B5C45E82}"/>
              </a:ext>
            </a:extLst>
          </p:cNvPr>
          <p:cNvSpPr txBox="1"/>
          <p:nvPr/>
        </p:nvSpPr>
        <p:spPr>
          <a:xfrm>
            <a:off x="3848100" y="6214646"/>
            <a:ext cx="4610100" cy="338554"/>
          </a:xfrm>
          <a:prstGeom prst="rect">
            <a:avLst/>
          </a:prstGeom>
          <a:noFill/>
        </p:spPr>
        <p:txBody>
          <a:bodyPr wrap="square" rtlCol="0">
            <a:spAutoFit/>
          </a:bodyPr>
          <a:lstStyle/>
          <a:p>
            <a:r>
              <a:rPr lang="en-US" sz="1600" dirty="0"/>
              <a:t>Fish Mosaic , </a:t>
            </a:r>
            <a:r>
              <a:rPr lang="en-US" sz="1600" dirty="0" err="1"/>
              <a:t>Profítis</a:t>
            </a:r>
            <a:r>
              <a:rPr lang="en-US" sz="1600" dirty="0"/>
              <a:t> </a:t>
            </a:r>
            <a:r>
              <a:rPr lang="en-US" sz="1600" dirty="0" err="1"/>
              <a:t>Ilías</a:t>
            </a:r>
            <a:r>
              <a:rPr lang="en-US" sz="1600" dirty="0"/>
              <a:t> Monastery, </a:t>
            </a:r>
            <a:r>
              <a:rPr lang="en-US" sz="1600" dirty="0" err="1"/>
              <a:t>Kallistis</a:t>
            </a:r>
            <a:r>
              <a:rPr lang="en-US" sz="1600" dirty="0"/>
              <a:t>, Greece</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Then he opened their minds to understand the scriptures, and he said to them, "Thus it is written, that the Messiah is to suffer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24:45-46a</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18512"/>
            <a:ext cx="7467600" cy="1200329"/>
          </a:xfrm>
          <a:prstGeom prst="rect">
            <a:avLst/>
          </a:prstGeom>
        </p:spPr>
        <p:txBody>
          <a:bodyPr wrap="square">
            <a:spAutoFit/>
          </a:bodyPr>
          <a:lstStyle/>
          <a:p>
            <a:r>
              <a:rPr lang="en-US" sz="3600" dirty="0"/>
              <a:t>And by faith in his name … the faith that is through Jesus …</a:t>
            </a:r>
            <a:endParaRPr lang="en-US" sz="3600" dirty="0">
              <a:cs typeface="Arial" pitchFamily="34" charset="0"/>
            </a:endParaRPr>
          </a:p>
        </p:txBody>
      </p:sp>
      <p:sp>
        <p:nvSpPr>
          <p:cNvPr id="4" name="TextBox 3"/>
          <p:cNvSpPr txBox="1"/>
          <p:nvPr/>
        </p:nvSpPr>
        <p:spPr>
          <a:xfrm>
            <a:off x="5791200" y="4343401"/>
            <a:ext cx="3352800" cy="461665"/>
          </a:xfrm>
          <a:prstGeom prst="rect">
            <a:avLst/>
          </a:prstGeom>
          <a:noFill/>
        </p:spPr>
        <p:txBody>
          <a:bodyPr wrap="square" rtlCol="0">
            <a:spAutoFit/>
          </a:bodyPr>
          <a:lstStyle/>
          <a:p>
            <a:pPr algn="ctr"/>
            <a:r>
              <a:rPr lang="en-US" sz="2400" dirty="0">
                <a:solidFill>
                  <a:schemeClr val="tx1">
                    <a:lumMod val="95000"/>
                  </a:schemeClr>
                </a:solidFill>
              </a:rPr>
              <a:t>Acts 3:16ac</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229600" cy="338554"/>
          </a:xfrm>
          <a:prstGeom prst="rect">
            <a:avLst/>
          </a:prstGeom>
          <a:noFill/>
        </p:spPr>
        <p:txBody>
          <a:bodyPr wrap="square" rtlCol="0">
            <a:spAutoFit/>
          </a:bodyPr>
          <a:lstStyle/>
          <a:p>
            <a:pPr algn="ctr"/>
            <a:r>
              <a:rPr lang="en-US" sz="1600" dirty="0">
                <a:solidFill>
                  <a:schemeClr val="tx1">
                    <a:lumMod val="95000"/>
                  </a:schemeClr>
                </a:solidFill>
              </a:rPr>
              <a:t>Flagellation of Jesus  --  Museum Hallstatt, Hallstatt, Brazil</a:t>
            </a:r>
          </a:p>
        </p:txBody>
      </p:sp>
      <p:pic>
        <p:nvPicPr>
          <p:cNvPr id="2" name="Picture 1">
            <a:extLst>
              <a:ext uri="{FF2B5EF4-FFF2-40B4-BE49-F238E27FC236}">
                <a16:creationId xmlns:a16="http://schemas.microsoft.com/office/drawing/2014/main" id="{4FFC9506-CAB7-48D2-970D-4CA704561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9800" y="0"/>
            <a:ext cx="8001000" cy="626529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8640" y="1981200"/>
            <a:ext cx="7086600" cy="2308324"/>
          </a:xfrm>
          <a:prstGeom prst="rect">
            <a:avLst/>
          </a:prstGeom>
        </p:spPr>
        <p:txBody>
          <a:bodyPr wrap="square">
            <a:spAutoFit/>
          </a:bodyPr>
          <a:lstStyle/>
          <a:p>
            <a:r>
              <a:rPr lang="en-US" sz="3600" dirty="0"/>
              <a:t>and to rise from the dead on the third day … You are witnesses of these things."</a:t>
            </a:r>
          </a:p>
          <a:p>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24:47b, 48</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5482762"/>
            <a:ext cx="1981200" cy="1354217"/>
          </a:xfrm>
          <a:prstGeom prst="rect">
            <a:avLst/>
          </a:prstGeom>
          <a:noFill/>
        </p:spPr>
        <p:txBody>
          <a:bodyPr wrap="square" rtlCol="0">
            <a:spAutoFit/>
          </a:bodyPr>
          <a:lstStyle/>
          <a:p>
            <a:pPr algn="ctr"/>
            <a:r>
              <a:rPr lang="en-US" sz="1600" dirty="0">
                <a:solidFill>
                  <a:schemeClr val="tx1">
                    <a:lumMod val="95000"/>
                  </a:schemeClr>
                </a:solidFill>
              </a:rPr>
              <a:t>Supper at Emmaus</a:t>
            </a:r>
          </a:p>
          <a:p>
            <a:pPr algn="ctr"/>
            <a:endParaRPr lang="en-US" sz="1600" dirty="0">
              <a:solidFill>
                <a:schemeClr val="tx1">
                  <a:lumMod val="95000"/>
                </a:schemeClr>
              </a:solidFill>
            </a:endParaRPr>
          </a:p>
          <a:p>
            <a:pPr algn="ctr"/>
            <a:r>
              <a:rPr lang="en-US" sz="1600" dirty="0">
                <a:solidFill>
                  <a:schemeClr val="tx1">
                    <a:lumMod val="95000"/>
                  </a:schemeClr>
                </a:solidFill>
              </a:rPr>
              <a:t>Diego Velazquez</a:t>
            </a:r>
          </a:p>
          <a:p>
            <a:pPr algn="ctr"/>
            <a:r>
              <a:rPr lang="en-US" sz="1600" dirty="0">
                <a:solidFill>
                  <a:schemeClr val="tx1">
                    <a:lumMod val="95000"/>
                  </a:schemeClr>
                </a:solidFill>
              </a:rPr>
              <a:t>Met Museum</a:t>
            </a:r>
          </a:p>
          <a:p>
            <a:pPr algn="ctr"/>
            <a:r>
              <a:rPr lang="en-US" sz="1600" dirty="0">
                <a:solidFill>
                  <a:schemeClr val="tx1">
                    <a:lumMod val="95000"/>
                  </a:schemeClr>
                </a:solidFill>
              </a:rPr>
              <a:t>New York, NY</a:t>
            </a:r>
          </a:p>
        </p:txBody>
      </p:sp>
      <p:pic>
        <p:nvPicPr>
          <p:cNvPr id="5" name="Picture 4">
            <a:extLst>
              <a:ext uri="{FF2B5EF4-FFF2-40B4-BE49-F238E27FC236}">
                <a16:creationId xmlns:a16="http://schemas.microsoft.com/office/drawing/2014/main" id="{189FF917-FEF3-4F4A-8681-4295C6DAE6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84331" y="0"/>
            <a:ext cx="7231118" cy="6858000"/>
          </a:xfrm>
          <a:prstGeom prst="rect">
            <a:avLst/>
          </a:prstGeom>
        </p:spPr>
      </p:pic>
    </p:spTree>
    <p:extLst>
      <p:ext uri="{BB962C8B-B14F-4D97-AF65-F5344CB8AC3E}">
        <p14:creationId xmlns:p14="http://schemas.microsoft.com/office/powerpoint/2010/main" val="2782155220"/>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https://commons.wikimedia.org/wiki/File:Christa_Prema_Seva_ashram,_Pune_23_(Friar%27s_Balsam).jpg</a:t>
            </a:r>
          </a:p>
          <a:p>
            <a:pPr>
              <a:buNone/>
            </a:pPr>
            <a:r>
              <a:rPr lang="en-US" sz="1600" dirty="0"/>
              <a:t>http://www.flickr.com/photos/sicarr/3251258111/</a:t>
            </a:r>
          </a:p>
          <a:p>
            <a:pPr>
              <a:buNone/>
            </a:pPr>
            <a:r>
              <a:rPr lang="en-US" sz="1600" dirty="0"/>
              <a:t>Estate of John August Swanson, https://www.johnaugustswanson.com/</a:t>
            </a:r>
          </a:p>
          <a:p>
            <a:pPr>
              <a:buNone/>
            </a:pPr>
            <a:r>
              <a:rPr lang="en-US" sz="1600" dirty="0"/>
              <a:t>https://commons.wikimedia.org/wiki/File:Duccio_di_Buoninsegna_017.jpg</a:t>
            </a:r>
          </a:p>
          <a:p>
            <a:pPr>
              <a:buNone/>
            </a:pPr>
            <a:r>
              <a:rPr lang="fr-FR" sz="1600" dirty="0"/>
              <a:t>http://www.librairie-emmanuel.fr (contact page: https://www.librairie-emmanuel.fr/contact)</a:t>
            </a:r>
            <a:endParaRPr lang="en-US" sz="1600" dirty="0"/>
          </a:p>
          <a:p>
            <a:pPr>
              <a:buNone/>
            </a:pPr>
            <a:r>
              <a:rPr lang="en-US" sz="1600" dirty="0"/>
              <a:t>https://www.flickr.com/photos/archer10/31080403284 - Dennis Jarvis</a:t>
            </a:r>
          </a:p>
          <a:p>
            <a:pPr>
              <a:buNone/>
            </a:pPr>
            <a:r>
              <a:rPr lang="en-US" sz="1600" dirty="0"/>
              <a:t>https://commons.wikimedia.org/wiki/File:Duccio_di_Buoninsegna_-_Appearance_While_the_Apostles_are_at_Table_-_WGA06738.jpg</a:t>
            </a:r>
          </a:p>
          <a:p>
            <a:pPr>
              <a:buNone/>
            </a:pPr>
            <a:r>
              <a:rPr lang="en-US" sz="1600" dirty="0"/>
              <a:t>https://commons.wikimedia.org/wiki/File:Santorin_(GR),_Kallistis,_Kloster_Prof%C3%ADtis_Il%C3%ADas_--_2017_--_2896.jpg</a:t>
            </a:r>
          </a:p>
          <a:p>
            <a:pPr>
              <a:buNone/>
            </a:pPr>
            <a:r>
              <a:rPr lang="en-US" sz="1600" dirty="0"/>
              <a:t>http://commons.wikimedia.org/wiki/File:Hallstatt_5928.JPG</a:t>
            </a:r>
          </a:p>
          <a:p>
            <a:pPr>
              <a:buNone/>
            </a:pPr>
            <a:r>
              <a:rPr lang="en-US" sz="1600" dirty="0"/>
              <a:t>https://commons.wikimedia.org/wiki/File:La_cena_de_Ema%C3%BAs,_by_Diego_Vel%C3%A1zquez.jpg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172200"/>
            <a:ext cx="8763000" cy="338554"/>
          </a:xfrm>
          <a:prstGeom prst="rect">
            <a:avLst/>
          </a:prstGeom>
          <a:noFill/>
        </p:spPr>
        <p:txBody>
          <a:bodyPr wrap="square" rtlCol="0">
            <a:spAutoFit/>
          </a:bodyPr>
          <a:lstStyle/>
          <a:p>
            <a:pPr algn="ctr"/>
            <a:r>
              <a:rPr lang="it-IT" sz="1600" dirty="0">
                <a:solidFill>
                  <a:schemeClr val="tx1">
                    <a:lumMod val="95000"/>
                  </a:schemeClr>
                </a:solidFill>
              </a:rPr>
              <a:t>Christ Breaking Bread  --  Angelo da Fonseca, Christa Prema Seva Ashram, Pune, India</a:t>
            </a:r>
            <a:endParaRPr lang="en-US" sz="1600" dirty="0">
              <a:solidFill>
                <a:schemeClr val="tx1">
                  <a:lumMod val="95000"/>
                </a:schemeClr>
              </a:solidFill>
            </a:endParaRPr>
          </a:p>
        </p:txBody>
      </p:sp>
      <p:pic>
        <p:nvPicPr>
          <p:cNvPr id="6" name="Picture 5">
            <a:extLst>
              <a:ext uri="{FF2B5EF4-FFF2-40B4-BE49-F238E27FC236}">
                <a16:creationId xmlns:a16="http://schemas.microsoft.com/office/drawing/2014/main" id="{BE72FC8E-4065-4D11-B2A7-C4EBB1B1C5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3368" y="588422"/>
            <a:ext cx="9104632" cy="4897979"/>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35076"/>
            <a:ext cx="6858000" cy="2308324"/>
          </a:xfrm>
          <a:prstGeom prst="rect">
            <a:avLst/>
          </a:prstGeom>
        </p:spPr>
        <p:txBody>
          <a:bodyPr wrap="square">
            <a:spAutoFit/>
          </a:bodyPr>
          <a:lstStyle/>
          <a:p>
            <a:r>
              <a:rPr lang="en-US" sz="3600" dirty="0"/>
              <a:t> "O that we might see some good! Let the light of your face shine on us, O LORD!"</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4:6b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638800"/>
            <a:ext cx="1981200" cy="1077218"/>
          </a:xfrm>
          <a:prstGeom prst="rect">
            <a:avLst/>
          </a:prstGeom>
          <a:noFill/>
        </p:spPr>
        <p:txBody>
          <a:bodyPr wrap="square" rtlCol="0">
            <a:spAutoFit/>
          </a:bodyPr>
          <a:lstStyle/>
          <a:p>
            <a:pPr algn="ctr"/>
            <a:r>
              <a:rPr lang="en-US" sz="1600" dirty="0">
                <a:solidFill>
                  <a:schemeClr val="tx1">
                    <a:lumMod val="95000"/>
                  </a:schemeClr>
                </a:solidFill>
              </a:rPr>
              <a:t>Cathedral of Christ the Light</a:t>
            </a:r>
          </a:p>
          <a:p>
            <a:pPr algn="ctr"/>
            <a:endParaRPr lang="en-US" sz="1600" dirty="0">
              <a:solidFill>
                <a:schemeClr val="tx1">
                  <a:lumMod val="95000"/>
                </a:schemeClr>
              </a:solidFill>
            </a:endParaRPr>
          </a:p>
          <a:p>
            <a:pPr algn="ctr"/>
            <a:r>
              <a:rPr lang="en-US" sz="1600" dirty="0">
                <a:solidFill>
                  <a:schemeClr val="tx1">
                    <a:lumMod val="95000"/>
                  </a:schemeClr>
                </a:solidFill>
              </a:rPr>
              <a:t>Oakland, CA</a:t>
            </a:r>
          </a:p>
        </p:txBody>
      </p:sp>
      <p:pic>
        <p:nvPicPr>
          <p:cNvPr id="2" name="Picture 1">
            <a:extLst>
              <a:ext uri="{FF2B5EF4-FFF2-40B4-BE49-F238E27FC236}">
                <a16:creationId xmlns:a16="http://schemas.microsoft.com/office/drawing/2014/main" id="{B232A329-AA0D-4B3A-BB7E-77218A5BBA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0" y="73817"/>
            <a:ext cx="6477000" cy="6748624"/>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05000"/>
            <a:ext cx="6576391" cy="2308324"/>
          </a:xfrm>
          <a:prstGeom prst="rect">
            <a:avLst/>
          </a:prstGeom>
        </p:spPr>
        <p:txBody>
          <a:bodyPr wrap="square">
            <a:spAutoFit/>
          </a:bodyPr>
          <a:lstStyle/>
          <a:p>
            <a:r>
              <a:rPr lang="en-US" sz="3600" dirty="0"/>
              <a:t>See what love the Father has given us, that we should be called children of God; and that is what we are.</a:t>
            </a:r>
            <a:endParaRPr lang="en-US" sz="3600" dirty="0">
              <a:cs typeface="Arial" pitchFamily="34" charset="0"/>
            </a:endParaRPr>
          </a:p>
        </p:txBody>
      </p:sp>
      <p:sp>
        <p:nvSpPr>
          <p:cNvPr id="5" name="TextBox 4"/>
          <p:cNvSpPr txBox="1"/>
          <p:nvPr/>
        </p:nvSpPr>
        <p:spPr>
          <a:xfrm>
            <a:off x="5943600" y="4643736"/>
            <a:ext cx="3352800" cy="461665"/>
          </a:xfrm>
          <a:prstGeom prst="rect">
            <a:avLst/>
          </a:prstGeom>
          <a:noFill/>
        </p:spPr>
        <p:txBody>
          <a:bodyPr wrap="square" rtlCol="0">
            <a:spAutoFit/>
          </a:bodyPr>
          <a:lstStyle/>
          <a:p>
            <a:pPr algn="ctr"/>
            <a:r>
              <a:rPr lang="en-US" sz="2400" dirty="0">
                <a:solidFill>
                  <a:schemeClr val="tx1">
                    <a:lumMod val="95000"/>
                  </a:schemeClr>
                </a:solidFill>
              </a:rPr>
              <a:t>1 John 3:1a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5791200"/>
            <a:ext cx="9753600" cy="307777"/>
          </a:xfrm>
          <a:prstGeom prst="rect">
            <a:avLst/>
          </a:prstGeom>
          <a:noFill/>
        </p:spPr>
        <p:txBody>
          <a:bodyPr wrap="square" rtlCol="0">
            <a:spAutoFit/>
          </a:bodyPr>
          <a:lstStyle/>
          <a:p>
            <a:pPr algn="ctr"/>
            <a:r>
              <a:rPr lang="en-US" sz="1400" dirty="0">
                <a:solidFill>
                  <a:schemeClr val="tx1">
                    <a:lumMod val="95000"/>
                  </a:schemeClr>
                </a:solidFill>
              </a:rPr>
              <a:t>Procession, detail  --  John August Swanson</a:t>
            </a:r>
          </a:p>
        </p:txBody>
      </p:sp>
      <p:pic>
        <p:nvPicPr>
          <p:cNvPr id="7" name="Picture 6">
            <a:extLst>
              <a:ext uri="{FF2B5EF4-FFF2-40B4-BE49-F238E27FC236}">
                <a16:creationId xmlns:a16="http://schemas.microsoft.com/office/drawing/2014/main" id="{247488C4-76B8-B67D-CF9A-C0DED3A9EC4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1295400"/>
            <a:ext cx="11353800" cy="36576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981200"/>
            <a:ext cx="7086600" cy="1754326"/>
          </a:xfrm>
          <a:prstGeom prst="rect">
            <a:avLst/>
          </a:prstGeom>
        </p:spPr>
        <p:txBody>
          <a:bodyPr wrap="square">
            <a:spAutoFit/>
          </a:bodyPr>
          <a:lstStyle/>
          <a:p>
            <a:r>
              <a:rPr lang="en-US" sz="3600" dirty="0"/>
              <a:t>While they were talking about this, Jesus himself stood among them and said to them, "Peace be with you."</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24:36b</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a:solidFill>
                  <a:schemeClr val="tx1">
                    <a:lumMod val="95000"/>
                  </a:schemeClr>
                </a:solidFill>
              </a:rPr>
              <a:t>Christ Appears to the Apostles  -- Duccio, Museo dell’Opera del Duomo, Siena, Italy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0CBCECCE-CCCA-436A-8722-D89B34BC1D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1436" y="228600"/>
            <a:ext cx="8029128" cy="602337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689</TotalTime>
  <Words>703</Words>
  <Application>Microsoft Office PowerPoint</Application>
  <PresentationFormat>Widescreen</PresentationFormat>
  <Paragraphs>65</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Third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120</cp:revision>
  <dcterms:created xsi:type="dcterms:W3CDTF">2016-08-31T16:46:43Z</dcterms:created>
  <dcterms:modified xsi:type="dcterms:W3CDTF">2022-10-23T14:14:27Z</dcterms:modified>
</cp:coreProperties>
</file>