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6" r:id="rId2"/>
    <p:sldId id="282" r:id="rId3"/>
    <p:sldId id="382" r:id="rId4"/>
    <p:sldId id="383" r:id="rId5"/>
    <p:sldId id="384" r:id="rId6"/>
    <p:sldId id="385" r:id="rId7"/>
    <p:sldId id="386" r:id="rId8"/>
    <p:sldId id="387" r:id="rId9"/>
    <p:sldId id="408" r:id="rId10"/>
    <p:sldId id="409" r:id="rId11"/>
    <p:sldId id="390" r:id="rId12"/>
    <p:sldId id="411" r:id="rId13"/>
    <p:sldId id="410" r:id="rId14"/>
    <p:sldId id="391" r:id="rId15"/>
    <p:sldId id="392" r:id="rId16"/>
    <p:sldId id="393" r:id="rId17"/>
    <p:sldId id="394" r:id="rId18"/>
    <p:sldId id="395" r:id="rId19"/>
    <p:sldId id="3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8" y="58"/>
      </p:cViewPr>
      <p:guideLst>
        <p:guide orient="horz" pos="2160"/>
        <p:guide pos="3840"/>
      </p:guideLst>
    </p:cSldViewPr>
  </p:slideViewPr>
  <p:notesTextViewPr>
    <p:cViewPr>
      <p:scale>
        <a:sx n="100" d="100"/>
        <a:sy n="100" d="100"/>
      </p:scale>
      <p:origin x="0" y="0"/>
    </p:cViewPr>
  </p:notesTextViewPr>
  <p:sorterViewPr>
    <p:cViewPr>
      <p:scale>
        <a:sx n="70" d="100"/>
        <a:sy n="70" d="100"/>
      </p:scale>
      <p:origin x="0" y="-1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143001"/>
            <a:ext cx="8686800" cy="1698625"/>
          </a:xfrm>
        </p:spPr>
        <p:txBody>
          <a:bodyPr>
            <a:noAutofit/>
          </a:bodyPr>
          <a:lstStyle/>
          <a:p>
            <a:r>
              <a:rPr lang="en-US" sz="8800" dirty="0"/>
              <a:t>Third Sunday after the Epiphany</a:t>
            </a:r>
          </a:p>
        </p:txBody>
      </p:sp>
      <p:sp>
        <p:nvSpPr>
          <p:cNvPr id="3" name="Subtitle 2"/>
          <p:cNvSpPr>
            <a:spLocks noGrp="1"/>
          </p:cNvSpPr>
          <p:nvPr>
            <p:ph type="subTitle" idx="1"/>
          </p:nvPr>
        </p:nvSpPr>
        <p:spPr>
          <a:xfrm>
            <a:off x="2819400" y="35814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2209800" y="4953000"/>
            <a:ext cx="3962400" cy="2246769"/>
          </a:xfrm>
          <a:prstGeom prst="rect">
            <a:avLst/>
          </a:prstGeom>
        </p:spPr>
        <p:txBody>
          <a:bodyPr wrap="square">
            <a:spAutoFit/>
          </a:bodyPr>
          <a:lstStyle/>
          <a:p>
            <a:r>
              <a:rPr lang="en-US" sz="2800" dirty="0"/>
              <a:t>Jonah 3:1-5, 10</a:t>
            </a:r>
          </a:p>
          <a:p>
            <a:r>
              <a:rPr lang="en-US" sz="2800" dirty="0"/>
              <a:t>Psalm 62:5-12</a:t>
            </a:r>
          </a:p>
          <a:p>
            <a:r>
              <a:rPr lang="en-US" sz="2800" dirty="0"/>
              <a:t>1 Corinthians 7:29-31</a:t>
            </a:r>
          </a:p>
          <a:p>
            <a:r>
              <a:rPr lang="en-US" sz="2800" dirty="0"/>
              <a:t>Mark 1:14-20</a:t>
            </a:r>
            <a:r>
              <a:rPr lang="fi-FI" sz="2800" dirty="0"/>
              <a:t>	</a:t>
            </a:r>
          </a:p>
          <a:p>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0" y="2209800"/>
            <a:ext cx="6934200" cy="1754326"/>
          </a:xfrm>
          <a:prstGeom prst="rect">
            <a:avLst/>
          </a:prstGeom>
        </p:spPr>
        <p:txBody>
          <a:bodyPr wrap="square">
            <a:spAutoFit/>
          </a:bodyPr>
          <a:lstStyle/>
          <a:p>
            <a:r>
              <a:rPr lang="en-US" sz="3600" dirty="0"/>
              <a:t>And Jesus said to them, "Follow me and I will make you fish for people."</a:t>
            </a:r>
          </a:p>
          <a:p>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Mark 1:17</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BB724F-88C5-422C-861A-902D567D27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8046" y="228601"/>
            <a:ext cx="9149955" cy="5945089"/>
          </a:xfrm>
          <a:prstGeom prst="rect">
            <a:avLst/>
          </a:prstGeom>
        </p:spPr>
      </p:pic>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Fish Symbol on Shrine Wall  --  Abomey, Benin</a:t>
            </a:r>
          </a:p>
        </p:txBody>
      </p:sp>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096000"/>
            <a:ext cx="8763000" cy="338554"/>
          </a:xfrm>
          <a:prstGeom prst="rect">
            <a:avLst/>
          </a:prstGeom>
          <a:noFill/>
        </p:spPr>
        <p:txBody>
          <a:bodyPr wrap="square" rtlCol="0">
            <a:spAutoFit/>
          </a:bodyPr>
          <a:lstStyle/>
          <a:p>
            <a:pPr algn="ctr">
              <a:defRPr/>
            </a:pPr>
            <a:r>
              <a:rPr lang="en-US" sz="1600" dirty="0">
                <a:solidFill>
                  <a:prstClr val="white">
                    <a:lumMod val="95000"/>
                  </a:prstClr>
                </a:solidFill>
                <a:latin typeface="Calibri"/>
              </a:rPr>
              <a:t>Logo of Presbytery of </a:t>
            </a:r>
            <a:r>
              <a:rPr lang="en-US" sz="1600" dirty="0" err="1">
                <a:solidFill>
                  <a:prstClr val="white">
                    <a:lumMod val="95000"/>
                  </a:prstClr>
                </a:solidFill>
                <a:latin typeface="Calibri"/>
              </a:rPr>
              <a:t>Marambaia</a:t>
            </a:r>
            <a:r>
              <a:rPr lang="en-US" sz="1600" dirty="0">
                <a:solidFill>
                  <a:prstClr val="white">
                    <a:lumMod val="95000"/>
                  </a:prstClr>
                </a:solidFill>
                <a:latin typeface="Calibri"/>
              </a:rPr>
              <a:t>, Brazil</a:t>
            </a:r>
          </a:p>
        </p:txBody>
      </p:sp>
      <p:pic>
        <p:nvPicPr>
          <p:cNvPr id="5" name="Picture 4">
            <a:extLst>
              <a:ext uri="{FF2B5EF4-FFF2-40B4-BE49-F238E27FC236}">
                <a16:creationId xmlns:a16="http://schemas.microsoft.com/office/drawing/2014/main" id="{CC869A70-792B-44C4-B94B-CA10040B3C33}"/>
              </a:ext>
            </a:extLst>
          </p:cNvPr>
          <p:cNvPicPr>
            <a:picLocks noChangeAspect="1"/>
          </p:cNvPicPr>
          <p:nvPr/>
        </p:nvPicPr>
        <p:blipFill>
          <a:blip r:embed="rId2"/>
          <a:stretch>
            <a:fillRect/>
          </a:stretch>
        </p:blipFill>
        <p:spPr>
          <a:xfrm>
            <a:off x="3824037" y="1600200"/>
            <a:ext cx="4620126" cy="3166712"/>
          </a:xfrm>
          <a:prstGeom prst="rect">
            <a:avLst/>
          </a:prstGeom>
        </p:spPr>
      </p:pic>
    </p:spTree>
    <p:extLst>
      <p:ext uri="{BB962C8B-B14F-4D97-AF65-F5344CB8AC3E}">
        <p14:creationId xmlns:p14="http://schemas.microsoft.com/office/powerpoint/2010/main" val="4109313229"/>
      </p:ext>
    </p:extLst>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defRPr/>
            </a:pPr>
            <a:r>
              <a:rPr lang="en-US" sz="1600" dirty="0" err="1">
                <a:solidFill>
                  <a:prstClr val="white">
                    <a:lumMod val="95000"/>
                  </a:prstClr>
                </a:solidFill>
                <a:latin typeface="Calibri"/>
              </a:rPr>
              <a:t>Ixthus</a:t>
            </a:r>
            <a:r>
              <a:rPr lang="en-US" sz="1600" dirty="0">
                <a:solidFill>
                  <a:prstClr val="white">
                    <a:lumMod val="95000"/>
                  </a:prstClr>
                </a:solidFill>
                <a:latin typeface="Calibri"/>
              </a:rPr>
              <a:t> Door --  Brite Divinity School, Texas Christian University, Fort Worth, TX</a:t>
            </a:r>
          </a:p>
        </p:txBody>
      </p:sp>
      <p:pic>
        <p:nvPicPr>
          <p:cNvPr id="3" name="Picture 2">
            <a:extLst>
              <a:ext uri="{FF2B5EF4-FFF2-40B4-BE49-F238E27FC236}">
                <a16:creationId xmlns:a16="http://schemas.microsoft.com/office/drawing/2014/main" id="{92108E3B-C8B7-490D-BFC3-95EC4C7B7F9E}"/>
              </a:ext>
            </a:extLst>
          </p:cNvPr>
          <p:cNvPicPr>
            <a:picLocks noChangeAspect="1"/>
          </p:cNvPicPr>
          <p:nvPr/>
        </p:nvPicPr>
        <p:blipFill>
          <a:blip r:embed="rId2"/>
          <a:stretch>
            <a:fillRect/>
          </a:stretch>
        </p:blipFill>
        <p:spPr>
          <a:xfrm>
            <a:off x="1371600" y="251996"/>
            <a:ext cx="9492231" cy="5615404"/>
          </a:xfrm>
          <a:prstGeom prst="rect">
            <a:avLst/>
          </a:prstGeom>
        </p:spPr>
      </p:pic>
    </p:spTree>
    <p:extLst>
      <p:ext uri="{BB962C8B-B14F-4D97-AF65-F5344CB8AC3E}">
        <p14:creationId xmlns:p14="http://schemas.microsoft.com/office/powerpoint/2010/main" val="2079648716"/>
      </p:ext>
    </p:extLst>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1"/>
            <a:ext cx="6934200" cy="1200329"/>
          </a:xfrm>
          <a:prstGeom prst="rect">
            <a:avLst/>
          </a:prstGeom>
        </p:spPr>
        <p:txBody>
          <a:bodyPr wrap="square">
            <a:spAutoFit/>
          </a:bodyPr>
          <a:lstStyle/>
          <a:p>
            <a:r>
              <a:rPr lang="en-US" sz="3600" dirty="0"/>
              <a:t>And immediately they left their nets and followed him.</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1:18</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6367046"/>
            <a:ext cx="5562600" cy="338554"/>
          </a:xfrm>
          <a:prstGeom prst="rect">
            <a:avLst/>
          </a:prstGeom>
          <a:noFill/>
        </p:spPr>
        <p:txBody>
          <a:bodyPr wrap="square" rtlCol="0">
            <a:spAutoFit/>
          </a:bodyPr>
          <a:lstStyle/>
          <a:p>
            <a:pPr algn="ctr"/>
            <a:r>
              <a:rPr lang="en-US" sz="1600" dirty="0">
                <a:solidFill>
                  <a:schemeClr val="tx1">
                    <a:lumMod val="95000"/>
                  </a:schemeClr>
                </a:solidFill>
              </a:rPr>
              <a:t>St. Peter and St. Andrew  --  Peter Koenig</a:t>
            </a:r>
          </a:p>
        </p:txBody>
      </p:sp>
      <p:pic>
        <p:nvPicPr>
          <p:cNvPr id="5" name="Picture 4">
            <a:extLst>
              <a:ext uri="{FF2B5EF4-FFF2-40B4-BE49-F238E27FC236}">
                <a16:creationId xmlns:a16="http://schemas.microsoft.com/office/drawing/2014/main" id="{EDAED722-0A9F-07CA-632F-25A21EA4AF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3214" y="304800"/>
            <a:ext cx="4565571" cy="58674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828800"/>
            <a:ext cx="6781800" cy="2308324"/>
          </a:xfrm>
          <a:prstGeom prst="rect">
            <a:avLst/>
          </a:prstGeom>
        </p:spPr>
        <p:txBody>
          <a:bodyPr wrap="square">
            <a:spAutoFit/>
          </a:bodyPr>
          <a:lstStyle/>
          <a:p>
            <a:r>
              <a:rPr lang="en-US" sz="3600" dirty="0"/>
              <a:t>As he went a little farther, he saw James son of Zebedee and his brother John, who were in their boat mending the nets.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1:19</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5334001"/>
            <a:ext cx="3505200" cy="1354217"/>
          </a:xfrm>
          <a:prstGeom prst="rect">
            <a:avLst/>
          </a:prstGeom>
          <a:noFill/>
        </p:spPr>
        <p:txBody>
          <a:bodyPr wrap="square" rtlCol="0">
            <a:spAutoFit/>
          </a:bodyPr>
          <a:lstStyle/>
          <a:p>
            <a:pPr algn="ctr"/>
            <a:r>
              <a:rPr lang="en-US" sz="1600" dirty="0">
                <a:solidFill>
                  <a:schemeClr val="tx1">
                    <a:lumMod val="95000"/>
                  </a:schemeClr>
                </a:solidFill>
              </a:rPr>
              <a:t>Mending the Nets</a:t>
            </a:r>
          </a:p>
          <a:p>
            <a:pPr algn="ctr"/>
            <a:endParaRPr lang="en-US" sz="1600" dirty="0">
              <a:solidFill>
                <a:schemeClr val="tx1">
                  <a:lumMod val="95000"/>
                </a:schemeClr>
              </a:solidFill>
            </a:endParaRPr>
          </a:p>
          <a:p>
            <a:pPr algn="ctr"/>
            <a:r>
              <a:rPr lang="en-US" sz="1600" dirty="0">
                <a:solidFill>
                  <a:schemeClr val="tx1">
                    <a:lumMod val="95000"/>
                  </a:schemeClr>
                </a:solidFill>
              </a:rPr>
              <a:t>Winslow Homer</a:t>
            </a:r>
          </a:p>
          <a:p>
            <a:pPr algn="ctr"/>
            <a:r>
              <a:rPr lang="en-US" sz="1600" dirty="0">
                <a:solidFill>
                  <a:schemeClr val="tx1">
                    <a:lumMod val="95000"/>
                  </a:schemeClr>
                </a:solidFill>
              </a:rPr>
              <a:t>National Gallery of Art</a:t>
            </a:r>
          </a:p>
          <a:p>
            <a:pPr algn="ctr"/>
            <a:r>
              <a:rPr lang="en-US" sz="1400" dirty="0">
                <a:solidFill>
                  <a:schemeClr val="tx1">
                    <a:lumMod val="95000"/>
                  </a:schemeClr>
                </a:solidFill>
              </a:rPr>
              <a:t>Washington</a:t>
            </a:r>
            <a:r>
              <a:rPr lang="en-US" sz="1600" dirty="0">
                <a:solidFill>
                  <a:schemeClr val="tx1">
                    <a:lumMod val="95000"/>
                  </a:schemeClr>
                </a:solidFill>
              </a:rPr>
              <a:t>, DC</a:t>
            </a:r>
          </a:p>
        </p:txBody>
      </p:sp>
      <p:pic>
        <p:nvPicPr>
          <p:cNvPr id="3" name="Picture 2">
            <a:extLst>
              <a:ext uri="{FF2B5EF4-FFF2-40B4-BE49-F238E27FC236}">
                <a16:creationId xmlns:a16="http://schemas.microsoft.com/office/drawing/2014/main" id="{24C27B1B-BEB0-4A49-AFC5-FB2C0B585C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9200" y="0"/>
            <a:ext cx="5144430" cy="6803924"/>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52600"/>
            <a:ext cx="6705600" cy="2308324"/>
          </a:xfrm>
          <a:prstGeom prst="rect">
            <a:avLst/>
          </a:prstGeom>
        </p:spPr>
        <p:txBody>
          <a:bodyPr wrap="square">
            <a:spAutoFit/>
          </a:bodyPr>
          <a:lstStyle/>
          <a:p>
            <a:r>
              <a:rPr lang="en-US" sz="3600" dirty="0"/>
              <a:t>Immediately he called them; and they left their father Zebedee in the boat with the hired men, and followed him.</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Mark 1:20</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5028962"/>
            <a:ext cx="2209800" cy="1600438"/>
          </a:xfrm>
          <a:prstGeom prst="rect">
            <a:avLst/>
          </a:prstGeom>
          <a:noFill/>
        </p:spPr>
        <p:txBody>
          <a:bodyPr wrap="square" rtlCol="0">
            <a:spAutoFit/>
          </a:bodyPr>
          <a:lstStyle/>
          <a:p>
            <a:pPr algn="ctr"/>
            <a:r>
              <a:rPr lang="en-US" sz="1600" dirty="0">
                <a:solidFill>
                  <a:schemeClr val="tx1">
                    <a:lumMod val="95000"/>
                  </a:schemeClr>
                </a:solidFill>
              </a:rPr>
              <a:t>Calling of James and John, sons of Zebedee</a:t>
            </a:r>
          </a:p>
          <a:p>
            <a:pPr algn="ctr"/>
            <a:endParaRPr lang="en-US" sz="1600" dirty="0">
              <a:solidFill>
                <a:schemeClr val="tx1">
                  <a:lumMod val="95000"/>
                </a:schemeClr>
              </a:solidFill>
            </a:endParaRPr>
          </a:p>
          <a:p>
            <a:pPr algn="ctr"/>
            <a:r>
              <a:rPr lang="en-US" sz="1600" dirty="0">
                <a:solidFill>
                  <a:schemeClr val="tx1">
                    <a:lumMod val="95000"/>
                  </a:schemeClr>
                </a:solidFill>
              </a:rPr>
              <a:t>Marco </a:t>
            </a:r>
            <a:r>
              <a:rPr lang="en-US" sz="1600" dirty="0" err="1">
                <a:solidFill>
                  <a:schemeClr val="tx1">
                    <a:lumMod val="95000"/>
                  </a:schemeClr>
                </a:solidFill>
              </a:rPr>
              <a:t>Basaiti</a:t>
            </a:r>
            <a:endParaRPr lang="en-US" sz="1600" dirty="0">
              <a:solidFill>
                <a:schemeClr val="tx1">
                  <a:lumMod val="95000"/>
                </a:schemeClr>
              </a:solidFill>
            </a:endParaRPr>
          </a:p>
          <a:p>
            <a:pPr algn="ctr"/>
            <a:r>
              <a:rPr lang="en-US" sz="1600" dirty="0">
                <a:solidFill>
                  <a:schemeClr val="tx1">
                    <a:lumMod val="95000"/>
                  </a:schemeClr>
                </a:solidFill>
              </a:rPr>
              <a:t>Accademia of Venice</a:t>
            </a:r>
          </a:p>
          <a:p>
            <a:pPr algn="ctr"/>
            <a:r>
              <a:rPr lang="en-US" sz="1600" dirty="0">
                <a:solidFill>
                  <a:schemeClr val="tx1">
                    <a:lumMod val="95000"/>
                  </a:schemeClr>
                </a:solidFill>
              </a:rPr>
              <a:t>Venice, Italy</a:t>
            </a:r>
          </a:p>
        </p:txBody>
      </p:sp>
      <p:pic>
        <p:nvPicPr>
          <p:cNvPr id="2" name="Picture 1">
            <a:extLst>
              <a:ext uri="{FF2B5EF4-FFF2-40B4-BE49-F238E27FC236}">
                <a16:creationId xmlns:a16="http://schemas.microsoft.com/office/drawing/2014/main" id="{7CF99982-3CC4-4C1A-B546-963D2EDF1A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0"/>
            <a:ext cx="4639038" cy="68580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828800"/>
            <a:ext cx="7467600" cy="2308324"/>
          </a:xfrm>
          <a:prstGeom prst="rect">
            <a:avLst/>
          </a:prstGeom>
        </p:spPr>
        <p:txBody>
          <a:bodyPr wrap="square">
            <a:spAutoFit/>
          </a:bodyPr>
          <a:lstStyle/>
          <a:p>
            <a:r>
              <a:rPr lang="en-US" sz="3600" dirty="0"/>
              <a:t>The word of the LORD came to Jonah …</a:t>
            </a:r>
            <a:r>
              <a:rPr lang="en-US" sz="3600" dirty="0">
                <a:cs typeface="Arial" pitchFamily="34" charset="0"/>
              </a:rPr>
              <a:t> "Get up, go to Nineveh, that great city, and proclaim to it the message that I tell you."</a:t>
            </a:r>
          </a:p>
        </p:txBody>
      </p:sp>
      <p:sp>
        <p:nvSpPr>
          <p:cNvPr id="4" name="TextBox 3"/>
          <p:cNvSpPr txBox="1"/>
          <p:nvPr/>
        </p:nvSpPr>
        <p:spPr>
          <a:xfrm>
            <a:off x="5791200" y="4572001"/>
            <a:ext cx="3352800" cy="461665"/>
          </a:xfrm>
          <a:prstGeom prst="rect">
            <a:avLst/>
          </a:prstGeom>
          <a:noFill/>
        </p:spPr>
        <p:txBody>
          <a:bodyPr wrap="square" rtlCol="0">
            <a:spAutoFit/>
          </a:bodyPr>
          <a:lstStyle/>
          <a:p>
            <a:pPr algn="ctr"/>
            <a:r>
              <a:rPr lang="en-US" sz="2400" dirty="0">
                <a:solidFill>
                  <a:schemeClr val="tx1">
                    <a:lumMod val="95000"/>
                  </a:schemeClr>
                </a:solidFill>
              </a:rPr>
              <a:t>Jonah 3:1a, 2</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90678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https://commons.wikimedia.org/wiki/File:Jon%C3%A1s_predicando_al_pueblo_de_N%C3%ADnive,_de_Andrea_Vaccaro_(Museo_de_Bellas_Artes_de_Sevilla).jpg</a:t>
            </a:r>
          </a:p>
          <a:p>
            <a:pPr>
              <a:buNone/>
            </a:pPr>
            <a:r>
              <a:rPr lang="en-US" sz="1600" dirty="0"/>
              <a:t>https://commons.wikimedia.org/wiki/File:Diminish_and_Ascend,_Christchurch_Botanic_Gardens,_Christchurch.jpg</a:t>
            </a:r>
          </a:p>
          <a:p>
            <a:pPr>
              <a:buNone/>
            </a:pPr>
            <a:r>
              <a:rPr lang="en-US" sz="1600" dirty="0"/>
              <a:t>https://commons.wikimedia.org/wiki/File:Emancipation-_the_past_and_the_future_(20186657008).jpghttps://commons.wikimedia.org/wiki/File:CandelariaChurchjf1988_08.JPG – Ramon Velazquez</a:t>
            </a:r>
          </a:p>
          <a:p>
            <a:pPr>
              <a:buNone/>
            </a:pPr>
            <a:r>
              <a:rPr lang="en-US" sz="1600" dirty="0"/>
              <a:t>https://commons.m.wikimedia.org/wiki/File:Fish_Symbol_on_Shrine_Wall_-_Abomey_-_Benin.jpg – Adam Jones PhD</a:t>
            </a:r>
          </a:p>
          <a:p>
            <a:pPr>
              <a:buNone/>
            </a:pPr>
            <a:r>
              <a:rPr lang="en-US" sz="1600" dirty="0"/>
              <a:t>https://commons.m.wikimedia.org/wiki/File:Igreja_Presbiteriana_em_Marambaia.jpg</a:t>
            </a:r>
          </a:p>
          <a:p>
            <a:pPr>
              <a:buNone/>
            </a:pPr>
            <a:r>
              <a:rPr lang="en-US" sz="1600" dirty="0"/>
              <a:t>https://www.flickr.com/photos/yumievriwan/4351729515</a:t>
            </a:r>
          </a:p>
          <a:p>
            <a:pPr>
              <a:buNone/>
            </a:pPr>
            <a:r>
              <a:rPr lang="de-DE" sz="1600" dirty="0"/>
              <a:t>Peter Winfried (Canisius) Koenig, https://www.pwkoenig.co.uk/</a:t>
            </a:r>
            <a:endParaRPr lang="en-US" sz="1600" dirty="0"/>
          </a:p>
          <a:p>
            <a:pPr>
              <a:buNone/>
            </a:pPr>
            <a:r>
              <a:rPr lang="en-US" sz="1600" dirty="0"/>
              <a:t>https://commons.wikimedia.org/wiki/File:Mending_the_Nets_by_Winslow_Homer,_1881.png</a:t>
            </a:r>
          </a:p>
          <a:p>
            <a:pPr>
              <a:buNone/>
            </a:pPr>
            <a:r>
              <a:rPr lang="en-US" sz="1600" dirty="0"/>
              <a:t>https://commons.wikimedia.org/wiki/File:Basaiti_Call_of_the_Sons_of_Zebedee.jpg</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181600"/>
            <a:ext cx="2057400" cy="1569660"/>
          </a:xfrm>
          <a:prstGeom prst="rect">
            <a:avLst/>
          </a:prstGeom>
          <a:noFill/>
        </p:spPr>
        <p:txBody>
          <a:bodyPr wrap="square" rtlCol="0">
            <a:spAutoFit/>
          </a:bodyPr>
          <a:lstStyle/>
          <a:p>
            <a:pPr algn="ctr"/>
            <a:r>
              <a:rPr lang="en-US" sz="1600" dirty="0">
                <a:solidFill>
                  <a:schemeClr val="tx1">
                    <a:lumMod val="95000"/>
                  </a:schemeClr>
                </a:solidFill>
              </a:rPr>
              <a:t>Jonah Preaching to the People of Nineveh</a:t>
            </a:r>
          </a:p>
          <a:p>
            <a:pPr algn="ctr"/>
            <a:endParaRPr lang="en-US" sz="1600" dirty="0">
              <a:solidFill>
                <a:schemeClr val="tx1">
                  <a:lumMod val="95000"/>
                </a:schemeClr>
              </a:solidFill>
            </a:endParaRPr>
          </a:p>
          <a:p>
            <a:pPr algn="ctr"/>
            <a:r>
              <a:rPr lang="en-US" sz="1600" dirty="0">
                <a:solidFill>
                  <a:schemeClr val="tx1">
                    <a:lumMod val="95000"/>
                  </a:schemeClr>
                </a:solidFill>
              </a:rPr>
              <a:t>Andrea Vaccaro</a:t>
            </a:r>
          </a:p>
          <a:p>
            <a:pPr algn="ctr"/>
            <a:r>
              <a:rPr lang="en-US" sz="1600" dirty="0">
                <a:solidFill>
                  <a:schemeClr val="tx1">
                    <a:lumMod val="95000"/>
                  </a:schemeClr>
                </a:solidFill>
              </a:rPr>
              <a:t>Museo de </a:t>
            </a:r>
            <a:r>
              <a:rPr lang="en-US" sz="1600" dirty="0" err="1">
                <a:solidFill>
                  <a:schemeClr val="tx1">
                    <a:lumMod val="95000"/>
                  </a:schemeClr>
                </a:solidFill>
              </a:rPr>
              <a:t>Bellas</a:t>
            </a:r>
            <a:r>
              <a:rPr lang="en-US" sz="1600" dirty="0">
                <a:solidFill>
                  <a:schemeClr val="tx1">
                    <a:lumMod val="95000"/>
                  </a:schemeClr>
                </a:solidFill>
              </a:rPr>
              <a:t> Artes</a:t>
            </a:r>
          </a:p>
          <a:p>
            <a:pPr algn="ctr"/>
            <a:r>
              <a:rPr lang="en-US" sz="1600" dirty="0">
                <a:solidFill>
                  <a:schemeClr val="tx1">
                    <a:lumMod val="95000"/>
                  </a:schemeClr>
                </a:solidFill>
              </a:rPr>
              <a:t>Seville, Spain</a:t>
            </a:r>
          </a:p>
        </p:txBody>
      </p:sp>
      <p:pic>
        <p:nvPicPr>
          <p:cNvPr id="6" name="Picture 5">
            <a:extLst>
              <a:ext uri="{FF2B5EF4-FFF2-40B4-BE49-F238E27FC236}">
                <a16:creationId xmlns:a16="http://schemas.microsoft.com/office/drawing/2014/main" id="{ED618AAB-9B99-4A20-AC32-5782A6D1EB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41014" y="0"/>
            <a:ext cx="6926987" cy="68580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05000"/>
            <a:ext cx="7467600" cy="2308324"/>
          </a:xfrm>
          <a:prstGeom prst="rect">
            <a:avLst/>
          </a:prstGeom>
        </p:spPr>
        <p:txBody>
          <a:bodyPr wrap="square">
            <a:spAutoFit/>
          </a:bodyPr>
          <a:lstStyle/>
          <a:p>
            <a:r>
              <a:rPr lang="en-US" sz="3600" dirty="0"/>
              <a:t>Those of low estate … </a:t>
            </a:r>
          </a:p>
          <a:p>
            <a:r>
              <a:rPr lang="en-US" sz="3600" dirty="0"/>
              <a:t>those of high estate … </a:t>
            </a:r>
          </a:p>
          <a:p>
            <a:r>
              <a:rPr lang="en-US" sz="3600" dirty="0"/>
              <a:t>in the balances they go up; </a:t>
            </a:r>
          </a:p>
          <a:p>
            <a:r>
              <a:rPr lang="en-US" sz="3600" dirty="0"/>
              <a:t>they are together lighter than a breath.</a:t>
            </a:r>
            <a:endParaRPr lang="en-US" sz="3600" dirty="0">
              <a:cs typeface="Arial" pitchFamily="34" charset="0"/>
            </a:endParaRPr>
          </a:p>
        </p:txBody>
      </p:sp>
      <p:sp>
        <p:nvSpPr>
          <p:cNvPr id="5" name="TextBox 4"/>
          <p:cNvSpPr txBox="1"/>
          <p:nvPr/>
        </p:nvSpPr>
        <p:spPr>
          <a:xfrm>
            <a:off x="5715000" y="4876801"/>
            <a:ext cx="3352800" cy="461665"/>
          </a:xfrm>
          <a:prstGeom prst="rect">
            <a:avLst/>
          </a:prstGeom>
          <a:noFill/>
        </p:spPr>
        <p:txBody>
          <a:bodyPr wrap="square" rtlCol="0">
            <a:spAutoFit/>
          </a:bodyPr>
          <a:lstStyle/>
          <a:p>
            <a:pPr algn="ctr"/>
            <a:r>
              <a:rPr lang="en-US" sz="2400" dirty="0">
                <a:solidFill>
                  <a:schemeClr val="tx1">
                    <a:lumMod val="95000"/>
                  </a:schemeClr>
                </a:solidFill>
              </a:rPr>
              <a:t>Psalm 62:9</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6367046"/>
            <a:ext cx="9829800" cy="307777"/>
          </a:xfrm>
          <a:prstGeom prst="rect">
            <a:avLst/>
          </a:prstGeom>
          <a:noFill/>
        </p:spPr>
        <p:txBody>
          <a:bodyPr wrap="square" rtlCol="0">
            <a:spAutoFit/>
          </a:bodyPr>
          <a:lstStyle/>
          <a:p>
            <a:pPr algn="ctr"/>
            <a:r>
              <a:rPr lang="en-US" sz="1400" dirty="0">
                <a:solidFill>
                  <a:schemeClr val="tx1">
                    <a:lumMod val="95000"/>
                  </a:schemeClr>
                </a:solidFill>
              </a:rPr>
              <a:t>Diminish and Ascend  --  David McCracken, Christchurch, New Zealand</a:t>
            </a:r>
          </a:p>
        </p:txBody>
      </p:sp>
      <p:pic>
        <p:nvPicPr>
          <p:cNvPr id="2" name="Picture 1">
            <a:extLst>
              <a:ext uri="{FF2B5EF4-FFF2-40B4-BE49-F238E27FC236}">
                <a16:creationId xmlns:a16="http://schemas.microsoft.com/office/drawing/2014/main" id="{1534A673-67A4-B01E-1A39-144B72A81F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133886"/>
            <a:ext cx="9345879" cy="6038314"/>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3700" y="1828800"/>
            <a:ext cx="6324600" cy="2308324"/>
          </a:xfrm>
          <a:prstGeom prst="rect">
            <a:avLst/>
          </a:prstGeom>
        </p:spPr>
        <p:txBody>
          <a:bodyPr wrap="square">
            <a:spAutoFit/>
          </a:bodyPr>
          <a:lstStyle/>
          <a:p>
            <a:r>
              <a:rPr lang="en-US" sz="3600" dirty="0"/>
              <a:t>I mean, brothers and sisters, the appointed time has grown short … the present form of this world is passing away.</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1 Corinthians 7:29a, 31b</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8C66D-4CD5-4323-B0C2-F515D58111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0200" y="0"/>
            <a:ext cx="8991600" cy="6433644"/>
          </a:xfrm>
          <a:prstGeom prst="rect">
            <a:avLst/>
          </a:prstGeom>
        </p:spPr>
      </p:pic>
      <p:sp>
        <p:nvSpPr>
          <p:cNvPr id="5" name="TextBox 4">
            <a:extLst>
              <a:ext uri="{FF2B5EF4-FFF2-40B4-BE49-F238E27FC236}">
                <a16:creationId xmlns:a16="http://schemas.microsoft.com/office/drawing/2014/main" id="{710E6268-F416-4954-A4B8-50C9EB923F96}"/>
              </a:ext>
            </a:extLst>
          </p:cNvPr>
          <p:cNvSpPr txBox="1"/>
          <p:nvPr/>
        </p:nvSpPr>
        <p:spPr>
          <a:xfrm>
            <a:off x="2133600" y="6477000"/>
            <a:ext cx="8229600" cy="338554"/>
          </a:xfrm>
          <a:prstGeom prst="rect">
            <a:avLst/>
          </a:prstGeom>
          <a:noFill/>
        </p:spPr>
        <p:txBody>
          <a:bodyPr wrap="square" rtlCol="0">
            <a:spAutoFit/>
          </a:bodyPr>
          <a:lstStyle/>
          <a:p>
            <a:pPr algn="ctr"/>
            <a:r>
              <a:rPr lang="en-US" sz="1600" dirty="0"/>
              <a:t>The Past and the Future – Emancipation  --  Thomas Nast, Library Co. of Philadelphia</a:t>
            </a:r>
          </a:p>
        </p:txBody>
      </p:sp>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00200"/>
            <a:ext cx="7086600" cy="2308324"/>
          </a:xfrm>
          <a:prstGeom prst="rect">
            <a:avLst/>
          </a:prstGeom>
        </p:spPr>
        <p:txBody>
          <a:bodyPr wrap="square">
            <a:spAutoFit/>
          </a:bodyPr>
          <a:lstStyle/>
          <a:p>
            <a:r>
              <a:rPr lang="en-US" sz="3600" dirty="0"/>
              <a:t>As Jesus passed along the Sea of Galilee, he saw Simon and his brother Andrew casting a net into the sea--for they were fishermen.</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Mark 1:16</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Christ Calling the Disciples  --  Nuestra Senora de la Candelaria, Candelaria, Philippines</a:t>
            </a:r>
          </a:p>
        </p:txBody>
      </p:sp>
      <p:pic>
        <p:nvPicPr>
          <p:cNvPr id="2" name="Picture 1">
            <a:extLst>
              <a:ext uri="{FF2B5EF4-FFF2-40B4-BE49-F238E27FC236}">
                <a16:creationId xmlns:a16="http://schemas.microsoft.com/office/drawing/2014/main" id="{DCA02E27-AAC8-40A5-A79C-C841FE950FE8}"/>
              </a:ext>
            </a:extLst>
          </p:cNvPr>
          <p:cNvPicPr>
            <a:picLocks noChangeAspect="1"/>
          </p:cNvPicPr>
          <p:nvPr/>
        </p:nvPicPr>
        <p:blipFill>
          <a:blip r:embed="rId2"/>
          <a:stretch>
            <a:fillRect/>
          </a:stretch>
        </p:blipFill>
        <p:spPr>
          <a:xfrm>
            <a:off x="2133600" y="152400"/>
            <a:ext cx="7924800" cy="59436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540</TotalTime>
  <Words>697</Words>
  <Application>Microsoft Office PowerPoint</Application>
  <PresentationFormat>Widescreen</PresentationFormat>
  <Paragraphs>63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First Sunday after Christmas Day Year A</vt:lpstr>
      <vt:lpstr>Third Sunday after the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Sunday after Epiphany</dc:title>
  <dc:creator>Anne</dc:creator>
  <cp:lastModifiedBy>Anne Richardson</cp:lastModifiedBy>
  <cp:revision>99</cp:revision>
  <dcterms:created xsi:type="dcterms:W3CDTF">2016-08-31T16:46:43Z</dcterms:created>
  <dcterms:modified xsi:type="dcterms:W3CDTF">2022-10-11T21:07:07Z</dcterms:modified>
</cp:coreProperties>
</file>