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410" r:id="rId3"/>
    <p:sldId id="411" r:id="rId4"/>
    <p:sldId id="282" r:id="rId5"/>
    <p:sldId id="384" r:id="rId6"/>
    <p:sldId id="383" r:id="rId7"/>
    <p:sldId id="382" r:id="rId8"/>
    <p:sldId id="385" r:id="rId9"/>
    <p:sldId id="386" r:id="rId10"/>
    <p:sldId id="387" r:id="rId11"/>
    <p:sldId id="408" r:id="rId12"/>
    <p:sldId id="409" r:id="rId13"/>
    <p:sldId id="390" r:id="rId14"/>
    <p:sldId id="391" r:id="rId15"/>
    <p:sldId id="392" r:id="rId16"/>
    <p:sldId id="393" r:id="rId17"/>
    <p:sldId id="394" r:id="rId18"/>
    <p:sldId id="395" r:id="rId19"/>
    <p:sldId id="396" r:id="rId20"/>
    <p:sldId id="412" r:id="rId21"/>
    <p:sldId id="397" r:id="rId22"/>
    <p:sldId id="398"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400F"/>
    <a:srgbClr val="BD6619"/>
    <a:srgbClr val="70635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11" autoAdjust="0"/>
    <p:restoredTop sz="94660"/>
  </p:normalViewPr>
  <p:slideViewPr>
    <p:cSldViewPr>
      <p:cViewPr varScale="1">
        <p:scale>
          <a:sx n="67" d="100"/>
          <a:sy n="67" d="100"/>
        </p:scale>
        <p:origin x="62" y="240"/>
      </p:cViewPr>
      <p:guideLst>
        <p:guide orient="horz" pos="2160"/>
        <p:guide pos="3840"/>
      </p:guideLst>
    </p:cSldViewPr>
  </p:slideViewPr>
  <p:notesTextViewPr>
    <p:cViewPr>
      <p:scale>
        <a:sx n="100" d="100"/>
        <a:sy n="100" d="100"/>
      </p:scale>
      <p:origin x="0" y="0"/>
    </p:cViewPr>
  </p:notesTextViewPr>
  <p:sorterViewPr>
    <p:cViewPr>
      <p:scale>
        <a:sx n="50" d="100"/>
        <a:sy n="50" d="100"/>
      </p:scale>
      <p:origin x="0" y="-5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Second Sunday in Lent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6324600" y="5042118"/>
            <a:ext cx="4267200" cy="1815882"/>
          </a:xfrm>
          <a:prstGeom prst="rect">
            <a:avLst/>
          </a:prstGeom>
          <a:solidFill>
            <a:srgbClr val="90400F">
              <a:alpha val="60000"/>
            </a:srgbClr>
          </a:solidFill>
        </p:spPr>
        <p:txBody>
          <a:bodyPr wrap="square">
            <a:spAutoFit/>
          </a:bodyPr>
          <a:lstStyle/>
          <a:p>
            <a:pPr algn="ctr"/>
            <a:r>
              <a:rPr lang="en-US" sz="2800" dirty="0"/>
              <a:t>Genesis 17:1-7, 15-16</a:t>
            </a:r>
          </a:p>
          <a:p>
            <a:pPr algn="ctr"/>
            <a:r>
              <a:rPr lang="en-US" sz="2800" dirty="0"/>
              <a:t>Psalm 22:23-31</a:t>
            </a:r>
          </a:p>
          <a:p>
            <a:pPr algn="ctr"/>
            <a:r>
              <a:rPr lang="en-US" sz="2800" dirty="0"/>
              <a:t>Romans 4:13-25</a:t>
            </a:r>
          </a:p>
          <a:p>
            <a:pPr algn="ctr"/>
            <a:r>
              <a:rPr lang="en-US" sz="2800" dirty="0"/>
              <a:t>Mark 8:31-38 or Mark 9:2-9</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600200"/>
            <a:ext cx="6172200" cy="2308324"/>
          </a:xfrm>
          <a:prstGeom prst="rect">
            <a:avLst/>
          </a:prstGeom>
        </p:spPr>
        <p:txBody>
          <a:bodyPr wrap="square">
            <a:spAutoFit/>
          </a:bodyPr>
          <a:lstStyle/>
          <a:p>
            <a:r>
              <a:rPr lang="en-US" sz="3600" dirty="0"/>
              <a:t>No distrust made him waver concerning the promise of God, but he grew strong in his faith as he gave glory to God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Romans 4:20</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503784"/>
            <a:ext cx="2819400" cy="1354217"/>
          </a:xfrm>
          <a:prstGeom prst="rect">
            <a:avLst/>
          </a:prstGeom>
          <a:noFill/>
        </p:spPr>
        <p:txBody>
          <a:bodyPr wrap="square" rtlCol="0">
            <a:spAutoFit/>
          </a:bodyPr>
          <a:lstStyle/>
          <a:p>
            <a:pPr algn="ctr"/>
            <a:r>
              <a:rPr lang="en-US" sz="1600" dirty="0">
                <a:solidFill>
                  <a:schemeClr val="tx1">
                    <a:lumMod val="95000"/>
                  </a:schemeClr>
                </a:solidFill>
              </a:rPr>
              <a:t>Reading the Bible</a:t>
            </a:r>
          </a:p>
          <a:p>
            <a:pPr algn="ctr"/>
            <a:endParaRPr lang="en-US" sz="1600" dirty="0">
              <a:solidFill>
                <a:schemeClr val="tx1">
                  <a:lumMod val="95000"/>
                </a:schemeClr>
              </a:solidFill>
            </a:endParaRPr>
          </a:p>
          <a:p>
            <a:pPr algn="ctr"/>
            <a:r>
              <a:rPr lang="en-US" sz="1600" dirty="0">
                <a:solidFill>
                  <a:schemeClr val="tx1">
                    <a:lumMod val="95000"/>
                  </a:schemeClr>
                </a:solidFill>
              </a:rPr>
              <a:t>Gerrit Dou</a:t>
            </a:r>
          </a:p>
          <a:p>
            <a:pPr algn="ctr"/>
            <a:r>
              <a:rPr lang="en-US" sz="1600" dirty="0">
                <a:solidFill>
                  <a:schemeClr val="tx1">
                    <a:lumMod val="95000"/>
                  </a:schemeClr>
                </a:solidFill>
              </a:rPr>
              <a:t>Louvre Museum</a:t>
            </a:r>
          </a:p>
          <a:p>
            <a:pPr algn="ctr"/>
            <a:r>
              <a:rPr lang="en-US" sz="1600" dirty="0">
                <a:solidFill>
                  <a:schemeClr val="tx1">
                    <a:lumMod val="95000"/>
                  </a:schemeClr>
                </a:solidFill>
              </a:rPr>
              <a:t>Paris, France</a:t>
            </a:r>
          </a:p>
        </p:txBody>
      </p:sp>
      <p:pic>
        <p:nvPicPr>
          <p:cNvPr id="3" name="Picture 2">
            <a:extLst>
              <a:ext uri="{FF2B5EF4-FFF2-40B4-BE49-F238E27FC236}">
                <a16:creationId xmlns:a16="http://schemas.microsoft.com/office/drawing/2014/main" id="{0563FA32-DE2B-414D-8900-82B1AE6574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83332" y="66040"/>
            <a:ext cx="6699908" cy="663956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6896100" cy="2308324"/>
          </a:xfrm>
          <a:prstGeom prst="rect">
            <a:avLst/>
          </a:prstGeom>
        </p:spPr>
        <p:txBody>
          <a:bodyPr wrap="square">
            <a:spAutoFit/>
          </a:bodyPr>
          <a:lstStyle/>
          <a:p>
            <a:r>
              <a:rPr lang="en-US" sz="3600" dirty="0"/>
              <a:t>Then he began to teach them that the Son of Man must undergo great suffering … and be killed, and after three days rise again.</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Mark 8:31a,c</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4526" y="5867401"/>
            <a:ext cx="2124075" cy="830997"/>
          </a:xfrm>
          <a:prstGeom prst="rect">
            <a:avLst/>
          </a:prstGeom>
          <a:noFill/>
        </p:spPr>
        <p:txBody>
          <a:bodyPr wrap="square" rtlCol="0">
            <a:spAutoFit/>
          </a:bodyPr>
          <a:lstStyle/>
          <a:p>
            <a:pPr algn="ctr"/>
            <a:r>
              <a:rPr lang="en-US" sz="1600" dirty="0">
                <a:solidFill>
                  <a:schemeClr val="tx1">
                    <a:lumMod val="95000"/>
                  </a:schemeClr>
                </a:solidFill>
              </a:rPr>
              <a:t>The Flagellation</a:t>
            </a:r>
          </a:p>
          <a:p>
            <a:pPr algn="ctr"/>
            <a:r>
              <a:rPr lang="en-US" sz="1600" dirty="0">
                <a:solidFill>
                  <a:schemeClr val="tx1">
                    <a:lumMod val="95000"/>
                  </a:schemeClr>
                </a:solidFill>
              </a:rPr>
              <a:t>JESUS MAFA</a:t>
            </a:r>
          </a:p>
          <a:p>
            <a:pPr algn="ctr"/>
            <a:r>
              <a:rPr lang="en-US" sz="1600" dirty="0">
                <a:solidFill>
                  <a:schemeClr val="tx1">
                    <a:lumMod val="95000"/>
                  </a:schemeClr>
                </a:solidFill>
              </a:rPr>
              <a:t>Cameroon</a:t>
            </a:r>
          </a:p>
        </p:txBody>
      </p:sp>
      <p:pic>
        <p:nvPicPr>
          <p:cNvPr id="3" name="Picture 2">
            <a:extLst>
              <a:ext uri="{FF2B5EF4-FFF2-40B4-BE49-F238E27FC236}">
                <a16:creationId xmlns:a16="http://schemas.microsoft.com/office/drawing/2014/main" id="{3904AEAE-F8A1-454A-9454-530D6F316DD7}"/>
              </a:ext>
            </a:extLst>
          </p:cNvPr>
          <p:cNvPicPr>
            <a:picLocks noChangeAspect="1"/>
          </p:cNvPicPr>
          <p:nvPr/>
        </p:nvPicPr>
        <p:blipFill>
          <a:blip r:embed="rId2"/>
          <a:stretch>
            <a:fillRect/>
          </a:stretch>
        </p:blipFill>
        <p:spPr>
          <a:xfrm>
            <a:off x="4476750" y="-19214"/>
            <a:ext cx="4591050" cy="6896428"/>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133600"/>
            <a:ext cx="6096000" cy="1752600"/>
          </a:xfrm>
          <a:prstGeom prst="rect">
            <a:avLst/>
          </a:prstGeom>
        </p:spPr>
        <p:txBody>
          <a:bodyPr wrap="square">
            <a:spAutoFit/>
          </a:bodyPr>
          <a:lstStyle/>
          <a:p>
            <a:r>
              <a:rPr lang="en-US" sz="3600" dirty="0"/>
              <a:t>He said all this quite openly. And Peter took him aside and began to rebuke him.</a:t>
            </a:r>
            <a:endParaRPr lang="en-US" sz="3600" dirty="0">
              <a:cs typeface="Arial" pitchFamily="34" charset="0"/>
            </a:endParaRPr>
          </a:p>
        </p:txBody>
      </p:sp>
      <p:sp>
        <p:nvSpPr>
          <p:cNvPr id="5" name="TextBox 4"/>
          <p:cNvSpPr txBox="1"/>
          <p:nvPr/>
        </p:nvSpPr>
        <p:spPr>
          <a:xfrm>
            <a:off x="59690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8:32</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059740"/>
            <a:ext cx="1981200" cy="1569660"/>
          </a:xfrm>
          <a:prstGeom prst="rect">
            <a:avLst/>
          </a:prstGeom>
          <a:noFill/>
        </p:spPr>
        <p:txBody>
          <a:bodyPr wrap="square" rtlCol="0">
            <a:spAutoFit/>
          </a:bodyPr>
          <a:lstStyle/>
          <a:p>
            <a:pPr algn="ctr"/>
            <a:r>
              <a:rPr lang="en-US" sz="1600" dirty="0">
                <a:solidFill>
                  <a:schemeClr val="tx1">
                    <a:lumMod val="95000"/>
                  </a:schemeClr>
                </a:solidFill>
              </a:rPr>
              <a:t>Peter's Dictation of the Gospel to Mark</a:t>
            </a:r>
          </a:p>
          <a:p>
            <a:pPr algn="ctr"/>
            <a:endParaRPr lang="en-US" sz="1600" dirty="0">
              <a:solidFill>
                <a:schemeClr val="tx1">
                  <a:lumMod val="95000"/>
                </a:schemeClr>
              </a:solidFill>
            </a:endParaRPr>
          </a:p>
          <a:p>
            <a:pPr algn="ctr"/>
            <a:r>
              <a:rPr lang="en-US" sz="1600" dirty="0">
                <a:solidFill>
                  <a:schemeClr val="tx1">
                    <a:lumMod val="95000"/>
                  </a:schemeClr>
                </a:solidFill>
              </a:rPr>
              <a:t>Victoria and Albert Museum</a:t>
            </a:r>
          </a:p>
          <a:p>
            <a:pPr algn="ctr"/>
            <a:r>
              <a:rPr lang="en-US" sz="1600" dirty="0">
                <a:solidFill>
                  <a:schemeClr val="tx1">
                    <a:lumMod val="95000"/>
                  </a:schemeClr>
                </a:solidFill>
              </a:rPr>
              <a:t>London, England</a:t>
            </a:r>
          </a:p>
        </p:txBody>
      </p:sp>
      <p:pic>
        <p:nvPicPr>
          <p:cNvPr id="2" name="Picture 1">
            <a:extLst>
              <a:ext uri="{FF2B5EF4-FFF2-40B4-BE49-F238E27FC236}">
                <a16:creationId xmlns:a16="http://schemas.microsoft.com/office/drawing/2014/main" id="{32109617-26E0-448C-AEEA-6D7A0DEE83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35724" y="-22299"/>
            <a:ext cx="5322676" cy="688029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524000"/>
            <a:ext cx="6934200" cy="2308324"/>
          </a:xfrm>
          <a:prstGeom prst="rect">
            <a:avLst/>
          </a:prstGeom>
        </p:spPr>
        <p:txBody>
          <a:bodyPr wrap="square">
            <a:spAutoFit/>
          </a:bodyPr>
          <a:lstStyle/>
          <a:p>
            <a:r>
              <a:rPr lang="en-US" sz="3600" dirty="0"/>
              <a:t>But turning … he rebuked Peter and said, "Get behind me, Satan! For you are setting your mind not on divine things but on human things."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8:33a,c</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38554"/>
          </a:xfrm>
          <a:prstGeom prst="rect">
            <a:avLst/>
          </a:prstGeom>
          <a:noFill/>
        </p:spPr>
        <p:txBody>
          <a:bodyPr wrap="square" rtlCol="0">
            <a:spAutoFit/>
          </a:bodyPr>
          <a:lstStyle/>
          <a:p>
            <a:pPr algn="ctr"/>
            <a:r>
              <a:rPr lang="en-US" sz="1600" dirty="0">
                <a:solidFill>
                  <a:schemeClr val="tx1">
                    <a:lumMod val="95000"/>
                  </a:schemeClr>
                </a:solidFill>
              </a:rPr>
              <a:t>"Get Thee Behind Me, Satan!"  --  James Tissot, Brooklyn Museum, New York, NY</a:t>
            </a:r>
          </a:p>
        </p:txBody>
      </p:sp>
      <p:pic>
        <p:nvPicPr>
          <p:cNvPr id="2" name="Picture 1">
            <a:extLst>
              <a:ext uri="{FF2B5EF4-FFF2-40B4-BE49-F238E27FC236}">
                <a16:creationId xmlns:a16="http://schemas.microsoft.com/office/drawing/2014/main" id="{4EBC590C-BC9D-46AB-8068-D08A1E1554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7458" y="32595"/>
            <a:ext cx="9120543" cy="6011018"/>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00200"/>
            <a:ext cx="7086600" cy="2862322"/>
          </a:xfrm>
          <a:prstGeom prst="rect">
            <a:avLst/>
          </a:prstGeom>
        </p:spPr>
        <p:txBody>
          <a:bodyPr wrap="square">
            <a:spAutoFit/>
          </a:bodyPr>
          <a:lstStyle/>
          <a:p>
            <a:r>
              <a:rPr lang="en-US" sz="3600" dirty="0"/>
              <a:t>He called the crowd with his disciples, and said to them, "If any want to become my followers, let them deny themselves and take up their cross and follow me."</a:t>
            </a:r>
            <a:endParaRPr lang="en-US" sz="3600" dirty="0">
              <a:cs typeface="Arial" pitchFamily="34" charset="0"/>
            </a:endParaRPr>
          </a:p>
        </p:txBody>
      </p:sp>
      <p:sp>
        <p:nvSpPr>
          <p:cNvPr id="5" name="TextBox 4"/>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8:34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82162"/>
            <a:ext cx="2362200" cy="1323439"/>
          </a:xfrm>
          <a:prstGeom prst="rect">
            <a:avLst/>
          </a:prstGeom>
          <a:noFill/>
        </p:spPr>
        <p:txBody>
          <a:bodyPr wrap="square" rtlCol="0">
            <a:spAutoFit/>
          </a:bodyPr>
          <a:lstStyle/>
          <a:p>
            <a:pPr algn="ctr"/>
            <a:r>
              <a:rPr lang="en-US" sz="1600" dirty="0">
                <a:solidFill>
                  <a:schemeClr val="tx1">
                    <a:lumMod val="95000"/>
                  </a:schemeClr>
                </a:solidFill>
              </a:rPr>
              <a:t>Christ Carrying the Cross</a:t>
            </a:r>
          </a:p>
          <a:p>
            <a:pPr algn="ctr"/>
            <a:endParaRPr lang="en-US" sz="1600" dirty="0">
              <a:solidFill>
                <a:schemeClr val="tx1">
                  <a:lumMod val="95000"/>
                </a:schemeClr>
              </a:solidFill>
            </a:endParaRPr>
          </a:p>
          <a:p>
            <a:pPr algn="ctr"/>
            <a:r>
              <a:rPr lang="en-US" sz="1600" dirty="0">
                <a:solidFill>
                  <a:schemeClr val="tx1">
                    <a:lumMod val="95000"/>
                  </a:schemeClr>
                </a:solidFill>
              </a:rPr>
              <a:t>Del </a:t>
            </a:r>
            <a:r>
              <a:rPr lang="en-US" sz="1600" dirty="0" err="1">
                <a:solidFill>
                  <a:schemeClr val="tx1">
                    <a:lumMod val="95000"/>
                  </a:schemeClr>
                </a:solidFill>
              </a:rPr>
              <a:t>Piombo</a:t>
            </a:r>
            <a:r>
              <a:rPr lang="en-US" sz="1600" dirty="0">
                <a:solidFill>
                  <a:schemeClr val="tx1">
                    <a:lumMod val="95000"/>
                  </a:schemeClr>
                </a:solidFill>
              </a:rPr>
              <a:t> Sebastiano</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Budapest, Hungary</a:t>
            </a:r>
          </a:p>
        </p:txBody>
      </p:sp>
      <p:pic>
        <p:nvPicPr>
          <p:cNvPr id="2" name="Picture 1">
            <a:extLst>
              <a:ext uri="{FF2B5EF4-FFF2-40B4-BE49-F238E27FC236}">
                <a16:creationId xmlns:a16="http://schemas.microsoft.com/office/drawing/2014/main" id="{461E5DD3-B31A-43C1-9E45-6973049F03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3000" y="12144"/>
            <a:ext cx="4724400" cy="6819073"/>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24000"/>
            <a:ext cx="7086600" cy="2862322"/>
          </a:xfrm>
          <a:prstGeom prst="rect">
            <a:avLst/>
          </a:prstGeom>
        </p:spPr>
        <p:txBody>
          <a:bodyPr wrap="square">
            <a:spAutoFit/>
          </a:bodyPr>
          <a:lstStyle/>
          <a:p>
            <a:pPr>
              <a:defRPr/>
            </a:pPr>
            <a:r>
              <a:rPr lang="en-US" sz="3600" dirty="0">
                <a:solidFill>
                  <a:prstClr val="white"/>
                </a:solidFill>
                <a:latin typeface="Calibri"/>
              </a:rPr>
              <a:t>… the LORD appeared to Abram … "No longer shall your name be Abram, but … Abraham; for I have made you the ancestor of a multitude of nations."</a:t>
            </a:r>
            <a:endParaRPr lang="en-US" sz="3600" dirty="0">
              <a:solidFill>
                <a:prstClr val="white"/>
              </a:solidFill>
              <a:latin typeface="Calibri"/>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defRPr/>
            </a:pPr>
            <a:r>
              <a:rPr lang="en-US" sz="2400" dirty="0">
                <a:solidFill>
                  <a:prstClr val="white">
                    <a:lumMod val="95000"/>
                  </a:prstClr>
                </a:solidFill>
                <a:latin typeface="Calibri"/>
              </a:rPr>
              <a:t>Genesis 17:1b, 5</a:t>
            </a:r>
          </a:p>
        </p:txBody>
      </p:sp>
    </p:spTree>
    <p:extLst>
      <p:ext uri="{BB962C8B-B14F-4D97-AF65-F5344CB8AC3E}">
        <p14:creationId xmlns:p14="http://schemas.microsoft.com/office/powerpoint/2010/main" val="2948629783"/>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36049"/>
            <a:ext cx="2362200" cy="1169551"/>
          </a:xfrm>
          <a:prstGeom prst="rect">
            <a:avLst/>
          </a:prstGeom>
          <a:noFill/>
        </p:spPr>
        <p:txBody>
          <a:bodyPr wrap="square" rtlCol="0">
            <a:spAutoFit/>
          </a:bodyPr>
          <a:lstStyle/>
          <a:p>
            <a:pPr algn="ctr"/>
            <a:r>
              <a:rPr lang="en-US" sz="1400" dirty="0">
                <a:solidFill>
                  <a:schemeClr val="tx1">
                    <a:lumMod val="95000"/>
                  </a:schemeClr>
                </a:solidFill>
              </a:rPr>
              <a:t>Carrying the Cross</a:t>
            </a:r>
          </a:p>
          <a:p>
            <a:pPr algn="ctr"/>
            <a:endParaRPr lang="en-US" sz="1400" dirty="0">
              <a:solidFill>
                <a:schemeClr val="tx1">
                  <a:lumMod val="95000"/>
                </a:schemeClr>
              </a:solidFill>
            </a:endParaRPr>
          </a:p>
          <a:p>
            <a:pPr algn="ctr"/>
            <a:r>
              <a:rPr lang="en-US" sz="1400" dirty="0">
                <a:solidFill>
                  <a:schemeClr val="tx1">
                    <a:lumMod val="95000"/>
                  </a:schemeClr>
                </a:solidFill>
              </a:rPr>
              <a:t>Hieronymus Bosch</a:t>
            </a:r>
          </a:p>
          <a:p>
            <a:pPr algn="ctr"/>
            <a:r>
              <a:rPr lang="en-US" sz="1400" dirty="0">
                <a:solidFill>
                  <a:schemeClr val="tx1">
                    <a:lumMod val="95000"/>
                  </a:schemeClr>
                </a:solidFill>
              </a:rPr>
              <a:t>Palacio Real</a:t>
            </a:r>
          </a:p>
          <a:p>
            <a:pPr algn="ctr"/>
            <a:r>
              <a:rPr lang="en-US" sz="1400" dirty="0">
                <a:solidFill>
                  <a:schemeClr val="tx1">
                    <a:lumMod val="95000"/>
                  </a:schemeClr>
                </a:solidFill>
              </a:rPr>
              <a:t>Madrid, Spain</a:t>
            </a:r>
          </a:p>
        </p:txBody>
      </p:sp>
      <p:pic>
        <p:nvPicPr>
          <p:cNvPr id="7" name="Picture 6">
            <a:extLst>
              <a:ext uri="{FF2B5EF4-FFF2-40B4-BE49-F238E27FC236}">
                <a16:creationId xmlns:a16="http://schemas.microsoft.com/office/drawing/2014/main" id="{5823A4D2-CA5C-19EC-2623-DE3FA9F5CB05}"/>
              </a:ext>
            </a:extLst>
          </p:cNvPr>
          <p:cNvPicPr>
            <a:picLocks noChangeAspect="1"/>
          </p:cNvPicPr>
          <p:nvPr/>
        </p:nvPicPr>
        <p:blipFill>
          <a:blip r:embed="rId2"/>
          <a:stretch>
            <a:fillRect/>
          </a:stretch>
        </p:blipFill>
        <p:spPr>
          <a:xfrm>
            <a:off x="3810000" y="30479"/>
            <a:ext cx="5181600" cy="6817895"/>
          </a:xfrm>
          <a:prstGeom prst="rect">
            <a:avLst/>
          </a:prstGeom>
        </p:spPr>
      </p:pic>
    </p:spTree>
    <p:extLst>
      <p:ext uri="{BB962C8B-B14F-4D97-AF65-F5344CB8AC3E}">
        <p14:creationId xmlns:p14="http://schemas.microsoft.com/office/powerpoint/2010/main" val="3725991115"/>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For those who want to save their life will lose it, and those who lose their life for my sake, and for the sake of the gospel, will save it.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8:35</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Salvation Mountain  --  Leonard Knight, Niland, CA</a:t>
            </a:r>
          </a:p>
        </p:txBody>
      </p:sp>
      <p:pic>
        <p:nvPicPr>
          <p:cNvPr id="2" name="Picture 1">
            <a:extLst>
              <a:ext uri="{FF2B5EF4-FFF2-40B4-BE49-F238E27FC236}">
                <a16:creationId xmlns:a16="http://schemas.microsoft.com/office/drawing/2014/main" id="{A86B5C0B-239F-48ED-A7BB-434A4BCB2B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4922" y="33178"/>
            <a:ext cx="9083079" cy="6000182"/>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http://www.flickr.com/photos/pelegrino/561258331/</a:t>
            </a:r>
          </a:p>
          <a:p>
            <a:pPr>
              <a:buNone/>
            </a:pPr>
            <a:r>
              <a:rPr lang="en-US" sz="1600" dirty="0"/>
              <a:t>https://commons.wikimedia.org/wiki/File:Jan_Provoost_-_Abraham,_Sarah,_and_the_Angel_-_WGA18441.jpg</a:t>
            </a:r>
          </a:p>
          <a:p>
            <a:pPr>
              <a:buNone/>
            </a:pPr>
            <a:r>
              <a:rPr lang="en-US" sz="1600" dirty="0"/>
              <a:t>http://diglib.library.vanderbilt.edu/act-imagelink.pl?RC=56930</a:t>
            </a:r>
          </a:p>
          <a:p>
            <a:pPr>
              <a:buNone/>
            </a:pPr>
            <a:r>
              <a:rPr lang="en-US" sz="1600" dirty="0"/>
              <a:t>https://commons.wikimedia.org/wiki/File:FEMA_-_38827_-_The_Salvation_Army_feeding_people_returning_to_Galveston_Island.jpg</a:t>
            </a:r>
          </a:p>
          <a:p>
            <a:pPr>
              <a:buNone/>
            </a:pPr>
            <a:r>
              <a:rPr lang="en-US" sz="1600" dirty="0"/>
              <a:t>https://commons.wikimedia.org/wiki/File:Gerard_Dou_-_Reading_the_Bible_-_WGA06644.jpg</a:t>
            </a:r>
          </a:p>
          <a:p>
            <a:pPr>
              <a:buNone/>
            </a:pPr>
            <a:r>
              <a:rPr lang="en-US" sz="1600" dirty="0"/>
              <a:t>http://www.librairie-emmanuel.fr </a:t>
            </a:r>
          </a:p>
          <a:p>
            <a:pPr>
              <a:buNone/>
            </a:pPr>
            <a:r>
              <a:rPr lang="en-US" sz="1600" dirty="0"/>
              <a:t>http://diglib.library.vanderbilt.edu/act-imagelink.pl?RC=31748</a:t>
            </a:r>
          </a:p>
          <a:p>
            <a:pPr>
              <a:buNone/>
            </a:pPr>
            <a:r>
              <a:rPr lang="en-US" sz="1600" dirty="0"/>
              <a:t>http://commons.wikimedia.org/wiki/File:Brooklyn_Museum_-_Get_Thee_Behind_Me_Satan_(R%C3%A9tire-toi_Satan)_-_James_Tissot.jpg</a:t>
            </a:r>
          </a:p>
          <a:p>
            <a:pPr>
              <a:buNone/>
            </a:pPr>
            <a:r>
              <a:rPr lang="en-US" sz="1600" dirty="0"/>
              <a:t>http://commons.wikimedia.org/wiki/File:Sebastiano_del_Piombo_-_Christ_Carrying_the_Cross_-_WGA21099.jpg</a:t>
            </a:r>
          </a:p>
          <a:p>
            <a:pPr>
              <a:buNone/>
            </a:pPr>
            <a:r>
              <a:rPr lang="en-US" sz="1600" dirty="0"/>
              <a:t>http://commons.wikimedia.org/wiki/File:Hieronymus_Bosch_-_Christ_Carrying_the_Cross_-_WGA02556.jpg</a:t>
            </a:r>
          </a:p>
          <a:p>
            <a:pPr>
              <a:buNone/>
            </a:pPr>
            <a:r>
              <a:rPr lang="en-US" sz="1600" dirty="0"/>
              <a:t>http://www.flickr.com/photos/mexicaliblues/2193121903/</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10201"/>
            <a:ext cx="2057400" cy="1323439"/>
          </a:xfrm>
          <a:prstGeom prst="rect">
            <a:avLst/>
          </a:prstGeom>
          <a:noFill/>
        </p:spPr>
        <p:txBody>
          <a:bodyPr wrap="square" rtlCol="0">
            <a:spAutoFit/>
          </a:bodyPr>
          <a:lstStyle/>
          <a:p>
            <a:pPr algn="ctr">
              <a:defRPr/>
            </a:pPr>
            <a:r>
              <a:rPr lang="en-US" sz="1600" dirty="0">
                <a:solidFill>
                  <a:prstClr val="white">
                    <a:lumMod val="95000"/>
                  </a:prstClr>
                </a:solidFill>
                <a:latin typeface="Calibri"/>
              </a:rPr>
              <a:t>Abraham Holding a Soul in Heaven</a:t>
            </a:r>
          </a:p>
          <a:p>
            <a:pPr algn="ctr">
              <a:defRPr/>
            </a:pPr>
            <a:endParaRPr lang="en-US" sz="1600" dirty="0">
              <a:solidFill>
                <a:prstClr val="white">
                  <a:lumMod val="95000"/>
                </a:prstClr>
              </a:solidFill>
              <a:latin typeface="Calibri"/>
            </a:endParaRPr>
          </a:p>
          <a:p>
            <a:pPr algn="ctr">
              <a:defRPr/>
            </a:pPr>
            <a:r>
              <a:rPr lang="en-US" sz="1600" dirty="0">
                <a:solidFill>
                  <a:prstClr val="white">
                    <a:lumMod val="95000"/>
                  </a:prstClr>
                </a:solidFill>
                <a:latin typeface="Calibri"/>
              </a:rPr>
              <a:t> Abbey of St. Pierre </a:t>
            </a:r>
            <a:r>
              <a:rPr lang="en-US" sz="1600" dirty="0" err="1">
                <a:solidFill>
                  <a:prstClr val="white">
                    <a:lumMod val="95000"/>
                  </a:prstClr>
                </a:solidFill>
                <a:latin typeface="Calibri"/>
              </a:rPr>
              <a:t>Moissac</a:t>
            </a:r>
            <a:r>
              <a:rPr lang="en-US" sz="1600" dirty="0">
                <a:solidFill>
                  <a:prstClr val="white">
                    <a:lumMod val="95000"/>
                  </a:prstClr>
                </a:solidFill>
                <a:latin typeface="Calibri"/>
              </a:rPr>
              <a:t>, France</a:t>
            </a:r>
          </a:p>
        </p:txBody>
      </p:sp>
      <p:pic>
        <p:nvPicPr>
          <p:cNvPr id="2" name="Picture 1">
            <a:extLst>
              <a:ext uri="{FF2B5EF4-FFF2-40B4-BE49-F238E27FC236}">
                <a16:creationId xmlns:a16="http://schemas.microsoft.com/office/drawing/2014/main" id="{EA70F167-4419-41DA-A357-6DECD06E21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25212" y="-1"/>
            <a:ext cx="5609389" cy="6844895"/>
          </a:xfrm>
          <a:prstGeom prst="rect">
            <a:avLst/>
          </a:prstGeom>
        </p:spPr>
      </p:pic>
    </p:spTree>
    <p:extLst>
      <p:ext uri="{BB962C8B-B14F-4D97-AF65-F5344CB8AC3E}">
        <p14:creationId xmlns:p14="http://schemas.microsoft.com/office/powerpoint/2010/main" val="838551447"/>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2308324"/>
          </a:xfrm>
          <a:prstGeom prst="rect">
            <a:avLst/>
          </a:prstGeom>
        </p:spPr>
        <p:txBody>
          <a:bodyPr wrap="square">
            <a:spAutoFit/>
          </a:bodyPr>
          <a:lstStyle/>
          <a:p>
            <a:r>
              <a:rPr lang="en-US" sz="3600" dirty="0"/>
              <a:t>God said to Abraham, "As for Sarai your wife, you shall not call her Sarai, but Sarah shall be her name."</a:t>
            </a:r>
          </a:p>
          <a:p>
            <a:endParaRPr lang="en-US" sz="3600" dirty="0"/>
          </a:p>
        </p:txBody>
      </p:sp>
      <p:sp>
        <p:nvSpPr>
          <p:cNvPr id="4" name="TextBox 3"/>
          <p:cNvSpPr txBox="1"/>
          <p:nvPr/>
        </p:nvSpPr>
        <p:spPr>
          <a:xfrm>
            <a:off x="6172200" y="4419601"/>
            <a:ext cx="3352800" cy="461665"/>
          </a:xfrm>
          <a:prstGeom prst="rect">
            <a:avLst/>
          </a:prstGeom>
          <a:noFill/>
        </p:spPr>
        <p:txBody>
          <a:bodyPr wrap="square" rtlCol="0">
            <a:spAutoFit/>
          </a:bodyPr>
          <a:lstStyle/>
          <a:p>
            <a:pPr algn="ctr"/>
            <a:r>
              <a:rPr lang="en-US" sz="2400" dirty="0">
                <a:solidFill>
                  <a:schemeClr val="tx1">
                    <a:lumMod val="95000"/>
                  </a:schemeClr>
                </a:solidFill>
              </a:rPr>
              <a:t>Genesis 17:15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135940"/>
            <a:ext cx="2209800" cy="1569660"/>
          </a:xfrm>
          <a:prstGeom prst="rect">
            <a:avLst/>
          </a:prstGeom>
          <a:noFill/>
        </p:spPr>
        <p:txBody>
          <a:bodyPr wrap="square" rtlCol="0">
            <a:spAutoFit/>
          </a:bodyPr>
          <a:lstStyle/>
          <a:p>
            <a:pPr algn="ctr"/>
            <a:r>
              <a:rPr lang="en-US" sz="1600" dirty="0">
                <a:solidFill>
                  <a:schemeClr val="tx1">
                    <a:lumMod val="95000"/>
                  </a:schemeClr>
                </a:solidFill>
              </a:rPr>
              <a:t>Abraham, Sarah, and the Angel</a:t>
            </a:r>
          </a:p>
          <a:p>
            <a:pPr algn="ctr"/>
            <a:endParaRPr lang="en-US" sz="1600" dirty="0">
              <a:solidFill>
                <a:schemeClr val="tx1">
                  <a:lumMod val="95000"/>
                </a:schemeClr>
              </a:solidFill>
            </a:endParaRPr>
          </a:p>
          <a:p>
            <a:pPr algn="ctr"/>
            <a:r>
              <a:rPr lang="en-US" sz="1600" dirty="0">
                <a:solidFill>
                  <a:schemeClr val="tx1">
                    <a:lumMod val="95000"/>
                  </a:schemeClr>
                </a:solidFill>
              </a:rPr>
              <a:t>Jan </a:t>
            </a:r>
            <a:r>
              <a:rPr lang="en-US" sz="1600" dirty="0" err="1">
                <a:solidFill>
                  <a:schemeClr val="tx1">
                    <a:lumMod val="95000"/>
                  </a:schemeClr>
                </a:solidFill>
              </a:rPr>
              <a:t>Provoost</a:t>
            </a:r>
            <a:endParaRPr lang="en-US" sz="1600" dirty="0">
              <a:solidFill>
                <a:schemeClr val="tx1">
                  <a:lumMod val="95000"/>
                </a:schemeClr>
              </a:solidFill>
            </a:endParaRPr>
          </a:p>
          <a:p>
            <a:pPr algn="ctr"/>
            <a:r>
              <a:rPr lang="en-US" sz="1600" dirty="0">
                <a:solidFill>
                  <a:schemeClr val="tx1">
                    <a:lumMod val="95000"/>
                  </a:schemeClr>
                </a:solidFill>
              </a:rPr>
              <a:t>Louvre Museum</a:t>
            </a:r>
          </a:p>
          <a:p>
            <a:pPr algn="ctr"/>
            <a:r>
              <a:rPr lang="en-US" sz="1600" dirty="0">
                <a:solidFill>
                  <a:schemeClr val="tx1">
                    <a:lumMod val="95000"/>
                  </a:schemeClr>
                </a:solidFill>
              </a:rPr>
              <a:t>Paris, France</a:t>
            </a:r>
          </a:p>
        </p:txBody>
      </p:sp>
      <p:sp>
        <p:nvSpPr>
          <p:cNvPr id="2" name="Rectangle 1">
            <a:extLst>
              <a:ext uri="{FF2B5EF4-FFF2-40B4-BE49-F238E27FC236}">
                <a16:creationId xmlns:a16="http://schemas.microsoft.com/office/drawing/2014/main" id="{C3E49CBE-3082-443A-A8F0-3413A0A1BCE0}"/>
              </a:ext>
            </a:extLst>
          </p:cNvPr>
          <p:cNvSpPr/>
          <p:nvPr/>
        </p:nvSpPr>
        <p:spPr>
          <a:xfrm>
            <a:off x="1747520" y="457200"/>
            <a:ext cx="4572000" cy="369332"/>
          </a:xfrm>
          <a:prstGeom prst="rect">
            <a:avLst/>
          </a:prstGeom>
        </p:spPr>
        <p:txBody>
          <a:bodyPr>
            <a:spAutoFit/>
          </a:bodyPr>
          <a:lstStyle/>
          <a:p>
            <a:endParaRPr lang="en-US" dirty="0"/>
          </a:p>
        </p:txBody>
      </p:sp>
      <p:pic>
        <p:nvPicPr>
          <p:cNvPr id="3" name="Picture 2">
            <a:extLst>
              <a:ext uri="{FF2B5EF4-FFF2-40B4-BE49-F238E27FC236}">
                <a16:creationId xmlns:a16="http://schemas.microsoft.com/office/drawing/2014/main" id="{81E297AF-B1FF-43E9-95EF-6129EDF3F1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0"/>
            <a:ext cx="5134928"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6858000" cy="2308324"/>
          </a:xfrm>
          <a:prstGeom prst="rect">
            <a:avLst/>
          </a:prstGeom>
        </p:spPr>
        <p:txBody>
          <a:bodyPr wrap="square">
            <a:spAutoFit/>
          </a:bodyPr>
          <a:lstStyle/>
          <a:p>
            <a:r>
              <a:rPr lang="en-US" sz="3600" dirty="0"/>
              <a:t>"I will bless her, and she shall give rise to nations; kings of peoples shall come from her."</a:t>
            </a:r>
          </a:p>
          <a:p>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Genesis 17:16b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43246"/>
            <a:ext cx="8763000" cy="338554"/>
          </a:xfrm>
          <a:prstGeom prst="rect">
            <a:avLst/>
          </a:prstGeom>
          <a:noFill/>
        </p:spPr>
        <p:txBody>
          <a:bodyPr wrap="square" rtlCol="0">
            <a:spAutoFit/>
          </a:bodyPr>
          <a:lstStyle/>
          <a:p>
            <a:pPr algn="ctr"/>
            <a:r>
              <a:rPr lang="en-US" sz="1600" dirty="0">
                <a:solidFill>
                  <a:schemeClr val="tx1">
                    <a:lumMod val="95000"/>
                  </a:schemeClr>
                </a:solidFill>
              </a:rPr>
              <a:t>Global Refugee Mural  --   Joel Bergner, Silver Spring, MD</a:t>
            </a:r>
          </a:p>
        </p:txBody>
      </p:sp>
      <p:pic>
        <p:nvPicPr>
          <p:cNvPr id="2" name="Picture 1">
            <a:extLst>
              <a:ext uri="{FF2B5EF4-FFF2-40B4-BE49-F238E27FC236}">
                <a16:creationId xmlns:a16="http://schemas.microsoft.com/office/drawing/2014/main" id="{0B75574F-F7C6-4C70-B69E-79077E079F55}"/>
              </a:ext>
            </a:extLst>
          </p:cNvPr>
          <p:cNvPicPr>
            <a:picLocks noChangeAspect="1"/>
          </p:cNvPicPr>
          <p:nvPr/>
        </p:nvPicPr>
        <p:blipFill>
          <a:blip r:embed="rId2"/>
          <a:stretch>
            <a:fillRect/>
          </a:stretch>
        </p:blipFill>
        <p:spPr>
          <a:xfrm>
            <a:off x="1905000" y="1"/>
            <a:ext cx="8382000" cy="6349365"/>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81200"/>
            <a:ext cx="6324600" cy="1754326"/>
          </a:xfrm>
          <a:prstGeom prst="rect">
            <a:avLst/>
          </a:prstGeom>
        </p:spPr>
        <p:txBody>
          <a:bodyPr wrap="square">
            <a:spAutoFit/>
          </a:bodyPr>
          <a:lstStyle/>
          <a:p>
            <a:r>
              <a:rPr lang="en-US" sz="3600" dirty="0"/>
              <a:t>The poor shall eat and be satisfied; those who seek him shall praise the LORD. </a:t>
            </a:r>
            <a:endParaRPr lang="en-US" sz="3600" dirty="0">
              <a:cs typeface="Arial" pitchFamily="34" charset="0"/>
            </a:endParaRPr>
          </a:p>
        </p:txBody>
      </p:sp>
      <p:sp>
        <p:nvSpPr>
          <p:cNvPr id="5" name="TextBox 4"/>
          <p:cNvSpPr txBox="1"/>
          <p:nvPr/>
        </p:nvSpPr>
        <p:spPr>
          <a:xfrm>
            <a:off x="6072809"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22:26a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Salvation Army Disaster Relief, Galveston, TX, 2008</a:t>
            </a:r>
          </a:p>
        </p:txBody>
      </p:sp>
      <p:pic>
        <p:nvPicPr>
          <p:cNvPr id="2" name="Picture 1">
            <a:extLst>
              <a:ext uri="{FF2B5EF4-FFF2-40B4-BE49-F238E27FC236}">
                <a16:creationId xmlns:a16="http://schemas.microsoft.com/office/drawing/2014/main" id="{F0124897-8BE5-4105-AD83-7CCFFEF179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152400"/>
            <a:ext cx="8280400" cy="6072188"/>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2100</TotalTime>
  <Words>777</Words>
  <Application>Microsoft Office PowerPoint</Application>
  <PresentationFormat>Widescreen</PresentationFormat>
  <Paragraphs>75</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Second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 in Lent</dc:title>
  <dc:creator>Anne</dc:creator>
  <cp:lastModifiedBy>Anne Richardson</cp:lastModifiedBy>
  <cp:revision>110</cp:revision>
  <dcterms:created xsi:type="dcterms:W3CDTF">2016-08-31T16:46:43Z</dcterms:created>
  <dcterms:modified xsi:type="dcterms:W3CDTF">2022-10-22T18:36:58Z</dcterms:modified>
</cp:coreProperties>
</file>