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5"/>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3" r:id="rId14"/>
    <p:sldId id="394" r:id="rId15"/>
    <p:sldId id="395" r:id="rId16"/>
    <p:sldId id="397" r:id="rId17"/>
    <p:sldId id="398" r:id="rId18"/>
    <p:sldId id="399" r:id="rId19"/>
    <p:sldId id="400" r:id="rId20"/>
    <p:sldId id="401" r:id="rId21"/>
    <p:sldId id="403" r:id="rId22"/>
    <p:sldId id="417" r:id="rId23"/>
    <p:sldId id="405" r:id="rId24"/>
    <p:sldId id="407" r:id="rId25"/>
    <p:sldId id="410" r:id="rId26"/>
    <p:sldId id="412" r:id="rId27"/>
    <p:sldId id="413" r:id="rId28"/>
    <p:sldId id="415" r:id="rId29"/>
    <p:sldId id="414" r:id="rId30"/>
    <p:sldId id="418" r:id="rId31"/>
    <p:sldId id="416" r:id="rId32"/>
    <p:sldId id="404"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3E"/>
    <a:srgbClr val="51414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33" autoAdjust="0"/>
    <p:restoredTop sz="93875" autoAdjust="0"/>
  </p:normalViewPr>
  <p:slideViewPr>
    <p:cSldViewPr>
      <p:cViewPr varScale="1">
        <p:scale>
          <a:sx n="75" d="100"/>
          <a:sy n="75" d="100"/>
        </p:scale>
        <p:origin x="595" y="43"/>
      </p:cViewPr>
      <p:guideLst>
        <p:guide orient="horz" pos="2160"/>
        <p:guide pos="3840"/>
      </p:guideLst>
    </p:cSldViewPr>
  </p:slideViewPr>
  <p:outlineViewPr>
    <p:cViewPr>
      <p:scale>
        <a:sx n="33" d="100"/>
        <a:sy n="33" d="100"/>
      </p:scale>
      <p:origin x="0" y="-3020"/>
    </p:cViewPr>
  </p:outlineViewPr>
  <p:notesTextViewPr>
    <p:cViewPr>
      <p:scale>
        <a:sx n="100" d="100"/>
        <a:sy n="100" d="100"/>
      </p:scale>
      <p:origin x="0" y="0"/>
    </p:cViewPr>
  </p:notesTextViewPr>
  <p:sorterViewPr>
    <p:cViewPr varScale="1">
      <p:scale>
        <a:sx n="1" d="1"/>
        <a:sy n="1" d="1"/>
      </p:scale>
      <p:origin x="0" y="-9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155637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107435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69161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32</a:t>
            </a:fld>
            <a:endParaRPr lang="en-US"/>
          </a:p>
        </p:txBody>
      </p:sp>
    </p:spTree>
    <p:extLst>
      <p:ext uri="{BB962C8B-B14F-4D97-AF65-F5344CB8AC3E}">
        <p14:creationId xmlns:p14="http://schemas.microsoft.com/office/powerpoint/2010/main" val="240750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Resurrection of the Lord</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696200" y="4191000"/>
            <a:ext cx="2971800" cy="2667000"/>
          </a:xfrm>
          <a:prstGeom prst="rect">
            <a:avLst/>
          </a:prstGeom>
          <a:solidFill>
            <a:srgbClr val="5D463E">
              <a:alpha val="60000"/>
            </a:srgbClr>
          </a:solidFill>
        </p:spPr>
        <p:txBody>
          <a:bodyPr wrap="square">
            <a:spAutoFit/>
          </a:bodyPr>
          <a:lstStyle/>
          <a:p>
            <a:pPr algn="ctr"/>
            <a:r>
              <a:rPr lang="en-US" sz="2400" dirty="0"/>
              <a:t>Acts 10:34-43 </a:t>
            </a:r>
          </a:p>
          <a:p>
            <a:pPr algn="ctr"/>
            <a:r>
              <a:rPr lang="en-US" sz="2400" dirty="0"/>
              <a:t>or Isaiah 25:6-9</a:t>
            </a:r>
          </a:p>
          <a:p>
            <a:pPr algn="ctr"/>
            <a:r>
              <a:rPr lang="en-US" sz="2400" dirty="0"/>
              <a:t>Psalm 118:1-2, 14-24</a:t>
            </a:r>
          </a:p>
          <a:p>
            <a:pPr algn="ctr"/>
            <a:r>
              <a:rPr lang="en-US" sz="2400" dirty="0"/>
              <a:t>1 Corinthians 15:1-11 </a:t>
            </a:r>
          </a:p>
          <a:p>
            <a:pPr algn="ctr"/>
            <a:r>
              <a:rPr lang="en-US" sz="2400" dirty="0"/>
              <a:t>or Acts 10:34-43  </a:t>
            </a:r>
          </a:p>
          <a:p>
            <a:pPr algn="ctr"/>
            <a:r>
              <a:rPr lang="en-US" sz="2400" dirty="0"/>
              <a:t>John 20:1-18 </a:t>
            </a:r>
          </a:p>
          <a:p>
            <a:pPr algn="ctr"/>
            <a:r>
              <a:rPr lang="en-US" sz="2400" dirty="0"/>
              <a:t>or Mark 16:1-8</a:t>
            </a:r>
            <a:r>
              <a:rPr lang="sv-SE" sz="2400" dirty="0"/>
              <a:t> </a:t>
            </a:r>
            <a:r>
              <a:rPr lang="en-US" sz="24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24000"/>
            <a:ext cx="6934200" cy="2862322"/>
          </a:xfrm>
          <a:prstGeom prst="rect">
            <a:avLst/>
          </a:prstGeom>
        </p:spPr>
        <p:txBody>
          <a:bodyPr wrap="square">
            <a:spAutoFit/>
          </a:bodyPr>
          <a:lstStyle/>
          <a:p>
            <a:r>
              <a:rPr lang="en-US" sz="3600" dirty="0"/>
              <a:t>Early on the first day of the week, while it was still dark, Mary Magdalene came to the tomb and saw that the stone had been removed from the tomb.</a:t>
            </a:r>
            <a:endParaRPr lang="en-US" sz="3600" dirty="0">
              <a:cs typeface="Arial" pitchFamily="34" charset="0"/>
            </a:endParaRPr>
          </a:p>
        </p:txBody>
      </p:sp>
      <p:sp>
        <p:nvSpPr>
          <p:cNvPr id="5" name="TextBox 4"/>
          <p:cNvSpPr txBox="1"/>
          <p:nvPr/>
        </p:nvSpPr>
        <p:spPr>
          <a:xfrm>
            <a:off x="6019800" y="4614923"/>
            <a:ext cx="3352800" cy="461665"/>
          </a:xfrm>
          <a:prstGeom prst="rect">
            <a:avLst/>
          </a:prstGeom>
          <a:noFill/>
        </p:spPr>
        <p:txBody>
          <a:bodyPr wrap="square" rtlCol="0">
            <a:spAutoFit/>
          </a:bodyPr>
          <a:lstStyle/>
          <a:p>
            <a:pPr algn="ctr"/>
            <a:r>
              <a:rPr lang="en-US" sz="2400" dirty="0">
                <a:solidFill>
                  <a:schemeClr val="tx1">
                    <a:lumMod val="95000"/>
                  </a:schemeClr>
                </a:solidFill>
              </a:rPr>
              <a:t>John 20:1</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10200"/>
            <a:ext cx="1981200" cy="1323439"/>
          </a:xfrm>
          <a:prstGeom prst="rect">
            <a:avLst/>
          </a:prstGeom>
          <a:noFill/>
        </p:spPr>
        <p:txBody>
          <a:bodyPr wrap="square" rtlCol="0">
            <a:spAutoFit/>
          </a:bodyPr>
          <a:lstStyle/>
          <a:p>
            <a:pPr algn="ctr"/>
            <a:r>
              <a:rPr lang="en-US" sz="1600" dirty="0">
                <a:solidFill>
                  <a:schemeClr val="tx1">
                    <a:lumMod val="95000"/>
                  </a:schemeClr>
                </a:solidFill>
              </a:rPr>
              <a:t>Detail of Empty Tomb  </a:t>
            </a:r>
          </a:p>
          <a:p>
            <a:pPr algn="ctr"/>
            <a:endParaRPr lang="en-US" sz="1600" dirty="0">
              <a:solidFill>
                <a:schemeClr val="tx1">
                  <a:lumMod val="95000"/>
                </a:schemeClr>
              </a:solidFill>
            </a:endParaRPr>
          </a:p>
          <a:p>
            <a:pPr algn="ctr"/>
            <a:r>
              <a:rPr lang="en-US" sz="1600" dirty="0">
                <a:solidFill>
                  <a:schemeClr val="tx1">
                    <a:lumMod val="95000"/>
                  </a:schemeClr>
                </a:solidFill>
              </a:rPr>
              <a:t>Fra Angelico</a:t>
            </a:r>
          </a:p>
          <a:p>
            <a:pPr algn="ctr"/>
            <a:r>
              <a:rPr lang="en-US" sz="1600" dirty="0">
                <a:solidFill>
                  <a:schemeClr val="tx1">
                    <a:lumMod val="95000"/>
                  </a:schemeClr>
                </a:solidFill>
              </a:rPr>
              <a:t> San Marco</a:t>
            </a:r>
          </a:p>
          <a:p>
            <a:pPr algn="ctr"/>
            <a:r>
              <a:rPr lang="en-US" sz="1600" dirty="0">
                <a:solidFill>
                  <a:schemeClr val="tx1">
                    <a:lumMod val="95000"/>
                  </a:schemeClr>
                </a:solidFill>
              </a:rPr>
              <a:t>Florence, Italy</a:t>
            </a:r>
          </a:p>
        </p:txBody>
      </p:sp>
      <p:pic>
        <p:nvPicPr>
          <p:cNvPr id="5" name="Picture 4">
            <a:extLst>
              <a:ext uri="{FF2B5EF4-FFF2-40B4-BE49-F238E27FC236}">
                <a16:creationId xmlns:a16="http://schemas.microsoft.com/office/drawing/2014/main" id="{75C365AF-9886-4E22-9AC6-A79C61D5FE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1" y="2"/>
            <a:ext cx="5744707" cy="6857999"/>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80798"/>
            <a:ext cx="6934200" cy="2862322"/>
          </a:xfrm>
          <a:prstGeom prst="rect">
            <a:avLst/>
          </a:prstGeom>
        </p:spPr>
        <p:txBody>
          <a:bodyPr wrap="square">
            <a:spAutoFit/>
          </a:bodyPr>
          <a:lstStyle/>
          <a:p>
            <a:r>
              <a:rPr lang="en-US" sz="3600" dirty="0"/>
              <a:t>So she ran and went to Simon Peter and the other disciple … "They have taken the Lord out of the tomb, and we do not know where they have laid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781800" cy="1754326"/>
          </a:xfrm>
          <a:prstGeom prst="rect">
            <a:avLst/>
          </a:prstGeom>
        </p:spPr>
        <p:txBody>
          <a:bodyPr wrap="square">
            <a:spAutoFit/>
          </a:bodyPr>
          <a:lstStyle/>
          <a:p>
            <a:r>
              <a:rPr lang="en-US" sz="3600" dirty="0"/>
              <a:t>Then Peter and the other disciple set out … The two were running together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20:3a, 4a</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Disciples Running to the Tomb  --  Eugene </a:t>
            </a:r>
            <a:r>
              <a:rPr lang="en-US" sz="1600" dirty="0" err="1">
                <a:solidFill>
                  <a:schemeClr val="tx1">
                    <a:lumMod val="95000"/>
                  </a:schemeClr>
                </a:solidFill>
              </a:rPr>
              <a:t>Burnand</a:t>
            </a:r>
            <a:r>
              <a:rPr lang="en-US" sz="1600" dirty="0">
                <a:solidFill>
                  <a:schemeClr val="tx1">
                    <a:lumMod val="95000"/>
                  </a:schemeClr>
                </a:solidFill>
              </a:rPr>
              <a:t>, </a:t>
            </a:r>
            <a:r>
              <a:rPr lang="en-US" sz="1600" dirty="0" err="1">
                <a:solidFill>
                  <a:schemeClr val="tx1">
                    <a:lumMod val="95000"/>
                  </a:schemeClr>
                </a:solidFill>
              </a:rPr>
              <a:t>Musee</a:t>
            </a:r>
            <a:r>
              <a:rPr lang="en-US" sz="1600" dirty="0">
                <a:solidFill>
                  <a:schemeClr val="tx1">
                    <a:lumMod val="95000"/>
                  </a:schemeClr>
                </a:solidFill>
              </a:rPr>
              <a:t> D'Orsay, Paris, France</a:t>
            </a:r>
          </a:p>
        </p:txBody>
      </p:sp>
      <p:pic>
        <p:nvPicPr>
          <p:cNvPr id="2" name="Picture 1">
            <a:extLst>
              <a:ext uri="{FF2B5EF4-FFF2-40B4-BE49-F238E27FC236}">
                <a16:creationId xmlns:a16="http://schemas.microsoft.com/office/drawing/2014/main" id="{F8DE41F2-400E-4FF6-98B2-5C6E324495F8}"/>
              </a:ext>
            </a:extLst>
          </p:cNvPr>
          <p:cNvPicPr>
            <a:picLocks noChangeAspect="1"/>
          </p:cNvPicPr>
          <p:nvPr/>
        </p:nvPicPr>
        <p:blipFill>
          <a:blip r:embed="rId2"/>
          <a:stretch>
            <a:fillRect/>
          </a:stretch>
        </p:blipFill>
        <p:spPr>
          <a:xfrm>
            <a:off x="1519084" y="347472"/>
            <a:ext cx="9148916" cy="5672328"/>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934200" cy="2308324"/>
          </a:xfrm>
          <a:prstGeom prst="rect">
            <a:avLst/>
          </a:prstGeom>
        </p:spPr>
        <p:txBody>
          <a:bodyPr wrap="square">
            <a:spAutoFit/>
          </a:bodyPr>
          <a:lstStyle/>
          <a:p>
            <a:r>
              <a:rPr lang="en-US" sz="3600" dirty="0"/>
              <a:t>Then Simon Peter … went into the tomb.  Then the other disciple … also went in … and he saw and believed;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20:6ac, 8ac</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057400"/>
            <a:ext cx="6705600" cy="1754326"/>
          </a:xfrm>
          <a:prstGeom prst="rect">
            <a:avLst/>
          </a:prstGeom>
        </p:spPr>
        <p:txBody>
          <a:bodyPr wrap="square">
            <a:spAutoFit/>
          </a:bodyPr>
          <a:lstStyle/>
          <a:p>
            <a:r>
              <a:rPr lang="en-US" sz="3600" dirty="0"/>
              <a:t>Then the disciples returned to their homes. But Mary stood weeping outside the tomb.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20:10, 11a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9446" y="5552182"/>
            <a:ext cx="1957754" cy="1077218"/>
          </a:xfrm>
          <a:prstGeom prst="rect">
            <a:avLst/>
          </a:prstGeom>
          <a:noFill/>
        </p:spPr>
        <p:txBody>
          <a:bodyPr wrap="square" rtlCol="0">
            <a:spAutoFit/>
          </a:bodyPr>
          <a:lstStyle/>
          <a:p>
            <a:pPr algn="ctr"/>
            <a:r>
              <a:rPr lang="en-US" sz="1600" dirty="0">
                <a:solidFill>
                  <a:schemeClr val="tx1">
                    <a:lumMod val="95000"/>
                  </a:schemeClr>
                </a:solidFill>
              </a:rPr>
              <a:t>Weeping Mary</a:t>
            </a:r>
          </a:p>
          <a:p>
            <a:pPr algn="ctr"/>
            <a:endParaRPr lang="en-US" sz="1600" dirty="0">
              <a:solidFill>
                <a:schemeClr val="tx1">
                  <a:lumMod val="95000"/>
                </a:schemeClr>
              </a:solidFill>
            </a:endParaRPr>
          </a:p>
          <a:p>
            <a:pPr algn="ctr"/>
            <a:r>
              <a:rPr lang="en-US" sz="1600" dirty="0">
                <a:solidFill>
                  <a:schemeClr val="tx1">
                    <a:lumMod val="95000"/>
                  </a:schemeClr>
                </a:solidFill>
              </a:rPr>
              <a:t>Photograph by </a:t>
            </a:r>
          </a:p>
          <a:p>
            <a:pPr algn="ctr"/>
            <a:r>
              <a:rPr lang="en-US" sz="1600" dirty="0">
                <a:solidFill>
                  <a:schemeClr val="tx1">
                    <a:lumMod val="95000"/>
                  </a:schemeClr>
                </a:solidFill>
              </a:rPr>
              <a:t>K </a:t>
            </a:r>
            <a:r>
              <a:rPr lang="en-US" sz="1600" dirty="0" err="1">
                <a:solidFill>
                  <a:schemeClr val="tx1">
                    <a:lumMod val="95000"/>
                  </a:schemeClr>
                </a:solidFill>
              </a:rPr>
              <a:t>Feldein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95B959C-B738-410A-9810-6CD9709FB5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1000" y="65783"/>
            <a:ext cx="6477000" cy="6756046"/>
          </a:xfrm>
          <a:prstGeom prst="rect">
            <a:avLst/>
          </a:prstGeom>
        </p:spPr>
      </p:pic>
      <p:sp>
        <p:nvSpPr>
          <p:cNvPr id="3" name="Rectangle 2">
            <a:extLst>
              <a:ext uri="{FF2B5EF4-FFF2-40B4-BE49-F238E27FC236}">
                <a16:creationId xmlns:a16="http://schemas.microsoft.com/office/drawing/2014/main" id="{750AA549-AE78-4905-BB07-331D1B063286}"/>
              </a:ext>
            </a:extLst>
          </p:cNvPr>
          <p:cNvSpPr/>
          <p:nvPr/>
        </p:nvSpPr>
        <p:spPr>
          <a:xfrm>
            <a:off x="1752600" y="6075527"/>
            <a:ext cx="4572000" cy="369332"/>
          </a:xfrm>
          <a:prstGeom prst="rect">
            <a:avLst/>
          </a:prstGeom>
        </p:spPr>
        <p:txBody>
          <a:bodyPr>
            <a:spAutoFit/>
          </a:bodyPr>
          <a:lstStyle/>
          <a:p>
            <a:r>
              <a:rPr lang="en-US" dirty="0"/>
              <a:t>	</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7315200" cy="1754326"/>
          </a:xfrm>
          <a:prstGeom prst="rect">
            <a:avLst/>
          </a:prstGeom>
        </p:spPr>
        <p:txBody>
          <a:bodyPr wrap="square">
            <a:spAutoFit/>
          </a:bodyPr>
          <a:lstStyle/>
          <a:p>
            <a:r>
              <a:rPr lang="en-US" sz="3600" dirty="0"/>
              <a:t>As she wept, she bent over to look into the tomb … and she saw two angels in white,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20:11b, 12a</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58362"/>
            <a:ext cx="2743200" cy="1323439"/>
          </a:xfrm>
          <a:prstGeom prst="rect">
            <a:avLst/>
          </a:prstGeom>
          <a:noFill/>
        </p:spPr>
        <p:txBody>
          <a:bodyPr wrap="square" rtlCol="0">
            <a:spAutoFit/>
          </a:bodyPr>
          <a:lstStyle/>
          <a:p>
            <a:pPr algn="ctr"/>
            <a:r>
              <a:rPr lang="en-US" sz="1600" dirty="0">
                <a:solidFill>
                  <a:schemeClr val="tx1">
                    <a:lumMod val="95000"/>
                  </a:schemeClr>
                </a:solidFill>
              </a:rPr>
              <a:t>Mary and the Two Angels   </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 New York, NY</a:t>
            </a:r>
          </a:p>
        </p:txBody>
      </p:sp>
      <p:pic>
        <p:nvPicPr>
          <p:cNvPr id="3" name="Picture 2">
            <a:extLst>
              <a:ext uri="{FF2B5EF4-FFF2-40B4-BE49-F238E27FC236}">
                <a16:creationId xmlns:a16="http://schemas.microsoft.com/office/drawing/2014/main" id="{D91A3693-7493-4F0B-B67D-3EFD2095F3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9525"/>
            <a:ext cx="5360020" cy="6867525"/>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133600"/>
            <a:ext cx="7315200" cy="1754326"/>
          </a:xfrm>
          <a:prstGeom prst="rect">
            <a:avLst/>
          </a:prstGeom>
        </p:spPr>
        <p:txBody>
          <a:bodyPr wrap="square">
            <a:spAutoFit/>
          </a:bodyPr>
          <a:lstStyle/>
          <a:p>
            <a:r>
              <a:rPr lang="en-US" sz="3600" dirty="0"/>
              <a:t>They put him to death by hanging him on a tree …  </a:t>
            </a:r>
          </a:p>
          <a:p>
            <a:r>
              <a:rPr lang="en-US" sz="3600" dirty="0"/>
              <a:t>but God raised him on the third day …</a:t>
            </a:r>
            <a:endParaRPr lang="en-US" sz="3600" dirty="0">
              <a:cs typeface="Arial" pitchFamily="34" charset="0"/>
            </a:endParaRPr>
          </a:p>
        </p:txBody>
      </p:sp>
      <p:sp>
        <p:nvSpPr>
          <p:cNvPr id="4" name="TextBox 3"/>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Acts 10:39b, 40a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6934200" cy="2862322"/>
          </a:xfrm>
          <a:prstGeom prst="rect">
            <a:avLst/>
          </a:prstGeom>
        </p:spPr>
        <p:txBody>
          <a:bodyPr wrap="square">
            <a:spAutoFit/>
          </a:bodyPr>
          <a:lstStyle/>
          <a:p>
            <a:r>
              <a:rPr lang="en-US" sz="3600" dirty="0"/>
              <a:t>They said to her, "Woman, why are you weeping?" She said to them, "They have taken away my Lord, and I do not know where they have laid him."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20:13</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7086600" cy="2308324"/>
          </a:xfrm>
          <a:prstGeom prst="rect">
            <a:avLst/>
          </a:prstGeom>
        </p:spPr>
        <p:txBody>
          <a:bodyPr wrap="square">
            <a:spAutoFit/>
          </a:bodyPr>
          <a:lstStyle/>
          <a:p>
            <a:r>
              <a:rPr lang="en-US" sz="3600" dirty="0"/>
              <a:t>When she had said this, she turned around and saw Jesus standing there, but she did not know that it was Jesus.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20:14</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t>
            </a:r>
          </a:p>
        </p:txBody>
      </p:sp>
      <p:sp>
        <p:nvSpPr>
          <p:cNvPr id="2" name="Rectangle 1">
            <a:extLst>
              <a:ext uri="{FF2B5EF4-FFF2-40B4-BE49-F238E27FC236}">
                <a16:creationId xmlns:a16="http://schemas.microsoft.com/office/drawing/2014/main" id="{A9A8005B-1E29-46E9-A8AE-054AC3B8223C}"/>
              </a:ext>
            </a:extLst>
          </p:cNvPr>
          <p:cNvSpPr/>
          <p:nvPr/>
        </p:nvSpPr>
        <p:spPr>
          <a:xfrm>
            <a:off x="1905000" y="5382162"/>
            <a:ext cx="2057400" cy="1323439"/>
          </a:xfrm>
          <a:prstGeom prst="rect">
            <a:avLst/>
          </a:prstGeom>
        </p:spPr>
        <p:txBody>
          <a:bodyPr wrap="square">
            <a:spAutoFit/>
          </a:bodyPr>
          <a:lstStyle/>
          <a:p>
            <a:pPr algn="ctr"/>
            <a:r>
              <a:rPr lang="en-US" sz="1600" dirty="0"/>
              <a:t>Christ and Mary</a:t>
            </a:r>
          </a:p>
          <a:p>
            <a:pPr algn="ctr"/>
            <a:endParaRPr lang="en-US" sz="1600" dirty="0"/>
          </a:p>
          <a:p>
            <a:pPr algn="ctr"/>
            <a:r>
              <a:rPr lang="en-US" sz="1600" dirty="0"/>
              <a:t>Graham Sutherland</a:t>
            </a:r>
          </a:p>
          <a:p>
            <a:pPr algn="ctr"/>
            <a:r>
              <a:rPr lang="en-US" sz="1600" dirty="0" err="1"/>
              <a:t>Chichester</a:t>
            </a:r>
            <a:r>
              <a:rPr lang="en-US" sz="1600" dirty="0"/>
              <a:t> Cathedral</a:t>
            </a:r>
          </a:p>
          <a:p>
            <a:pPr algn="ctr"/>
            <a:r>
              <a:rPr lang="en-US" sz="1600" dirty="0" err="1"/>
              <a:t>Chichester</a:t>
            </a:r>
            <a:r>
              <a:rPr lang="en-US" sz="1600" dirty="0"/>
              <a:t>, England</a:t>
            </a:r>
          </a:p>
        </p:txBody>
      </p:sp>
      <p:pic>
        <p:nvPicPr>
          <p:cNvPr id="7" name="Picture 6">
            <a:extLst>
              <a:ext uri="{FF2B5EF4-FFF2-40B4-BE49-F238E27FC236}">
                <a16:creationId xmlns:a16="http://schemas.microsoft.com/office/drawing/2014/main" id="{ED662234-2D85-4687-B758-17F6F0AC64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5966" y="0"/>
            <a:ext cx="4776635" cy="6858000"/>
          </a:xfrm>
          <a:prstGeom prst="rect">
            <a:avLst/>
          </a:prstGeom>
        </p:spPr>
      </p:pic>
    </p:spTree>
    <p:extLst>
      <p:ext uri="{BB962C8B-B14F-4D97-AF65-F5344CB8AC3E}">
        <p14:creationId xmlns:p14="http://schemas.microsoft.com/office/powerpoint/2010/main" val="4037093783"/>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705600" cy="1754326"/>
          </a:xfrm>
          <a:prstGeom prst="rect">
            <a:avLst/>
          </a:prstGeom>
        </p:spPr>
        <p:txBody>
          <a:bodyPr wrap="square">
            <a:spAutoFit/>
          </a:bodyPr>
          <a:lstStyle/>
          <a:p>
            <a:r>
              <a:rPr lang="en-US" sz="3600" dirty="0"/>
              <a:t>Jesus said to her, "Woman, why are you weeping? Whom are you looking for?"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20:15</a:t>
            </a:r>
          </a:p>
        </p:txBody>
      </p:sp>
    </p:spTree>
    <p:extLst>
      <p:ext uri="{BB962C8B-B14F-4D97-AF65-F5344CB8AC3E}">
        <p14:creationId xmlns:p14="http://schemas.microsoft.com/office/powerpoint/2010/main" val="184432561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88340"/>
            <a:ext cx="2971800" cy="1323439"/>
          </a:xfrm>
          <a:prstGeom prst="rect">
            <a:avLst/>
          </a:prstGeom>
          <a:noFill/>
        </p:spPr>
        <p:txBody>
          <a:bodyPr wrap="square" rtlCol="0">
            <a:spAutoFit/>
          </a:bodyPr>
          <a:lstStyle/>
          <a:p>
            <a:pPr algn="ctr"/>
            <a:r>
              <a:rPr lang="en-US" sz="1600" dirty="0">
                <a:solidFill>
                  <a:schemeClr val="tx1">
                    <a:lumMod val="95000"/>
                  </a:schemeClr>
                </a:solidFill>
              </a:rPr>
              <a:t>Christ Appears to Mary</a:t>
            </a:r>
          </a:p>
          <a:p>
            <a:pPr algn="ctr"/>
            <a:endParaRPr lang="en-US" sz="1600" dirty="0">
              <a:solidFill>
                <a:schemeClr val="tx1">
                  <a:lumMod val="95000"/>
                </a:schemeClr>
              </a:solidFill>
            </a:endParaRPr>
          </a:p>
          <a:p>
            <a:pPr algn="ctr"/>
            <a:r>
              <a:rPr lang="en-US" sz="1600" dirty="0">
                <a:solidFill>
                  <a:schemeClr val="tx1">
                    <a:lumMod val="95000"/>
                  </a:schemeClr>
                </a:solidFill>
              </a:rPr>
              <a:t>J. C.  van </a:t>
            </a:r>
            <a:r>
              <a:rPr lang="en-US" sz="1600" dirty="0" err="1">
                <a:solidFill>
                  <a:schemeClr val="tx1">
                    <a:lumMod val="95000"/>
                  </a:schemeClr>
                </a:solidFill>
              </a:rPr>
              <a:t>Oostsanen</a:t>
            </a:r>
            <a:endParaRPr lang="en-US" sz="1600" dirty="0">
              <a:solidFill>
                <a:schemeClr val="tx1">
                  <a:lumMod val="95000"/>
                </a:schemeClr>
              </a:solidFill>
            </a:endParaRPr>
          </a:p>
          <a:p>
            <a:pPr algn="ctr"/>
            <a:r>
              <a:rPr lang="en-US" sz="1600" dirty="0" err="1">
                <a:solidFill>
                  <a:schemeClr val="tx1">
                    <a:lumMod val="95000"/>
                  </a:schemeClr>
                </a:solidFill>
              </a:rPr>
              <a:t>Gemäldegalerie</a:t>
            </a:r>
            <a:r>
              <a:rPr lang="en-US" sz="1600" dirty="0">
                <a:solidFill>
                  <a:schemeClr val="tx1">
                    <a:lumMod val="95000"/>
                  </a:schemeClr>
                </a:solidFill>
              </a:rPr>
              <a:t> Alte Meister</a:t>
            </a:r>
          </a:p>
          <a:p>
            <a:pPr algn="ctr"/>
            <a:r>
              <a:rPr lang="en-US" sz="1600" dirty="0">
                <a:solidFill>
                  <a:schemeClr val="tx1">
                    <a:lumMod val="95000"/>
                  </a:schemeClr>
                </a:solidFill>
              </a:rPr>
              <a:t>Kassel, Germany</a:t>
            </a:r>
            <a:endParaRPr lang="en-US" dirty="0">
              <a:solidFill>
                <a:schemeClr val="tx1">
                  <a:lumMod val="95000"/>
                </a:schemeClr>
              </a:solidFill>
            </a:endParaRPr>
          </a:p>
        </p:txBody>
      </p:sp>
      <p:pic>
        <p:nvPicPr>
          <p:cNvPr id="1026" name="Picture 2" descr="https://upload.wikimedia.org/wikipedia/commons/thumb/a/a2/Jacob_Cornelisz._van_Oostsanen_001.jpg/709px-Jacob_Cornelisz._van_Oostsanen_001.jpg">
            <a:extLst>
              <a:ext uri="{FF2B5EF4-FFF2-40B4-BE49-F238E27FC236}">
                <a16:creationId xmlns:a16="http://schemas.microsoft.com/office/drawing/2014/main" id="{2CB8E324-2C79-486E-A71B-936BFB2078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57788" y="0"/>
            <a:ext cx="4748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5207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835064"/>
            <a:ext cx="7315200" cy="2308324"/>
          </a:xfrm>
          <a:prstGeom prst="rect">
            <a:avLst/>
          </a:prstGeom>
        </p:spPr>
        <p:txBody>
          <a:bodyPr wrap="square">
            <a:spAutoFit/>
          </a:bodyPr>
          <a:lstStyle/>
          <a:p>
            <a:pPr lvl="0"/>
            <a:r>
              <a:rPr lang="en-US" sz="3600" dirty="0">
                <a:solidFill>
                  <a:prstClr val="white"/>
                </a:solidFill>
              </a:rPr>
              <a:t>Supposing him to be the gardener, she said to him, "Sir, if you have carried him away, tell me where you have laid him, and I will take him away."</a:t>
            </a:r>
            <a:endParaRPr lang="en-US" sz="3600" dirty="0">
              <a:solidFill>
                <a:prstClr val="white"/>
              </a:solidFill>
              <a:latin typeface="Calibri"/>
              <a:cs typeface="Arial" pitchFamily="34" charset="0"/>
            </a:endParaRPr>
          </a:p>
        </p:txBody>
      </p:sp>
      <p:sp>
        <p:nvSpPr>
          <p:cNvPr id="5" name="TextBox 4"/>
          <p:cNvSpPr txBox="1"/>
          <p:nvPr/>
        </p:nvSpPr>
        <p:spPr>
          <a:xfrm>
            <a:off x="6096000" y="4995923"/>
            <a:ext cx="3352800" cy="461665"/>
          </a:xfrm>
          <a:prstGeom prst="rect">
            <a:avLst/>
          </a:prstGeom>
          <a:noFill/>
        </p:spPr>
        <p:txBody>
          <a:bodyPr wrap="square" rtlCol="0">
            <a:spAutoFit/>
          </a:bodyPr>
          <a:lstStyle/>
          <a:p>
            <a:pPr algn="ctr">
              <a:defRPr/>
            </a:pPr>
            <a:r>
              <a:rPr lang="en-US" sz="2400" dirty="0">
                <a:solidFill>
                  <a:prstClr val="white">
                    <a:lumMod val="95000"/>
                  </a:prstClr>
                </a:solidFill>
                <a:latin typeface="Calibri"/>
              </a:rPr>
              <a:t>John 20:15b</a:t>
            </a:r>
          </a:p>
        </p:txBody>
      </p:sp>
    </p:spTree>
    <p:extLst>
      <p:ext uri="{BB962C8B-B14F-4D97-AF65-F5344CB8AC3E}">
        <p14:creationId xmlns:p14="http://schemas.microsoft.com/office/powerpoint/2010/main" val="2970635171"/>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33600"/>
            <a:ext cx="6934200" cy="1754326"/>
          </a:xfrm>
          <a:prstGeom prst="rect">
            <a:avLst/>
          </a:prstGeom>
        </p:spPr>
        <p:txBody>
          <a:bodyPr wrap="square">
            <a:spAutoFit/>
          </a:bodyPr>
          <a:lstStyle/>
          <a:p>
            <a:r>
              <a:rPr lang="en-US" sz="3600" dirty="0"/>
              <a:t>Jesus said to her, "Mary!" She turned and said to him in Hebrew, "</a:t>
            </a:r>
            <a:r>
              <a:rPr lang="en-US" sz="3600" dirty="0" err="1"/>
              <a:t>Rabbouni</a:t>
            </a:r>
            <a:r>
              <a:rPr lang="en-US" sz="3600" dirty="0"/>
              <a:t>!"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20:16ab</a:t>
            </a:r>
          </a:p>
        </p:txBody>
      </p:sp>
    </p:spTree>
    <p:extLst>
      <p:ext uri="{BB962C8B-B14F-4D97-AF65-F5344CB8AC3E}">
        <p14:creationId xmlns:p14="http://schemas.microsoft.com/office/powerpoint/2010/main" val="3282620433"/>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Christ Reveals Himself to Mary  --  JESUS MAFA, Cameroon</a:t>
            </a:r>
          </a:p>
        </p:txBody>
      </p:sp>
      <p:pic>
        <p:nvPicPr>
          <p:cNvPr id="2" name="Picture 1">
            <a:extLst>
              <a:ext uri="{FF2B5EF4-FFF2-40B4-BE49-F238E27FC236}">
                <a16:creationId xmlns:a16="http://schemas.microsoft.com/office/drawing/2014/main" id="{C013DAE2-6F8A-473C-8209-B3888B2E6BB3}"/>
              </a:ext>
            </a:extLst>
          </p:cNvPr>
          <p:cNvPicPr>
            <a:picLocks noChangeAspect="1"/>
          </p:cNvPicPr>
          <p:nvPr/>
        </p:nvPicPr>
        <p:blipFill>
          <a:blip r:embed="rId2"/>
          <a:stretch>
            <a:fillRect/>
          </a:stretch>
        </p:blipFill>
        <p:spPr>
          <a:xfrm>
            <a:off x="1518920" y="152401"/>
            <a:ext cx="9167556" cy="6089877"/>
          </a:xfrm>
          <a:prstGeom prst="rect">
            <a:avLst/>
          </a:prstGeom>
        </p:spPr>
      </p:pic>
    </p:spTree>
    <p:extLst>
      <p:ext uri="{BB962C8B-B14F-4D97-AF65-F5344CB8AC3E}">
        <p14:creationId xmlns:p14="http://schemas.microsoft.com/office/powerpoint/2010/main" val="146474004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38EA0-284B-4A6A-A48F-A55D41634E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1" y="76200"/>
            <a:ext cx="8305799" cy="6156627"/>
          </a:xfrm>
          <a:prstGeom prst="rect">
            <a:avLst/>
          </a:prstGeom>
        </p:spPr>
      </p:pic>
      <p:sp>
        <p:nvSpPr>
          <p:cNvPr id="2" name="TextBox 1">
            <a:extLst>
              <a:ext uri="{FF2B5EF4-FFF2-40B4-BE49-F238E27FC236}">
                <a16:creationId xmlns:a16="http://schemas.microsoft.com/office/drawing/2014/main" id="{D5D30AF8-3011-45EE-94C0-00B670A028B6}"/>
              </a:ext>
            </a:extLst>
          </p:cNvPr>
          <p:cNvSpPr txBox="1"/>
          <p:nvPr/>
        </p:nvSpPr>
        <p:spPr>
          <a:xfrm>
            <a:off x="1676400" y="6407687"/>
            <a:ext cx="9033508" cy="338554"/>
          </a:xfrm>
          <a:prstGeom prst="rect">
            <a:avLst/>
          </a:prstGeom>
          <a:noFill/>
        </p:spPr>
        <p:txBody>
          <a:bodyPr wrap="square" rtlCol="0">
            <a:spAutoFit/>
          </a:bodyPr>
          <a:lstStyle/>
          <a:p>
            <a:pPr algn="ctr"/>
            <a:r>
              <a:rPr lang="en-US" sz="1600" dirty="0"/>
              <a:t>Christ Appears to Mary  --  Resurrection Chapel, National Cathedral, Washington, DC</a:t>
            </a:r>
          </a:p>
        </p:txBody>
      </p:sp>
    </p:spTree>
    <p:extLst>
      <p:ext uri="{BB962C8B-B14F-4D97-AF65-F5344CB8AC3E}">
        <p14:creationId xmlns:p14="http://schemas.microsoft.com/office/powerpoint/2010/main" val="2728402148"/>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Jesus said to her, "Do not hold on to me, because I have not yet ascended to the Father."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20:17a</a:t>
            </a:r>
          </a:p>
        </p:txBody>
      </p:sp>
    </p:spTree>
    <p:extLst>
      <p:ext uri="{BB962C8B-B14F-4D97-AF65-F5344CB8AC3E}">
        <p14:creationId xmlns:p14="http://schemas.microsoft.com/office/powerpoint/2010/main" val="1411399863"/>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228272"/>
            <a:ext cx="2311590" cy="1354217"/>
          </a:xfrm>
          <a:prstGeom prst="rect">
            <a:avLst/>
          </a:prstGeom>
          <a:noFill/>
        </p:spPr>
        <p:txBody>
          <a:bodyPr wrap="square" rtlCol="0">
            <a:spAutoFit/>
          </a:bodyPr>
          <a:lstStyle/>
          <a:p>
            <a:pPr algn="ctr"/>
            <a:r>
              <a:rPr lang="en-US" sz="1600" dirty="0">
                <a:solidFill>
                  <a:schemeClr val="tx1">
                    <a:lumMod val="95000"/>
                  </a:schemeClr>
                </a:solidFill>
              </a:rPr>
              <a:t>Resurrection</a:t>
            </a:r>
          </a:p>
          <a:p>
            <a:pPr algn="ctr"/>
            <a:endParaRPr lang="en-US" sz="1600" dirty="0">
              <a:solidFill>
                <a:schemeClr val="tx1">
                  <a:lumMod val="95000"/>
                </a:schemeClr>
              </a:solidFill>
            </a:endParaRPr>
          </a:p>
          <a:p>
            <a:pPr algn="ctr"/>
            <a:r>
              <a:rPr lang="en-US" sz="1600" dirty="0">
                <a:solidFill>
                  <a:schemeClr val="tx1">
                    <a:lumMod val="95000"/>
                  </a:schemeClr>
                </a:solidFill>
              </a:rPr>
              <a:t>Church of St Sebastian</a:t>
            </a:r>
          </a:p>
          <a:p>
            <a:pPr algn="ctr"/>
            <a:r>
              <a:rPr lang="en-US" sz="1600" dirty="0">
                <a:solidFill>
                  <a:schemeClr val="tx1">
                    <a:lumMod val="95000"/>
                  </a:schemeClr>
                </a:solidFill>
              </a:rPr>
              <a:t>Porto Alegre,</a:t>
            </a:r>
          </a:p>
          <a:p>
            <a:pPr algn="ctr"/>
            <a:r>
              <a:rPr lang="en-US" sz="1600" dirty="0">
                <a:solidFill>
                  <a:schemeClr val="tx1">
                    <a:lumMod val="95000"/>
                  </a:schemeClr>
                </a:solidFill>
              </a:rPr>
              <a:t>Brazil</a:t>
            </a:r>
          </a:p>
        </p:txBody>
      </p:sp>
      <p:pic>
        <p:nvPicPr>
          <p:cNvPr id="4" name="Picture 3">
            <a:extLst>
              <a:ext uri="{FF2B5EF4-FFF2-40B4-BE49-F238E27FC236}">
                <a16:creationId xmlns:a16="http://schemas.microsoft.com/office/drawing/2014/main" id="{42D5F2EE-87C7-4DC9-9DA2-2678C68119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15240"/>
            <a:ext cx="5117910" cy="68580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D30AF8-3011-45EE-94C0-00B670A028B6}"/>
              </a:ext>
            </a:extLst>
          </p:cNvPr>
          <p:cNvSpPr txBox="1"/>
          <p:nvPr/>
        </p:nvSpPr>
        <p:spPr>
          <a:xfrm>
            <a:off x="1828800" y="5458361"/>
            <a:ext cx="1676400" cy="1323439"/>
          </a:xfrm>
          <a:prstGeom prst="rect">
            <a:avLst/>
          </a:prstGeom>
          <a:noFill/>
        </p:spPr>
        <p:txBody>
          <a:bodyPr wrap="square" rtlCol="0">
            <a:spAutoFit/>
          </a:bodyPr>
          <a:lstStyle/>
          <a:p>
            <a:pPr algn="ctr"/>
            <a:r>
              <a:rPr lang="en-US" sz="1600" dirty="0"/>
              <a:t>Do Not Hold Me</a:t>
            </a:r>
          </a:p>
          <a:p>
            <a:pPr algn="ctr"/>
            <a:endParaRPr lang="en-US" sz="1600" dirty="0"/>
          </a:p>
          <a:p>
            <a:pPr algn="ctr"/>
            <a:r>
              <a:rPr lang="en-US" sz="1600" dirty="0"/>
              <a:t>Giotto</a:t>
            </a:r>
          </a:p>
          <a:p>
            <a:pPr algn="ctr"/>
            <a:r>
              <a:rPr lang="en-US" sz="1600" dirty="0"/>
              <a:t>Scrovegni Chapel</a:t>
            </a:r>
          </a:p>
          <a:p>
            <a:pPr algn="ctr"/>
            <a:r>
              <a:rPr lang="en-US" sz="1600" dirty="0"/>
              <a:t>Padua, Italy</a:t>
            </a:r>
          </a:p>
        </p:txBody>
      </p:sp>
      <p:pic>
        <p:nvPicPr>
          <p:cNvPr id="4" name="Picture 3">
            <a:extLst>
              <a:ext uri="{FF2B5EF4-FFF2-40B4-BE49-F238E27FC236}">
                <a16:creationId xmlns:a16="http://schemas.microsoft.com/office/drawing/2014/main" id="{794EC8C6-8B49-4F93-8204-AC2A2C9EA7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7961"/>
            <a:ext cx="6477001" cy="6863687"/>
          </a:xfrm>
          <a:prstGeom prst="rect">
            <a:avLst/>
          </a:prstGeom>
        </p:spPr>
      </p:pic>
    </p:spTree>
    <p:extLst>
      <p:ext uri="{BB962C8B-B14F-4D97-AF65-F5344CB8AC3E}">
        <p14:creationId xmlns:p14="http://schemas.microsoft.com/office/powerpoint/2010/main" val="3002841123"/>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7100" y="2188029"/>
            <a:ext cx="5410200" cy="1754326"/>
          </a:xfrm>
          <a:prstGeom prst="rect">
            <a:avLst/>
          </a:prstGeom>
        </p:spPr>
        <p:txBody>
          <a:bodyPr wrap="square">
            <a:spAutoFit/>
          </a:bodyPr>
          <a:lstStyle/>
          <a:p>
            <a:r>
              <a:rPr lang="en-US" sz="3600" dirty="0"/>
              <a:t>Mary Magdalene went and announced to the disciples, "I have seen the Lord!"</a:t>
            </a:r>
            <a:endParaRPr lang="en-US" sz="3600" dirty="0">
              <a:cs typeface="Arial" pitchFamily="34" charset="0"/>
            </a:endParaRPr>
          </a:p>
        </p:txBody>
      </p:sp>
      <p:sp>
        <p:nvSpPr>
          <p:cNvPr id="5" name="TextBox 4"/>
          <p:cNvSpPr txBox="1"/>
          <p:nvPr/>
        </p:nvSpPr>
        <p:spPr>
          <a:xfrm>
            <a:off x="6085114"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20:18a</a:t>
            </a:r>
          </a:p>
        </p:txBody>
      </p:sp>
    </p:spTree>
    <p:extLst>
      <p:ext uri="{BB962C8B-B14F-4D97-AF65-F5344CB8AC3E}">
        <p14:creationId xmlns:p14="http://schemas.microsoft.com/office/powerpoint/2010/main" val="1554999433"/>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5D348E-6819-4CAA-9927-DE37657A42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05202" y="-23531"/>
            <a:ext cx="6781799" cy="6881531"/>
          </a:xfrm>
          <a:prstGeom prst="rect">
            <a:avLst/>
          </a:prstGeom>
        </p:spPr>
      </p:pic>
      <p:sp>
        <p:nvSpPr>
          <p:cNvPr id="4" name="TextBox 3"/>
          <p:cNvSpPr txBox="1"/>
          <p:nvPr/>
        </p:nvSpPr>
        <p:spPr>
          <a:xfrm>
            <a:off x="1676400" y="5059740"/>
            <a:ext cx="1447800" cy="1569660"/>
          </a:xfrm>
          <a:prstGeom prst="rect">
            <a:avLst/>
          </a:prstGeom>
          <a:noFill/>
        </p:spPr>
        <p:txBody>
          <a:bodyPr wrap="square" rtlCol="0">
            <a:spAutoFit/>
          </a:bodyPr>
          <a:lstStyle/>
          <a:p>
            <a:pPr algn="ctr"/>
            <a:r>
              <a:rPr lang="en-US" sz="1600" dirty="0" err="1">
                <a:solidFill>
                  <a:schemeClr val="tx1">
                    <a:lumMod val="95000"/>
                  </a:schemeClr>
                </a:solidFill>
              </a:rPr>
              <a:t>Noli</a:t>
            </a:r>
            <a:r>
              <a:rPr lang="en-US" sz="1600" dirty="0">
                <a:solidFill>
                  <a:schemeClr val="tx1">
                    <a:lumMod val="95000"/>
                  </a:schemeClr>
                </a:solidFill>
              </a:rPr>
              <a:t> Me </a:t>
            </a:r>
            <a:r>
              <a:rPr lang="en-US" sz="1600" dirty="0" err="1">
                <a:solidFill>
                  <a:schemeClr val="tx1">
                    <a:lumMod val="95000"/>
                  </a:schemeClr>
                </a:solidFill>
              </a:rPr>
              <a:t>Tangere</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Fra Angelico San Marco Florence, Italy</a:t>
            </a:r>
          </a:p>
        </p:txBody>
      </p:sp>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7526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https://commons.wikimedia.org/wiki/File:0000_Mosaics_of_Resurrection_of_Christ.JPG - Eugenio Hansen, OFS</a:t>
            </a:r>
          </a:p>
          <a:p>
            <a:pPr>
              <a:buNone/>
            </a:pPr>
            <a:r>
              <a:rPr lang="en-US" sz="1400" dirty="0"/>
              <a:t>https://commons.wikimedia.org/wiki/File:Weyden,_Rogier_van_der_-_Descent_from_the_Cross_-_Detail_women_(left).jpg</a:t>
            </a:r>
          </a:p>
          <a:p>
            <a:pPr>
              <a:buNone/>
            </a:pPr>
            <a:r>
              <a:rPr lang="en-US" sz="1400" dirty="0"/>
              <a:t>https://commons.wikimedia.org/wiki/File:Ceres_Bethel_African_Methodist_Church,_cornerstone_(21604465715).jpg</a:t>
            </a:r>
          </a:p>
          <a:p>
            <a:pPr>
              <a:buNone/>
            </a:pPr>
            <a:r>
              <a:rPr lang="en-US" sz="1400" dirty="0"/>
              <a:t>https://www.flickr.com/photos/jardek/804315429/ - Joshua </a:t>
            </a:r>
            <a:r>
              <a:rPr lang="en-US" sz="1400" dirty="0" err="1"/>
              <a:t>Jardekah</a:t>
            </a:r>
            <a:r>
              <a:rPr lang="en-US" sz="1400" dirty="0"/>
              <a:t> Aguilar</a:t>
            </a:r>
          </a:p>
          <a:p>
            <a:pPr>
              <a:buNone/>
            </a:pPr>
            <a:r>
              <a:rPr lang="en-US" sz="1400" dirty="0"/>
              <a:t>http://commons.wikimedia.org/wiki/File:BurnandJeanPierre.jpg</a:t>
            </a:r>
          </a:p>
          <a:p>
            <a:pPr>
              <a:buNone/>
            </a:pPr>
            <a:r>
              <a:rPr lang="en-US" sz="1400" dirty="0"/>
              <a:t>http://www.flickr.com/photos/kwerfeldein/110099808/</a:t>
            </a:r>
          </a:p>
          <a:p>
            <a:pPr>
              <a:buNone/>
            </a:pPr>
            <a:r>
              <a:rPr lang="en-US" sz="1400" dirty="0"/>
              <a:t>https://commons.wikimedia.org/wiki/File:Brooklyn_Museum_-_Mary_Magdalene_Questions_the_Angels_in_the_Tomb_(Madeleine_dans_le_tombeau_interroge_les_anges)_-_James_Tissot.jpg</a:t>
            </a:r>
          </a:p>
          <a:p>
            <a:pPr>
              <a:buNone/>
            </a:pPr>
            <a:r>
              <a:rPr lang="en-US" sz="1400" dirty="0"/>
              <a:t>https://www.flickr.com/photos/yellowbookltd/5637909675</a:t>
            </a:r>
          </a:p>
          <a:p>
            <a:pPr>
              <a:buNone/>
            </a:pPr>
            <a:r>
              <a:rPr lang="en-US" sz="1400" dirty="0"/>
              <a:t>https://commons.wikimedia.org/wiki/File:Jacob_Cornelisz._van_Oostsanen_001.jpg</a:t>
            </a:r>
          </a:p>
          <a:p>
            <a:pPr>
              <a:buNone/>
            </a:pPr>
            <a:r>
              <a:rPr lang="en-US" sz="1400" dirty="0"/>
              <a:t>http://diglib.library.vanderbilt.edu/act-imagelink.pl?RC=48389</a:t>
            </a:r>
          </a:p>
          <a:p>
            <a:pPr>
              <a:buNone/>
            </a:pPr>
            <a:r>
              <a:rPr lang="en-US" sz="1400" dirty="0"/>
              <a:t>https://www.flickr.com/photos/timevanson/6623028421</a:t>
            </a:r>
          </a:p>
          <a:p>
            <a:pPr>
              <a:buNone/>
            </a:pPr>
            <a:r>
              <a:rPr lang="en-US" sz="1400" dirty="0"/>
              <a:t>https://commons.wikimedia.org/wiki/File:Noli_me_tangere_-_Capella_dei_Scrovegni_-_Padua_2016.jpg</a:t>
            </a:r>
          </a:p>
          <a:p>
            <a:pPr>
              <a:buNone/>
            </a:pPr>
            <a:r>
              <a:rPr lang="en-US" sz="1400" dirty="0"/>
              <a:t>https://commons.wikimedia.org/wiki/File:Angelico,_noli_me_tangere.jpg</a:t>
            </a:r>
          </a:p>
          <a:p>
            <a:pPr>
              <a:buNone/>
            </a:pPr>
            <a:endParaRPr lang="en-US" sz="1400" dirty="0"/>
          </a:p>
          <a:p>
            <a:pPr>
              <a:buNone/>
            </a:pPr>
            <a:r>
              <a:rPr lang="en-US" sz="1400" dirty="0"/>
              <a:t>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198192"/>
            <a:ext cx="6858000" cy="1200329"/>
          </a:xfrm>
          <a:prstGeom prst="rect">
            <a:avLst/>
          </a:prstGeom>
        </p:spPr>
        <p:txBody>
          <a:bodyPr wrap="square">
            <a:spAutoFit/>
          </a:bodyPr>
          <a:lstStyle/>
          <a:p>
            <a:r>
              <a:rPr lang="en-US" sz="3600" dirty="0"/>
              <a:t>Then the Lord GOD will wipe away the tears from all faces …</a:t>
            </a:r>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Isaiah 25:8a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324600"/>
            <a:ext cx="9144000" cy="338554"/>
          </a:xfrm>
          <a:prstGeom prst="rect">
            <a:avLst/>
          </a:prstGeom>
          <a:noFill/>
        </p:spPr>
        <p:txBody>
          <a:bodyPr wrap="square" rtlCol="0">
            <a:spAutoFit/>
          </a:bodyPr>
          <a:lstStyle/>
          <a:p>
            <a:pPr algn="ctr"/>
            <a:r>
              <a:rPr lang="en-US" sz="1600" dirty="0">
                <a:solidFill>
                  <a:schemeClr val="tx1">
                    <a:lumMod val="95000"/>
                  </a:schemeClr>
                </a:solidFill>
              </a:rPr>
              <a:t>Mother Mary's Tears, detail from Descent from the Cross  --  </a:t>
            </a:r>
            <a:r>
              <a:rPr lang="en-US" sz="1600" dirty="0" err="1">
                <a:solidFill>
                  <a:schemeClr val="tx1">
                    <a:lumMod val="95000"/>
                  </a:schemeClr>
                </a:solidFill>
              </a:rPr>
              <a:t>Rogier</a:t>
            </a:r>
            <a:r>
              <a:rPr lang="en-US" sz="1600" dirty="0">
                <a:solidFill>
                  <a:schemeClr val="tx1">
                    <a:lumMod val="95000"/>
                  </a:schemeClr>
                </a:solidFill>
              </a:rPr>
              <a:t> van der Weyden, Prado, Madrid</a:t>
            </a:r>
          </a:p>
        </p:txBody>
      </p:sp>
      <p:pic>
        <p:nvPicPr>
          <p:cNvPr id="2" name="Picture 1">
            <a:extLst>
              <a:ext uri="{FF2B5EF4-FFF2-40B4-BE49-F238E27FC236}">
                <a16:creationId xmlns:a16="http://schemas.microsoft.com/office/drawing/2014/main" id="{BEB48526-E3EB-419A-9B2A-A3B62977B0C4}"/>
              </a:ext>
            </a:extLst>
          </p:cNvPr>
          <p:cNvPicPr>
            <a:picLocks noChangeAspect="1"/>
          </p:cNvPicPr>
          <p:nvPr/>
        </p:nvPicPr>
        <p:blipFill>
          <a:blip r:embed="rId2"/>
          <a:stretch>
            <a:fillRect/>
          </a:stretch>
        </p:blipFill>
        <p:spPr>
          <a:xfrm>
            <a:off x="2286000" y="229383"/>
            <a:ext cx="7620000" cy="574357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743700" cy="2308324"/>
          </a:xfrm>
          <a:prstGeom prst="rect">
            <a:avLst/>
          </a:prstGeom>
        </p:spPr>
        <p:txBody>
          <a:bodyPr wrap="square">
            <a:spAutoFit/>
          </a:bodyPr>
          <a:lstStyle/>
          <a:p>
            <a:r>
              <a:rPr lang="en-US" sz="3600" dirty="0"/>
              <a:t>The stone that the builders rejected has become the chief cornerstone. This is the Lord's doing; it is marvelous in our eyes.</a:t>
            </a:r>
            <a:endParaRPr lang="en-US" sz="3600" dirty="0">
              <a:cs typeface="Arial" pitchFamily="34" charset="0"/>
            </a:endParaRPr>
          </a:p>
        </p:txBody>
      </p:sp>
      <p:sp>
        <p:nvSpPr>
          <p:cNvPr id="5" name="TextBox 4"/>
          <p:cNvSpPr txBox="1"/>
          <p:nvPr/>
        </p:nvSpPr>
        <p:spPr>
          <a:xfrm>
            <a:off x="5715000" y="4495801"/>
            <a:ext cx="3352800" cy="461665"/>
          </a:xfrm>
          <a:prstGeom prst="rect">
            <a:avLst/>
          </a:prstGeom>
          <a:noFill/>
        </p:spPr>
        <p:txBody>
          <a:bodyPr wrap="square" rtlCol="0">
            <a:spAutoFit/>
          </a:bodyPr>
          <a:lstStyle/>
          <a:p>
            <a:pPr algn="ctr"/>
            <a:r>
              <a:rPr lang="en-US" sz="2400" dirty="0">
                <a:solidFill>
                  <a:schemeClr val="tx1">
                    <a:lumMod val="95000"/>
                  </a:schemeClr>
                </a:solidFill>
              </a:rPr>
              <a:t>Psalm 118:22-23</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Cornerstone of Ceres Bethel African Methodist Episcopal Church, near Harper's Ferry, MD</a:t>
            </a:r>
          </a:p>
        </p:txBody>
      </p:sp>
      <p:pic>
        <p:nvPicPr>
          <p:cNvPr id="2" name="Picture 1">
            <a:extLst>
              <a:ext uri="{FF2B5EF4-FFF2-40B4-BE49-F238E27FC236}">
                <a16:creationId xmlns:a16="http://schemas.microsoft.com/office/drawing/2014/main" id="{FF2B17B3-4EE5-4CD6-BA18-29C50DEB73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0"/>
            <a:ext cx="9144000" cy="51435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You know the message he sent to the people of Israel, preaching peace by Jesus Christ--he is Lord of all.</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Acts 10:36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105400"/>
            <a:ext cx="1371600" cy="1569660"/>
          </a:xfrm>
          <a:prstGeom prst="rect">
            <a:avLst/>
          </a:prstGeom>
          <a:noFill/>
        </p:spPr>
        <p:txBody>
          <a:bodyPr wrap="square" rtlCol="0">
            <a:spAutoFit/>
          </a:bodyPr>
          <a:lstStyle/>
          <a:p>
            <a:pPr algn="ctr"/>
            <a:r>
              <a:rPr lang="en-US" sz="1600" dirty="0">
                <a:solidFill>
                  <a:schemeClr val="tx1">
                    <a:lumMod val="95000"/>
                  </a:schemeClr>
                </a:solidFill>
              </a:rPr>
              <a:t>Christ Crucified, Risen</a:t>
            </a:r>
          </a:p>
          <a:p>
            <a:pPr algn="ctr"/>
            <a:endParaRPr lang="en-US" sz="1600" dirty="0">
              <a:solidFill>
                <a:schemeClr val="tx1">
                  <a:lumMod val="95000"/>
                </a:schemeClr>
              </a:solidFill>
            </a:endParaRPr>
          </a:p>
          <a:p>
            <a:pPr algn="ctr"/>
            <a:r>
              <a:rPr lang="it-IT" sz="1600" dirty="0"/>
              <a:t>Baguio, Philippines</a:t>
            </a:r>
            <a:r>
              <a:rPr lang="en-US" sz="1600" dirty="0">
                <a:solidFill>
                  <a:schemeClr val="tx1">
                    <a:lumMod val="95000"/>
                  </a:schemeClr>
                </a:solidFill>
              </a:rPr>
              <a:t>  </a:t>
            </a:r>
          </a:p>
        </p:txBody>
      </p:sp>
      <p:pic>
        <p:nvPicPr>
          <p:cNvPr id="3" name="Picture 2">
            <a:extLst>
              <a:ext uri="{FF2B5EF4-FFF2-40B4-BE49-F238E27FC236}">
                <a16:creationId xmlns:a16="http://schemas.microsoft.com/office/drawing/2014/main" id="{F5ED0530-0D92-4E0D-A2BF-AC8820E912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9707" y="0"/>
            <a:ext cx="5141893"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853</TotalTime>
  <Words>1026</Words>
  <Application>Microsoft Office PowerPoint</Application>
  <PresentationFormat>Widescreen</PresentationFormat>
  <Paragraphs>113</Paragraphs>
  <Slides>33</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First Sunday after Christmas Day Year A</vt:lpstr>
      <vt:lpstr>Resurrection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152</cp:revision>
  <dcterms:created xsi:type="dcterms:W3CDTF">2016-08-31T16:46:43Z</dcterms:created>
  <dcterms:modified xsi:type="dcterms:W3CDTF">2022-10-23T13:07:24Z</dcterms:modified>
</cp:coreProperties>
</file>