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5"/>
  </p:notesMasterIdLst>
  <p:sldIdLst>
    <p:sldId id="256" r:id="rId2"/>
    <p:sldId id="282" r:id="rId3"/>
    <p:sldId id="382" r:id="rId4"/>
    <p:sldId id="383" r:id="rId5"/>
    <p:sldId id="384" r:id="rId6"/>
    <p:sldId id="385" r:id="rId7"/>
    <p:sldId id="386" r:id="rId8"/>
    <p:sldId id="409" r:id="rId9"/>
    <p:sldId id="390" r:id="rId10"/>
    <p:sldId id="391" r:id="rId11"/>
    <p:sldId id="410" r:id="rId12"/>
    <p:sldId id="400" r:id="rId13"/>
    <p:sldId id="412" r:id="rId14"/>
    <p:sldId id="413" r:id="rId15"/>
    <p:sldId id="393" r:id="rId16"/>
    <p:sldId id="411" r:id="rId17"/>
    <p:sldId id="414" r:id="rId18"/>
    <p:sldId id="415" r:id="rId19"/>
    <p:sldId id="395" r:id="rId20"/>
    <p:sldId id="396" r:id="rId21"/>
    <p:sldId id="397" r:id="rId22"/>
    <p:sldId id="398" r:id="rId23"/>
    <p:sldId id="29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2E2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B7FB7D-2F5C-4F60-B746-E7505F63ACC5}" v="5" dt="2023-10-12T16:48:48.2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9864" autoAdjust="0"/>
    <p:restoredTop sz="94660"/>
  </p:normalViewPr>
  <p:slideViewPr>
    <p:cSldViewPr>
      <p:cViewPr varScale="1">
        <p:scale>
          <a:sx n="53" d="100"/>
          <a:sy n="53" d="100"/>
        </p:scale>
        <p:origin x="62" y="542"/>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Lew" clId="Web-{D2B7FB7D-2F5C-4F60-B746-E7505F63ACC5}"/>
    <pc:docChg chg="modSld">
      <pc:chgData name="Charlotte Lew" userId="" providerId="" clId="Web-{D2B7FB7D-2F5C-4F60-B746-E7505F63ACC5}" dt="2023-10-12T16:48:48.278" v="4" actId="20577"/>
      <pc:docMkLst>
        <pc:docMk/>
      </pc:docMkLst>
      <pc:sldChg chg="modSp">
        <pc:chgData name="Charlotte Lew" userId="" providerId="" clId="Web-{D2B7FB7D-2F5C-4F60-B746-E7505F63ACC5}" dt="2023-10-12T16:48:48.278" v="4" actId="20577"/>
        <pc:sldMkLst>
          <pc:docMk/>
          <pc:sldMk cId="0" sldId="256"/>
        </pc:sldMkLst>
        <pc:spChg chg="mod">
          <ac:chgData name="Charlotte Lew" userId="" providerId="" clId="Web-{D2B7FB7D-2F5C-4F60-B746-E7505F63ACC5}" dt="2023-10-12T16:48:48.278" v="4" actId="20577"/>
          <ac:spMkLst>
            <pc:docMk/>
            <pc:sldMk cId="0" sldId="256"/>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10/12/2023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1</a:t>
            </a:fld>
            <a:endParaRPr lang="en-US"/>
          </a:p>
        </p:txBody>
      </p:sp>
    </p:spTree>
    <p:extLst>
      <p:ext uri="{BB962C8B-B14F-4D97-AF65-F5344CB8AC3E}">
        <p14:creationId xmlns:p14="http://schemas.microsoft.com/office/powerpoint/2010/main" val="4199287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10/12/2023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5000" b="-35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52600" y="1143001"/>
            <a:ext cx="8915400" cy="1698625"/>
          </a:xfrm>
        </p:spPr>
        <p:txBody>
          <a:bodyPr>
            <a:noAutofit/>
          </a:bodyPr>
          <a:lstStyle/>
          <a:p>
            <a:r>
              <a:rPr lang="en-US" sz="8000" dirty="0"/>
              <a:t>Twenty-Third</a:t>
            </a:r>
            <a:br>
              <a:rPr lang="en-US" sz="8000" dirty="0"/>
            </a:br>
            <a:r>
              <a:rPr lang="en-US" sz="8000" dirty="0"/>
              <a:t> Sunday after Pentecost</a:t>
            </a:r>
          </a:p>
        </p:txBody>
      </p:sp>
      <p:sp>
        <p:nvSpPr>
          <p:cNvPr id="3" name="Subtitle 2"/>
          <p:cNvSpPr>
            <a:spLocks noGrp="1"/>
          </p:cNvSpPr>
          <p:nvPr>
            <p:ph type="subTitle" idx="1"/>
          </p:nvPr>
        </p:nvSpPr>
        <p:spPr>
          <a:xfrm>
            <a:off x="2895600" y="3810000"/>
            <a:ext cx="6400800" cy="838200"/>
          </a:xfrm>
        </p:spPr>
        <p:txBody>
          <a:bodyPr>
            <a:normAutofit lnSpcReduction="10000"/>
          </a:bodyPr>
          <a:lstStyle/>
          <a:p>
            <a:r>
              <a:rPr lang="en-US" sz="5400" i="1" dirty="0">
                <a:solidFill>
                  <a:schemeClr val="tx1"/>
                </a:solidFill>
              </a:rPr>
              <a:t>Year B</a:t>
            </a:r>
          </a:p>
        </p:txBody>
      </p:sp>
      <p:sp>
        <p:nvSpPr>
          <p:cNvPr id="4" name="Rectangle 3"/>
          <p:cNvSpPr/>
          <p:nvPr/>
        </p:nvSpPr>
        <p:spPr>
          <a:xfrm>
            <a:off x="2667000" y="5473006"/>
            <a:ext cx="6934200" cy="1384995"/>
          </a:xfrm>
          <a:prstGeom prst="rect">
            <a:avLst/>
          </a:prstGeom>
          <a:solidFill>
            <a:srgbClr val="472E20">
              <a:alpha val="70000"/>
            </a:srgbClr>
          </a:solidFill>
        </p:spPr>
        <p:txBody>
          <a:bodyPr wrap="square">
            <a:spAutoFit/>
          </a:bodyPr>
          <a:lstStyle/>
          <a:p>
            <a:pPr algn="ctr"/>
            <a:r>
              <a:rPr lang="en-US" sz="2800" dirty="0"/>
              <a:t>Job 42:1-6, 10-17 and Psalm 34:1-8, (19-22)</a:t>
            </a:r>
          </a:p>
          <a:p>
            <a:pPr algn="ctr"/>
            <a:r>
              <a:rPr lang="en-US" sz="2800" dirty="0"/>
              <a:t>Jeremiah 31:7-9 and Psalm 126</a:t>
            </a:r>
          </a:p>
          <a:p>
            <a:pPr algn="ctr"/>
            <a:r>
              <a:rPr lang="en-US" sz="2800" dirty="0"/>
              <a:t>Hebrews 7:23-28  •  Mark 10:46-52</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752600"/>
            <a:ext cx="6934200" cy="2308324"/>
          </a:xfrm>
          <a:prstGeom prst="rect">
            <a:avLst/>
          </a:prstGeom>
        </p:spPr>
        <p:txBody>
          <a:bodyPr wrap="square">
            <a:spAutoFit/>
          </a:bodyPr>
          <a:lstStyle/>
          <a:p>
            <a:r>
              <a:rPr lang="en-US" sz="3600" dirty="0"/>
              <a:t>As he and his disciples and a large crowd were leaving Jericho, Bartimaeus son of Timaeus, a blind beggar, was sitting by the roadside.</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10:46b</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05000"/>
            <a:ext cx="7086600" cy="2308324"/>
          </a:xfrm>
          <a:prstGeom prst="rect">
            <a:avLst/>
          </a:prstGeom>
        </p:spPr>
        <p:txBody>
          <a:bodyPr wrap="square">
            <a:spAutoFit/>
          </a:bodyPr>
          <a:lstStyle/>
          <a:p>
            <a:r>
              <a:rPr lang="en-US" sz="3600" dirty="0"/>
              <a:t>When he heard that it was Jesus of Nazareth, he began to shout out and say, "Jesus, Son of David, have mercy on me!"</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Mark 10:47</a:t>
            </a:r>
          </a:p>
        </p:txBody>
      </p:sp>
    </p:spTree>
    <p:extLst>
      <p:ext uri="{BB962C8B-B14F-4D97-AF65-F5344CB8AC3E}">
        <p14:creationId xmlns:p14="http://schemas.microsoft.com/office/powerpoint/2010/main" val="3934756405"/>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"Lord, That I Might See!"  --  Matyas Church, Budapest, Hungary</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D2C35EE8-DF08-4C81-ADDB-173E495D2CB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79880" y="848966"/>
            <a:ext cx="7426121" cy="5018434"/>
          </a:xfrm>
          <a:prstGeom prst="rect">
            <a:avLst/>
          </a:prstGeom>
        </p:spPr>
      </p:pic>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981200"/>
            <a:ext cx="7315200" cy="1754326"/>
          </a:xfrm>
          <a:prstGeom prst="rect">
            <a:avLst/>
          </a:prstGeom>
        </p:spPr>
        <p:txBody>
          <a:bodyPr wrap="square">
            <a:spAutoFit/>
          </a:bodyPr>
          <a:lstStyle/>
          <a:p>
            <a:r>
              <a:rPr lang="en-US" sz="3600" dirty="0"/>
              <a:t>Many sternly ordered him to be quiet, but he cried out even more loudly, "Son of David, have mercy on me!"</a:t>
            </a:r>
            <a:endParaRPr lang="en-US" sz="3600" dirty="0">
              <a:cs typeface="Arial" pitchFamily="34" charset="0"/>
            </a:endParaRPr>
          </a:p>
        </p:txBody>
      </p:sp>
      <p:sp>
        <p:nvSpPr>
          <p:cNvPr id="5" name="TextBox 4"/>
          <p:cNvSpPr txBox="1"/>
          <p:nvPr/>
        </p:nvSpPr>
        <p:spPr>
          <a:xfrm>
            <a:off x="5715000" y="4191001"/>
            <a:ext cx="3352800" cy="461665"/>
          </a:xfrm>
          <a:prstGeom prst="rect">
            <a:avLst/>
          </a:prstGeom>
          <a:noFill/>
        </p:spPr>
        <p:txBody>
          <a:bodyPr wrap="square" rtlCol="0">
            <a:spAutoFit/>
          </a:bodyPr>
          <a:lstStyle/>
          <a:p>
            <a:pPr algn="ctr"/>
            <a:r>
              <a:rPr lang="en-US" sz="2400" dirty="0">
                <a:solidFill>
                  <a:schemeClr val="tx1">
                    <a:lumMod val="95000"/>
                  </a:schemeClr>
                </a:solidFill>
              </a:rPr>
              <a:t>Mark 10:48</a:t>
            </a:r>
          </a:p>
        </p:txBody>
      </p:sp>
    </p:spTree>
    <p:extLst>
      <p:ext uri="{BB962C8B-B14F-4D97-AF65-F5344CB8AC3E}">
        <p14:creationId xmlns:p14="http://schemas.microsoft.com/office/powerpoint/2010/main" val="4288841025"/>
      </p:ext>
    </p:extLst>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5029200"/>
            <a:ext cx="1524000" cy="1600438"/>
          </a:xfrm>
          <a:prstGeom prst="rect">
            <a:avLst/>
          </a:prstGeom>
          <a:noFill/>
        </p:spPr>
        <p:txBody>
          <a:bodyPr wrap="square" rtlCol="0">
            <a:spAutoFit/>
          </a:bodyPr>
          <a:lstStyle/>
          <a:p>
            <a:pPr algn="ctr"/>
            <a:r>
              <a:rPr lang="en-US" sz="1400" dirty="0">
                <a:solidFill>
                  <a:schemeClr val="tx1">
                    <a:lumMod val="95000"/>
                  </a:schemeClr>
                </a:solidFill>
              </a:rPr>
              <a:t>Christ Healing the Blind Man</a:t>
            </a:r>
          </a:p>
          <a:p>
            <a:pPr algn="ctr"/>
            <a:endParaRPr lang="en-US" sz="1400" dirty="0">
              <a:solidFill>
                <a:schemeClr val="tx1">
                  <a:lumMod val="95000"/>
                </a:schemeClr>
              </a:solidFill>
            </a:endParaRPr>
          </a:p>
          <a:p>
            <a:pPr algn="ctr"/>
            <a:r>
              <a:rPr lang="en-US" sz="1400" dirty="0">
                <a:solidFill>
                  <a:schemeClr val="tx1">
                    <a:lumMod val="95000"/>
                  </a:schemeClr>
                </a:solidFill>
              </a:rPr>
              <a:t>German, early 16</a:t>
            </a:r>
            <a:r>
              <a:rPr lang="en-US" sz="1400" baseline="30000" dirty="0">
                <a:solidFill>
                  <a:schemeClr val="tx1">
                    <a:lumMod val="95000"/>
                  </a:schemeClr>
                </a:solidFill>
              </a:rPr>
              <a:t>th</a:t>
            </a:r>
            <a:r>
              <a:rPr lang="en-US" sz="1400" dirty="0">
                <a:solidFill>
                  <a:schemeClr val="tx1">
                    <a:lumMod val="95000"/>
                  </a:schemeClr>
                </a:solidFill>
              </a:rPr>
              <a:t> c.</a:t>
            </a:r>
          </a:p>
          <a:p>
            <a:pPr algn="ctr"/>
            <a:r>
              <a:rPr lang="en-US" sz="1400" dirty="0">
                <a:solidFill>
                  <a:schemeClr val="tx1">
                    <a:lumMod val="95000"/>
                  </a:schemeClr>
                </a:solidFill>
              </a:rPr>
              <a:t>MET Cloisters</a:t>
            </a:r>
          </a:p>
          <a:p>
            <a:pPr algn="ctr"/>
            <a:r>
              <a:rPr lang="en-US" sz="1400" dirty="0">
                <a:solidFill>
                  <a:schemeClr val="tx1">
                    <a:lumMod val="95000"/>
                  </a:schemeClr>
                </a:solidFill>
              </a:rPr>
              <a:t>New York, NY</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B8B51288-DE1D-47C5-B51D-6EAAFABAFEC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657600" y="60958"/>
            <a:ext cx="6934200" cy="6720842"/>
          </a:xfrm>
          <a:prstGeom prst="rect">
            <a:avLst/>
          </a:prstGeom>
        </p:spPr>
      </p:pic>
    </p:spTree>
    <p:extLst>
      <p:ext uri="{BB962C8B-B14F-4D97-AF65-F5344CB8AC3E}">
        <p14:creationId xmlns:p14="http://schemas.microsoft.com/office/powerpoint/2010/main" val="1272204810"/>
      </p:ext>
    </p:extLst>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752600"/>
            <a:ext cx="6781800" cy="2308324"/>
          </a:xfrm>
          <a:prstGeom prst="rect">
            <a:avLst/>
          </a:prstGeom>
        </p:spPr>
        <p:txBody>
          <a:bodyPr wrap="square">
            <a:spAutoFit/>
          </a:bodyPr>
          <a:lstStyle/>
          <a:p>
            <a:r>
              <a:rPr lang="en-US" sz="3600" dirty="0"/>
              <a:t>Jesus stood still and said, "Call him here." And they called the blind man, saying to him, "Take heart; get up, he is calling you."</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10:49</a:t>
            </a:r>
          </a:p>
        </p:txBody>
      </p:sp>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07777"/>
          </a:xfrm>
          <a:prstGeom prst="rect">
            <a:avLst/>
          </a:prstGeom>
          <a:noFill/>
        </p:spPr>
        <p:txBody>
          <a:bodyPr wrap="square" rtlCol="0">
            <a:spAutoFit/>
          </a:bodyPr>
          <a:lstStyle/>
          <a:p>
            <a:pPr algn="ctr"/>
            <a:r>
              <a:rPr lang="en-US" sz="1400" dirty="0">
                <a:solidFill>
                  <a:schemeClr val="tx1">
                    <a:lumMod val="95000"/>
                  </a:schemeClr>
                </a:solidFill>
              </a:rPr>
              <a:t>Christ Healing the Blind Man  --  </a:t>
            </a:r>
            <a:r>
              <a:rPr lang="en-US" sz="1400" dirty="0" err="1">
                <a:solidFill>
                  <a:schemeClr val="tx1">
                    <a:lumMod val="95000"/>
                  </a:schemeClr>
                </a:solidFill>
              </a:rPr>
              <a:t>Gioacchino</a:t>
            </a:r>
            <a:r>
              <a:rPr lang="en-US" sz="1400" dirty="0">
                <a:solidFill>
                  <a:schemeClr val="tx1">
                    <a:lumMod val="95000"/>
                  </a:schemeClr>
                </a:solidFill>
              </a:rPr>
              <a:t> </a:t>
            </a:r>
            <a:r>
              <a:rPr lang="en-US" sz="1400" dirty="0" err="1">
                <a:solidFill>
                  <a:schemeClr val="tx1">
                    <a:lumMod val="95000"/>
                  </a:schemeClr>
                </a:solidFill>
              </a:rPr>
              <a:t>Assereto</a:t>
            </a:r>
            <a:r>
              <a:rPr lang="en-US" sz="1400" dirty="0">
                <a:solidFill>
                  <a:schemeClr val="tx1">
                    <a:lumMod val="95000"/>
                  </a:schemeClr>
                </a:solidFill>
              </a:rPr>
              <a:t>,</a:t>
            </a:r>
            <a:endParaRPr lang="en-US" sz="1600" dirty="0">
              <a:solidFill>
                <a:schemeClr val="tx1">
                  <a:lumMod val="95000"/>
                </a:schemeClr>
              </a:solidFill>
            </a:endParaRPr>
          </a:p>
        </p:txBody>
      </p:sp>
      <p:pic>
        <p:nvPicPr>
          <p:cNvPr id="3" name="Picture 2">
            <a:extLst>
              <a:ext uri="{FF2B5EF4-FFF2-40B4-BE49-F238E27FC236}">
                <a16:creationId xmlns:a16="http://schemas.microsoft.com/office/drawing/2014/main" id="{A89F71CA-0317-840C-1941-AB9CB14889CE}"/>
              </a:ext>
            </a:extLst>
          </p:cNvPr>
          <p:cNvPicPr>
            <a:picLocks noChangeAspect="1"/>
          </p:cNvPicPr>
          <p:nvPr/>
        </p:nvPicPr>
        <p:blipFill>
          <a:blip r:embed="rId2"/>
          <a:stretch>
            <a:fillRect/>
          </a:stretch>
        </p:blipFill>
        <p:spPr>
          <a:xfrm>
            <a:off x="1724025" y="304800"/>
            <a:ext cx="8791575" cy="5791200"/>
          </a:xfrm>
          <a:prstGeom prst="rect">
            <a:avLst/>
          </a:prstGeom>
        </p:spPr>
      </p:pic>
    </p:spTree>
    <p:extLst>
      <p:ext uri="{BB962C8B-B14F-4D97-AF65-F5344CB8AC3E}">
        <p14:creationId xmlns:p14="http://schemas.microsoft.com/office/powerpoint/2010/main" val="927981112"/>
      </p:ext>
    </p:extLst>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286001"/>
            <a:ext cx="6934200" cy="1200329"/>
          </a:xfrm>
          <a:prstGeom prst="rect">
            <a:avLst/>
          </a:prstGeom>
        </p:spPr>
        <p:txBody>
          <a:bodyPr wrap="square">
            <a:spAutoFit/>
          </a:bodyPr>
          <a:lstStyle/>
          <a:p>
            <a:r>
              <a:rPr lang="en-US" sz="3600" dirty="0"/>
              <a:t>So throwing off his cloak, he sprang up and came to Jesus. </a:t>
            </a:r>
            <a:endParaRPr lang="en-US" sz="3600" dirty="0">
              <a:cs typeface="Arial" pitchFamily="34" charset="0"/>
            </a:endParaRPr>
          </a:p>
        </p:txBody>
      </p:sp>
      <p:sp>
        <p:nvSpPr>
          <p:cNvPr id="5" name="TextBox 4"/>
          <p:cNvSpPr txBox="1"/>
          <p:nvPr/>
        </p:nvSpPr>
        <p:spPr>
          <a:xfrm>
            <a:off x="5943600" y="4114801"/>
            <a:ext cx="3352800" cy="461665"/>
          </a:xfrm>
          <a:prstGeom prst="rect">
            <a:avLst/>
          </a:prstGeom>
          <a:noFill/>
        </p:spPr>
        <p:txBody>
          <a:bodyPr wrap="square" rtlCol="0">
            <a:spAutoFit/>
          </a:bodyPr>
          <a:lstStyle/>
          <a:p>
            <a:pPr algn="ctr"/>
            <a:r>
              <a:rPr lang="en-US" sz="2400" dirty="0">
                <a:solidFill>
                  <a:schemeClr val="tx1">
                    <a:lumMod val="95000"/>
                  </a:schemeClr>
                </a:solidFill>
              </a:rPr>
              <a:t>Mark 10:50</a:t>
            </a:r>
          </a:p>
        </p:txBody>
      </p:sp>
    </p:spTree>
    <p:extLst>
      <p:ext uri="{BB962C8B-B14F-4D97-AF65-F5344CB8AC3E}">
        <p14:creationId xmlns:p14="http://schemas.microsoft.com/office/powerpoint/2010/main" val="1547922161"/>
      </p:ext>
    </p:extLst>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09800" y="5791200"/>
            <a:ext cx="2514600" cy="738664"/>
          </a:xfrm>
          <a:prstGeom prst="rect">
            <a:avLst/>
          </a:prstGeom>
          <a:noFill/>
        </p:spPr>
        <p:txBody>
          <a:bodyPr wrap="square" rtlCol="0">
            <a:spAutoFit/>
          </a:bodyPr>
          <a:lstStyle/>
          <a:p>
            <a:pPr algn="ctr"/>
            <a:r>
              <a:rPr lang="en-US" sz="1400" dirty="0">
                <a:solidFill>
                  <a:schemeClr val="tx1">
                    <a:lumMod val="95000"/>
                  </a:schemeClr>
                </a:solidFill>
              </a:rPr>
              <a:t>Jesus Heals the Blind</a:t>
            </a:r>
          </a:p>
          <a:p>
            <a:pPr algn="ctr"/>
            <a:endParaRPr lang="en-US" sz="1400" dirty="0">
              <a:solidFill>
                <a:schemeClr val="tx1">
                  <a:lumMod val="95000"/>
                </a:schemeClr>
              </a:solidFill>
            </a:endParaRPr>
          </a:p>
          <a:p>
            <a:pPr algn="ctr"/>
            <a:r>
              <a:rPr lang="en-US" sz="1400" dirty="0">
                <a:solidFill>
                  <a:schemeClr val="tx1">
                    <a:lumMod val="95000"/>
                  </a:schemeClr>
                </a:solidFill>
              </a:rPr>
              <a:t>JESUS MAFA, Cameroon</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147C19D8-0846-4DA7-A922-5C48E684BB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29201" y="0"/>
            <a:ext cx="4543229" cy="6858000"/>
          </a:xfrm>
          <a:prstGeom prst="rect">
            <a:avLst/>
          </a:prstGeom>
        </p:spPr>
      </p:pic>
    </p:spTree>
    <p:extLst>
      <p:ext uri="{BB962C8B-B14F-4D97-AF65-F5344CB8AC3E}">
        <p14:creationId xmlns:p14="http://schemas.microsoft.com/office/powerpoint/2010/main" val="1195634873"/>
      </p:ext>
    </p:extLst>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057400"/>
            <a:ext cx="7086600" cy="2308324"/>
          </a:xfrm>
          <a:prstGeom prst="rect">
            <a:avLst/>
          </a:prstGeom>
        </p:spPr>
        <p:txBody>
          <a:bodyPr wrap="square">
            <a:spAutoFit/>
          </a:bodyPr>
          <a:lstStyle/>
          <a:p>
            <a:r>
              <a:rPr lang="en-US" sz="3600" dirty="0"/>
              <a:t>Then Jesus said to him, "What do you want me to do for you?" The blind man said to him, "My teacher, let me see again."</a:t>
            </a:r>
            <a:endParaRPr lang="en-US" sz="3600" dirty="0">
              <a:cs typeface="Arial" pitchFamily="34" charset="0"/>
            </a:endParaRPr>
          </a:p>
        </p:txBody>
      </p:sp>
      <p:sp>
        <p:nvSpPr>
          <p:cNvPr id="5" name="TextBox 4"/>
          <p:cNvSpPr txBox="1"/>
          <p:nvPr/>
        </p:nvSpPr>
        <p:spPr>
          <a:xfrm>
            <a:off x="6060311" y="4800601"/>
            <a:ext cx="3352800" cy="461665"/>
          </a:xfrm>
          <a:prstGeom prst="rect">
            <a:avLst/>
          </a:prstGeom>
          <a:noFill/>
        </p:spPr>
        <p:txBody>
          <a:bodyPr wrap="square" rtlCol="0">
            <a:spAutoFit/>
          </a:bodyPr>
          <a:lstStyle/>
          <a:p>
            <a:pPr algn="ctr"/>
            <a:r>
              <a:rPr lang="en-US" sz="2400" dirty="0">
                <a:solidFill>
                  <a:schemeClr val="tx1">
                    <a:lumMod val="95000"/>
                  </a:schemeClr>
                </a:solidFill>
              </a:rPr>
              <a:t>Mark 10:51</a:t>
            </a:r>
          </a:p>
        </p:txBody>
      </p:sp>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905000"/>
            <a:ext cx="7467600" cy="2308324"/>
          </a:xfrm>
          <a:prstGeom prst="rect">
            <a:avLst/>
          </a:prstGeom>
        </p:spPr>
        <p:txBody>
          <a:bodyPr wrap="square">
            <a:spAutoFit/>
          </a:bodyPr>
          <a:lstStyle/>
          <a:p>
            <a:r>
              <a:rPr lang="en-US" sz="3600" dirty="0"/>
              <a:t>Then there came to him all his brothers and sisters and all who had known him … they showed him sympathy and comforted him …</a:t>
            </a:r>
            <a:endParaRPr lang="en-US" sz="3600" dirty="0">
              <a:cs typeface="Arial" pitchFamily="34" charset="0"/>
            </a:endParaRPr>
          </a:p>
        </p:txBody>
      </p:sp>
      <p:sp>
        <p:nvSpPr>
          <p:cNvPr id="4" name="TextBox 3"/>
          <p:cNvSpPr txBox="1"/>
          <p:nvPr/>
        </p:nvSpPr>
        <p:spPr>
          <a:xfrm>
            <a:off x="5867400" y="4800601"/>
            <a:ext cx="3352800" cy="461665"/>
          </a:xfrm>
          <a:prstGeom prst="rect">
            <a:avLst/>
          </a:prstGeom>
          <a:noFill/>
        </p:spPr>
        <p:txBody>
          <a:bodyPr wrap="square" rtlCol="0">
            <a:spAutoFit/>
          </a:bodyPr>
          <a:lstStyle/>
          <a:p>
            <a:pPr algn="ctr"/>
            <a:r>
              <a:rPr lang="en-US" sz="2400" dirty="0">
                <a:solidFill>
                  <a:schemeClr val="tx1">
                    <a:lumMod val="95000"/>
                  </a:schemeClr>
                </a:solidFill>
              </a:rPr>
              <a:t>Job 42:11a</a:t>
            </a:r>
          </a:p>
        </p:txBody>
      </p:sp>
      <p:sp>
        <p:nvSpPr>
          <p:cNvPr id="3" name="AutoShape 2" descr="Image result for job restored">
            <a:extLst>
              <a:ext uri="{FF2B5EF4-FFF2-40B4-BE49-F238E27FC236}">
                <a16:creationId xmlns:a16="http://schemas.microsoft.com/office/drawing/2014/main" id="{61F4FC8D-159F-4D9F-86D0-D75C4815E53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5334000"/>
            <a:ext cx="1752600" cy="1384995"/>
          </a:xfrm>
          <a:prstGeom prst="rect">
            <a:avLst/>
          </a:prstGeom>
          <a:noFill/>
        </p:spPr>
        <p:txBody>
          <a:bodyPr wrap="square" rtlCol="0">
            <a:spAutoFit/>
          </a:bodyPr>
          <a:lstStyle/>
          <a:p>
            <a:pPr algn="ctr"/>
            <a:r>
              <a:rPr lang="en-US" sz="1400" dirty="0">
                <a:solidFill>
                  <a:schemeClr val="tx1">
                    <a:lumMod val="95000"/>
                  </a:schemeClr>
                </a:solidFill>
              </a:rPr>
              <a:t>Healing of the Blind Man of Jericho</a:t>
            </a:r>
          </a:p>
          <a:p>
            <a:pPr algn="ctr"/>
            <a:endParaRPr lang="en-US" sz="1400" dirty="0">
              <a:solidFill>
                <a:schemeClr val="tx1">
                  <a:lumMod val="95000"/>
                </a:schemeClr>
              </a:solidFill>
            </a:endParaRPr>
          </a:p>
          <a:p>
            <a:pPr algn="ctr"/>
            <a:r>
              <a:rPr lang="en-US" sz="1400" dirty="0">
                <a:solidFill>
                  <a:schemeClr val="tx1">
                    <a:lumMod val="95000"/>
                  </a:schemeClr>
                </a:solidFill>
              </a:rPr>
              <a:t>Master of the Gathering of the Manna </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00EC1EA6-FA6E-42D3-B957-AECC44BD3E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29036" y="0"/>
            <a:ext cx="5724565" cy="6858000"/>
          </a:xfrm>
          <a:prstGeom prst="rect">
            <a:avLst/>
          </a:prstGeom>
        </p:spPr>
      </p:pic>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81200"/>
            <a:ext cx="6705600" cy="2308324"/>
          </a:xfrm>
          <a:prstGeom prst="rect">
            <a:avLst/>
          </a:prstGeom>
        </p:spPr>
        <p:txBody>
          <a:bodyPr wrap="square">
            <a:spAutoFit/>
          </a:bodyPr>
          <a:lstStyle/>
          <a:p>
            <a:r>
              <a:rPr lang="en-US" sz="3600" dirty="0"/>
              <a:t>Jesus said to him, "Go; your faith has made you well." Immediately he regained his sight and followed him on the way.</a:t>
            </a:r>
          </a:p>
        </p:txBody>
      </p:sp>
      <p:sp>
        <p:nvSpPr>
          <p:cNvPr id="5" name="TextBox 4"/>
          <p:cNvSpPr txBox="1"/>
          <p:nvPr/>
        </p:nvSpPr>
        <p:spPr>
          <a:xfrm>
            <a:off x="6096000" y="4724401"/>
            <a:ext cx="3352800" cy="461665"/>
          </a:xfrm>
          <a:prstGeom prst="rect">
            <a:avLst/>
          </a:prstGeom>
          <a:noFill/>
        </p:spPr>
        <p:txBody>
          <a:bodyPr wrap="square" rtlCol="0">
            <a:spAutoFit/>
          </a:bodyPr>
          <a:lstStyle/>
          <a:p>
            <a:pPr algn="ctr"/>
            <a:r>
              <a:rPr lang="en-US" sz="2400" dirty="0">
                <a:solidFill>
                  <a:schemeClr val="tx1">
                    <a:lumMod val="95000"/>
                  </a:schemeClr>
                </a:solidFill>
              </a:rPr>
              <a:t>Mark 10:52</a:t>
            </a:r>
          </a:p>
        </p:txBody>
      </p:sp>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029200"/>
            <a:ext cx="1600200" cy="1600438"/>
          </a:xfrm>
          <a:prstGeom prst="rect">
            <a:avLst/>
          </a:prstGeom>
          <a:noFill/>
        </p:spPr>
        <p:txBody>
          <a:bodyPr wrap="square" rtlCol="0">
            <a:spAutoFit/>
          </a:bodyPr>
          <a:lstStyle/>
          <a:p>
            <a:pPr algn="ctr"/>
            <a:r>
              <a:rPr lang="en-US" sz="1400" dirty="0">
                <a:solidFill>
                  <a:schemeClr val="tx1">
                    <a:lumMod val="95000"/>
                  </a:schemeClr>
                </a:solidFill>
              </a:rPr>
              <a:t>Healing of the Blind Man of Jericho</a:t>
            </a:r>
          </a:p>
          <a:p>
            <a:pPr algn="ctr"/>
            <a:endParaRPr lang="en-US" sz="1400" dirty="0">
              <a:solidFill>
                <a:schemeClr val="tx1">
                  <a:lumMod val="95000"/>
                </a:schemeClr>
              </a:solidFill>
            </a:endParaRPr>
          </a:p>
          <a:p>
            <a:pPr algn="ctr"/>
            <a:r>
              <a:rPr lang="en-US" sz="1400" dirty="0" err="1">
                <a:solidFill>
                  <a:schemeClr val="tx1">
                    <a:lumMod val="95000"/>
                  </a:schemeClr>
                </a:solidFill>
              </a:rPr>
              <a:t>Duccio</a:t>
            </a:r>
            <a:endParaRPr lang="en-US" sz="1400" dirty="0">
              <a:solidFill>
                <a:schemeClr val="tx1">
                  <a:lumMod val="95000"/>
                </a:schemeClr>
              </a:solidFill>
            </a:endParaRPr>
          </a:p>
          <a:p>
            <a:pPr algn="ctr"/>
            <a:r>
              <a:rPr lang="en-US" sz="1400" dirty="0">
                <a:solidFill>
                  <a:schemeClr val="tx1">
                    <a:lumMod val="95000"/>
                  </a:schemeClr>
                </a:solidFill>
              </a:rPr>
              <a:t>National Gallery</a:t>
            </a:r>
          </a:p>
          <a:p>
            <a:pPr algn="ctr"/>
            <a:r>
              <a:rPr lang="en-US" sz="1400" dirty="0">
                <a:solidFill>
                  <a:schemeClr val="tx1">
                    <a:lumMod val="95000"/>
                  </a:schemeClr>
                </a:solidFill>
              </a:rPr>
              <a:t>London, England</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C8808855-6568-4D2C-BE5F-290E822660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15106" y="0"/>
            <a:ext cx="7152894" cy="6858000"/>
          </a:xfrm>
          <a:prstGeom prst="rect">
            <a:avLst/>
          </a:prstGeom>
        </p:spPr>
      </p:pic>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r>
              <a:rPr lang="en-US" sz="1600" dirty="0"/>
              <a:t>https://www.flickr.com/photos/perspective/5582269263</a:t>
            </a:r>
          </a:p>
          <a:p>
            <a:pPr>
              <a:buNone/>
            </a:pPr>
            <a:r>
              <a:rPr lang="en-US" sz="1600" dirty="0"/>
              <a:t>http://commons.wikimedia.org/wiki/File:Octave_TASSAERT_The_Waif_-L%27abandonn%C3%A9e.jpg</a:t>
            </a:r>
          </a:p>
          <a:p>
            <a:pPr>
              <a:buNone/>
            </a:pPr>
            <a:r>
              <a:rPr lang="en-US" sz="1600" dirty="0"/>
              <a:t>www.JohnAugustSwanson.com - copyright 2003 by John August Swanson</a:t>
            </a:r>
          </a:p>
          <a:p>
            <a:pPr>
              <a:buNone/>
            </a:pPr>
            <a:r>
              <a:rPr lang="en-US" sz="1600" dirty="0"/>
              <a:t>https://www.flickr.com/photos/umccongo/2051227883</a:t>
            </a:r>
          </a:p>
          <a:p>
            <a:pPr>
              <a:buNone/>
            </a:pPr>
            <a:r>
              <a:rPr lang="en-US" sz="1600" dirty="0"/>
              <a:t>http://www.flickr.com/photos/stephenr/2296612588/</a:t>
            </a:r>
          </a:p>
          <a:p>
            <a:pPr>
              <a:buNone/>
            </a:pPr>
            <a:r>
              <a:rPr lang="en-US" sz="1600" dirty="0"/>
              <a:t>https://commons.wikimedia.org/wiki/File:Roundel_with_Christ_Healing_the_Blind_Man_MET_DP250442.jpg</a:t>
            </a:r>
          </a:p>
          <a:p>
            <a:pPr>
              <a:buNone/>
            </a:pPr>
            <a:r>
              <a:rPr lang="en-US" sz="1600" dirty="0"/>
              <a:t>https://commons.wikimedia.org/wiki/File:WLA_cma_Christ_Healing_the_Blind_Man_c_1640.jpg</a:t>
            </a:r>
          </a:p>
          <a:p>
            <a:pPr>
              <a:buNone/>
            </a:pPr>
            <a:r>
              <a:rPr lang="en-US" sz="1600" dirty="0"/>
              <a:t>http://diglib.library.vanderbilt.edu/act-imagelink.pl?RC=48383</a:t>
            </a:r>
          </a:p>
          <a:p>
            <a:pPr>
              <a:buNone/>
            </a:pPr>
            <a:r>
              <a:rPr lang="en-US" sz="1600" dirty="0"/>
              <a:t>https://commons.wikimedia.org/wiki/File:De_genezing_van_de_blinde_te_Jericho.jpg - catharijneverhalen.nl</a:t>
            </a:r>
          </a:p>
          <a:p>
            <a:pPr>
              <a:buNone/>
            </a:pPr>
            <a:r>
              <a:rPr lang="en-US" sz="1600" dirty="0"/>
              <a:t>https://commons.wikimedia.org/wiki/File:Duccio_di_Buoninsegna_037.jpg</a:t>
            </a:r>
          </a:p>
          <a:p>
            <a:pPr>
              <a:buNone/>
            </a:pPr>
            <a:endParaRPr lang="en-US" sz="1600" dirty="0"/>
          </a:p>
          <a:p>
            <a:pPr>
              <a:buNone/>
            </a:pPr>
            <a:r>
              <a:rPr lang="en-US" sz="1600" dirty="0"/>
              <a:t>Additional descriptions can be found at the Art in the Christian Tradition image library, a service of the Vanderbilt Divinity Library, http://diglib.library.vanderbilt.edu/.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14500" y="6172200"/>
            <a:ext cx="8763000" cy="307777"/>
          </a:xfrm>
          <a:prstGeom prst="rect">
            <a:avLst/>
          </a:prstGeom>
          <a:noFill/>
        </p:spPr>
        <p:txBody>
          <a:bodyPr wrap="square" rtlCol="0">
            <a:spAutoFit/>
          </a:bodyPr>
          <a:lstStyle/>
          <a:p>
            <a:pPr algn="ctr"/>
            <a:r>
              <a:rPr lang="en-US" sz="1400" dirty="0">
                <a:solidFill>
                  <a:schemeClr val="tx1">
                    <a:lumMod val="95000"/>
                  </a:schemeClr>
                </a:solidFill>
              </a:rPr>
              <a:t>Black Family Reunion Mural  --  G. Byron Peck, 14</a:t>
            </a:r>
            <a:r>
              <a:rPr lang="en-US" sz="1400" baseline="30000" dirty="0">
                <a:solidFill>
                  <a:schemeClr val="tx1">
                    <a:lumMod val="95000"/>
                  </a:schemeClr>
                </a:solidFill>
              </a:rPr>
              <a:t>th</a:t>
            </a:r>
            <a:r>
              <a:rPr lang="en-US" sz="1400" dirty="0">
                <a:solidFill>
                  <a:schemeClr val="tx1">
                    <a:lumMod val="95000"/>
                  </a:schemeClr>
                </a:solidFill>
              </a:rPr>
              <a:t> and Florida, Washington, DC</a:t>
            </a:r>
          </a:p>
        </p:txBody>
      </p:sp>
      <p:pic>
        <p:nvPicPr>
          <p:cNvPr id="5" name="Picture 4">
            <a:extLst>
              <a:ext uri="{FF2B5EF4-FFF2-40B4-BE49-F238E27FC236}">
                <a16:creationId xmlns:a16="http://schemas.microsoft.com/office/drawing/2014/main" id="{EF84B0B7-3D1B-4680-B922-E8B95C04F43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143000"/>
            <a:ext cx="9144000" cy="4293782"/>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730276"/>
            <a:ext cx="7073630" cy="2308324"/>
          </a:xfrm>
          <a:prstGeom prst="rect">
            <a:avLst/>
          </a:prstGeom>
        </p:spPr>
        <p:txBody>
          <a:bodyPr wrap="square">
            <a:spAutoFit/>
          </a:bodyPr>
          <a:lstStyle/>
          <a:p>
            <a:r>
              <a:rPr lang="en-US" sz="3600" dirty="0"/>
              <a:t>I am going to … gather them from the farthest parts of the earth, among them the blind and the lame, those with child and those in labor …</a:t>
            </a:r>
          </a:p>
        </p:txBody>
      </p:sp>
      <p:sp>
        <p:nvSpPr>
          <p:cNvPr id="5" name="TextBox 4"/>
          <p:cNvSpPr txBox="1"/>
          <p:nvPr/>
        </p:nvSpPr>
        <p:spPr>
          <a:xfrm>
            <a:off x="5638800" y="4648201"/>
            <a:ext cx="3352800" cy="461665"/>
          </a:xfrm>
          <a:prstGeom prst="rect">
            <a:avLst/>
          </a:prstGeom>
          <a:noFill/>
        </p:spPr>
        <p:txBody>
          <a:bodyPr wrap="square" rtlCol="0">
            <a:spAutoFit/>
          </a:bodyPr>
          <a:lstStyle/>
          <a:p>
            <a:pPr algn="ctr"/>
            <a:r>
              <a:rPr lang="en-US" sz="2400" dirty="0">
                <a:solidFill>
                  <a:schemeClr val="tx1">
                    <a:lumMod val="95000"/>
                  </a:schemeClr>
                </a:solidFill>
              </a:rPr>
              <a:t>Jeremiah 31:8ab</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5400" y="5486400"/>
            <a:ext cx="2667000" cy="1169551"/>
          </a:xfrm>
          <a:prstGeom prst="rect">
            <a:avLst/>
          </a:prstGeom>
          <a:noFill/>
        </p:spPr>
        <p:txBody>
          <a:bodyPr wrap="square" rtlCol="0">
            <a:spAutoFit/>
          </a:bodyPr>
          <a:lstStyle/>
          <a:p>
            <a:pPr algn="ctr"/>
            <a:r>
              <a:rPr lang="en-US" sz="1400" dirty="0">
                <a:solidFill>
                  <a:schemeClr val="tx1">
                    <a:lumMod val="95000"/>
                  </a:schemeClr>
                </a:solidFill>
              </a:rPr>
              <a:t>The Abandoned Woman</a:t>
            </a:r>
          </a:p>
          <a:p>
            <a:pPr algn="ctr"/>
            <a:endParaRPr lang="en-US" sz="1400" dirty="0">
              <a:solidFill>
                <a:schemeClr val="tx1">
                  <a:lumMod val="95000"/>
                </a:schemeClr>
              </a:solidFill>
            </a:endParaRPr>
          </a:p>
          <a:p>
            <a:pPr algn="ctr"/>
            <a:r>
              <a:rPr lang="en-US" sz="1400" dirty="0">
                <a:solidFill>
                  <a:schemeClr val="tx1">
                    <a:lumMod val="95000"/>
                  </a:schemeClr>
                </a:solidFill>
              </a:rPr>
              <a:t>Octave </a:t>
            </a:r>
            <a:r>
              <a:rPr lang="en-US" sz="1400" dirty="0" err="1">
                <a:solidFill>
                  <a:schemeClr val="tx1">
                    <a:lumMod val="95000"/>
                  </a:schemeClr>
                </a:solidFill>
              </a:rPr>
              <a:t>Tassaert</a:t>
            </a:r>
            <a:endParaRPr lang="en-US" sz="1400" dirty="0">
              <a:solidFill>
                <a:schemeClr val="tx1">
                  <a:lumMod val="95000"/>
                </a:schemeClr>
              </a:solidFill>
            </a:endParaRPr>
          </a:p>
          <a:p>
            <a:pPr algn="ctr"/>
            <a:r>
              <a:rPr lang="en-US" sz="1400" dirty="0" err="1">
                <a:solidFill>
                  <a:schemeClr val="tx1">
                    <a:lumMod val="95000"/>
                  </a:schemeClr>
                </a:solidFill>
              </a:rPr>
              <a:t>Musee</a:t>
            </a:r>
            <a:r>
              <a:rPr lang="en-US" sz="1400" dirty="0">
                <a:solidFill>
                  <a:schemeClr val="tx1">
                    <a:lumMod val="95000"/>
                  </a:schemeClr>
                </a:solidFill>
              </a:rPr>
              <a:t> Fabre</a:t>
            </a:r>
          </a:p>
          <a:p>
            <a:pPr algn="ctr"/>
            <a:r>
              <a:rPr lang="en-US" sz="1400" dirty="0">
                <a:solidFill>
                  <a:schemeClr val="tx1">
                    <a:lumMod val="95000"/>
                  </a:schemeClr>
                </a:solidFill>
              </a:rPr>
              <a:t>Montpelier, France</a:t>
            </a:r>
          </a:p>
        </p:txBody>
      </p:sp>
      <p:pic>
        <p:nvPicPr>
          <p:cNvPr id="3" name="Picture 2">
            <a:extLst>
              <a:ext uri="{FF2B5EF4-FFF2-40B4-BE49-F238E27FC236}">
                <a16:creationId xmlns:a16="http://schemas.microsoft.com/office/drawing/2014/main" id="{9CE16182-8636-5A71-4BED-60C9B0BA504B}"/>
              </a:ext>
            </a:extLst>
          </p:cNvPr>
          <p:cNvPicPr>
            <a:picLocks noChangeAspect="1"/>
          </p:cNvPicPr>
          <p:nvPr/>
        </p:nvPicPr>
        <p:blipFill>
          <a:blip r:embed="rId2"/>
          <a:stretch>
            <a:fillRect/>
          </a:stretch>
        </p:blipFill>
        <p:spPr>
          <a:xfrm>
            <a:off x="3733800" y="5080"/>
            <a:ext cx="5557536" cy="685800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01009" y="1981200"/>
            <a:ext cx="6324600" cy="1754326"/>
          </a:xfrm>
          <a:prstGeom prst="rect">
            <a:avLst/>
          </a:prstGeom>
        </p:spPr>
        <p:txBody>
          <a:bodyPr wrap="square">
            <a:spAutoFit/>
          </a:bodyPr>
          <a:lstStyle/>
          <a:p>
            <a:r>
              <a:rPr lang="en-US" sz="3600" dirty="0"/>
              <a:t>O taste and see that the LORD is good; happy are those who take refuge in him.</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34:8</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6248400"/>
            <a:ext cx="8763000" cy="307777"/>
          </a:xfrm>
          <a:prstGeom prst="rect">
            <a:avLst/>
          </a:prstGeom>
          <a:noFill/>
        </p:spPr>
        <p:txBody>
          <a:bodyPr wrap="square" rtlCol="0">
            <a:spAutoFit/>
          </a:bodyPr>
          <a:lstStyle/>
          <a:p>
            <a:pPr algn="ctr"/>
            <a:r>
              <a:rPr lang="en-US" sz="1400" dirty="0">
                <a:solidFill>
                  <a:schemeClr val="tx1">
                    <a:lumMod val="95000"/>
                  </a:schemeClr>
                </a:solidFill>
              </a:rPr>
              <a:t>Loaves and Fishes  --  John August Swanson, serigraph, 2003</a:t>
            </a:r>
          </a:p>
        </p:txBody>
      </p:sp>
      <p:pic>
        <p:nvPicPr>
          <p:cNvPr id="3" name="Picture 2">
            <a:extLst>
              <a:ext uri="{FF2B5EF4-FFF2-40B4-BE49-F238E27FC236}">
                <a16:creationId xmlns:a16="http://schemas.microsoft.com/office/drawing/2014/main" id="{1EEE4A44-021F-4B3F-8F99-01FD040FC3D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09181" y="228600"/>
            <a:ext cx="9663619" cy="5715000"/>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1828800"/>
            <a:ext cx="6286500" cy="1754326"/>
          </a:xfrm>
          <a:prstGeom prst="rect">
            <a:avLst/>
          </a:prstGeom>
        </p:spPr>
        <p:txBody>
          <a:bodyPr wrap="square">
            <a:spAutoFit/>
          </a:bodyPr>
          <a:lstStyle/>
          <a:p>
            <a:r>
              <a:rPr lang="en-US" sz="3600" dirty="0"/>
              <a:t>… he is able for all time to save those who approach God … since he always lives …</a:t>
            </a:r>
            <a:endParaRPr lang="en-US" sz="3600" dirty="0">
              <a:cs typeface="Arial" pitchFamily="34" charset="0"/>
            </a:endParaRP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Hebrews 7:25bc</a:t>
            </a:r>
          </a:p>
        </p:txBody>
      </p:sp>
    </p:spTree>
    <p:extLst>
      <p:ext uri="{BB962C8B-B14F-4D97-AF65-F5344CB8AC3E}">
        <p14:creationId xmlns:p14="http://schemas.microsoft.com/office/powerpoint/2010/main" val="2368290017"/>
      </p:ext>
    </p:extLst>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5410200"/>
            <a:ext cx="2209800" cy="1169551"/>
          </a:xfrm>
          <a:prstGeom prst="rect">
            <a:avLst/>
          </a:prstGeom>
          <a:noFill/>
        </p:spPr>
        <p:txBody>
          <a:bodyPr wrap="square" rtlCol="0">
            <a:spAutoFit/>
          </a:bodyPr>
          <a:lstStyle/>
          <a:p>
            <a:pPr algn="ctr"/>
            <a:r>
              <a:rPr lang="en-US" sz="1400" dirty="0" err="1">
                <a:solidFill>
                  <a:schemeClr val="tx1">
                    <a:lumMod val="95000"/>
                  </a:schemeClr>
                </a:solidFill>
              </a:rPr>
              <a:t>Mulungwishi</a:t>
            </a:r>
            <a:r>
              <a:rPr lang="en-US" sz="1400" dirty="0">
                <a:solidFill>
                  <a:schemeClr val="tx1">
                    <a:lumMod val="95000"/>
                  </a:schemeClr>
                </a:solidFill>
              </a:rPr>
              <a:t> Trinity Cross</a:t>
            </a:r>
          </a:p>
          <a:p>
            <a:pPr algn="ctr"/>
            <a:endParaRPr lang="en-US" sz="1400" dirty="0">
              <a:solidFill>
                <a:schemeClr val="tx1">
                  <a:lumMod val="95000"/>
                </a:schemeClr>
              </a:solidFill>
            </a:endParaRPr>
          </a:p>
          <a:p>
            <a:pPr algn="ctr"/>
            <a:r>
              <a:rPr lang="en-US" sz="1400" dirty="0" err="1">
                <a:solidFill>
                  <a:schemeClr val="tx1">
                    <a:lumMod val="95000"/>
                  </a:schemeClr>
                </a:solidFill>
              </a:rPr>
              <a:t>Mulungwishi</a:t>
            </a:r>
            <a:r>
              <a:rPr lang="en-US" sz="1400" dirty="0">
                <a:solidFill>
                  <a:schemeClr val="tx1">
                    <a:lumMod val="95000"/>
                  </a:schemeClr>
                </a:solidFill>
              </a:rPr>
              <a:t> Mission</a:t>
            </a:r>
          </a:p>
          <a:p>
            <a:pPr algn="ctr"/>
            <a:r>
              <a:rPr lang="en-US" sz="1400" dirty="0">
                <a:solidFill>
                  <a:schemeClr val="tx1">
                    <a:lumMod val="95000"/>
                  </a:schemeClr>
                </a:solidFill>
              </a:rPr>
              <a:t>Democratic Republic of Congo</a:t>
            </a:r>
            <a:endParaRPr lang="en-US" sz="1600" dirty="0">
              <a:solidFill>
                <a:schemeClr val="tx1">
                  <a:lumMod val="95000"/>
                </a:schemeClr>
              </a:solidFill>
            </a:endParaRPr>
          </a:p>
        </p:txBody>
      </p:sp>
      <p:pic>
        <p:nvPicPr>
          <p:cNvPr id="7" name="Picture 6">
            <a:extLst>
              <a:ext uri="{FF2B5EF4-FFF2-40B4-BE49-F238E27FC236}">
                <a16:creationId xmlns:a16="http://schemas.microsoft.com/office/drawing/2014/main" id="{B545A834-FA4B-44CC-92E2-53CEFC8290B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95800" y="0"/>
            <a:ext cx="4812163" cy="6858000"/>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2575</TotalTime>
  <Words>751</Words>
  <Application>Microsoft Office PowerPoint</Application>
  <PresentationFormat>Widescreen</PresentationFormat>
  <Paragraphs>72</Paragraphs>
  <Slides>23</Slides>
  <Notes>1</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First Sunday after Christmas Day Year A</vt:lpstr>
      <vt:lpstr>Twenty-Third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116</cp:revision>
  <dcterms:created xsi:type="dcterms:W3CDTF">2016-08-31T16:46:43Z</dcterms:created>
  <dcterms:modified xsi:type="dcterms:W3CDTF">2023-10-12T16:48:48Z</dcterms:modified>
</cp:coreProperties>
</file>