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4"/>
  </p:notesMasterIdLst>
  <p:sldIdLst>
    <p:sldId id="256" r:id="rId2"/>
    <p:sldId id="383" r:id="rId3"/>
    <p:sldId id="382" r:id="rId4"/>
    <p:sldId id="411" r:id="rId5"/>
    <p:sldId id="282" r:id="rId6"/>
    <p:sldId id="384" r:id="rId7"/>
    <p:sldId id="387" r:id="rId8"/>
    <p:sldId id="408" r:id="rId9"/>
    <p:sldId id="385" r:id="rId10"/>
    <p:sldId id="386" r:id="rId11"/>
    <p:sldId id="409" r:id="rId12"/>
    <p:sldId id="390" r:id="rId13"/>
    <p:sldId id="391" r:id="rId14"/>
    <p:sldId id="394" r:id="rId15"/>
    <p:sldId id="393" r:id="rId16"/>
    <p:sldId id="399" r:id="rId17"/>
    <p:sldId id="396" r:id="rId18"/>
    <p:sldId id="395" r:id="rId19"/>
    <p:sldId id="392" r:id="rId20"/>
    <p:sldId id="397" r:id="rId21"/>
    <p:sldId id="398" r:id="rId22"/>
    <p:sldId id="29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D82839-18BD-4DDE-B9D3-98F947BA9D9E}" v="6" dt="2023-10-12T16:40:24.9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58" y="58"/>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13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Lew" clId="Web-{7CD82839-18BD-4DDE-B9D3-98F947BA9D9E}"/>
    <pc:docChg chg="modSld">
      <pc:chgData name="Charlotte Lew" userId="" providerId="" clId="Web-{7CD82839-18BD-4DDE-B9D3-98F947BA9D9E}" dt="2023-10-12T16:40:20.520" v="4" actId="20577"/>
      <pc:docMkLst>
        <pc:docMk/>
      </pc:docMkLst>
      <pc:sldChg chg="modSp">
        <pc:chgData name="Charlotte Lew" userId="" providerId="" clId="Web-{7CD82839-18BD-4DDE-B9D3-98F947BA9D9E}" dt="2023-10-12T16:40:20.520" v="4" actId="20577"/>
        <pc:sldMkLst>
          <pc:docMk/>
          <pc:sldMk cId="0" sldId="256"/>
        </pc:sldMkLst>
        <pc:spChg chg="mod">
          <ac:chgData name="Charlotte Lew" userId="" providerId="" clId="Web-{7CD82839-18BD-4DDE-B9D3-98F947BA9D9E}" dt="2023-10-12T16:40:20.520" v="4" actId="20577"/>
          <ac:spMkLst>
            <pc:docMk/>
            <pc:sldMk cId="0" sldId="256"/>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10/12/2023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10/12/2023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82576"/>
            <a:ext cx="9067800" cy="1698625"/>
          </a:xfrm>
        </p:spPr>
        <p:txBody>
          <a:bodyPr>
            <a:noAutofit/>
          </a:bodyPr>
          <a:lstStyle/>
          <a:p>
            <a:r>
              <a:rPr lang="en-US" sz="8800" dirty="0"/>
              <a:t>Twentieth Sunday after Pentecost</a:t>
            </a:r>
          </a:p>
        </p:txBody>
      </p:sp>
      <p:sp>
        <p:nvSpPr>
          <p:cNvPr id="3" name="Subtitle 2"/>
          <p:cNvSpPr>
            <a:spLocks noGrp="1"/>
          </p:cNvSpPr>
          <p:nvPr>
            <p:ph type="subTitle" idx="1"/>
          </p:nvPr>
        </p:nvSpPr>
        <p:spPr>
          <a:xfrm>
            <a:off x="2895600" y="4457701"/>
            <a:ext cx="6400800" cy="838200"/>
          </a:xfrm>
        </p:spPr>
        <p:txBody>
          <a:bodyPr>
            <a:normAutofit lnSpcReduction="10000"/>
          </a:bodyPr>
          <a:lstStyle/>
          <a:p>
            <a:r>
              <a:rPr lang="en-US" sz="5400" i="1" dirty="0">
                <a:solidFill>
                  <a:schemeClr val="tx1"/>
                </a:solidFill>
              </a:rPr>
              <a:t>Year B</a:t>
            </a:r>
          </a:p>
        </p:txBody>
      </p:sp>
      <p:sp>
        <p:nvSpPr>
          <p:cNvPr id="4" name="Rectangle 3"/>
          <p:cNvSpPr/>
          <p:nvPr/>
        </p:nvSpPr>
        <p:spPr>
          <a:xfrm>
            <a:off x="1930940" y="5675294"/>
            <a:ext cx="8153400" cy="954107"/>
          </a:xfrm>
          <a:prstGeom prst="rect">
            <a:avLst/>
          </a:prstGeom>
          <a:solidFill>
            <a:schemeClr val="tx1">
              <a:lumMod val="50000"/>
              <a:alpha val="80000"/>
            </a:schemeClr>
          </a:solidFill>
        </p:spPr>
        <p:txBody>
          <a:bodyPr wrap="square">
            <a:spAutoFit/>
          </a:bodyPr>
          <a:lstStyle/>
          <a:p>
            <a:pPr algn="ctr"/>
            <a:r>
              <a:rPr lang="en-US" sz="2800" dirty="0"/>
              <a:t>Job 1:1, 2:1-10 and Psalm 26  •  Genesis 2:18-24 and Psalm 8  •  Hebrews 1:1-4, 2:5-12  •  Mark 10:2-16</a:t>
            </a:r>
            <a:r>
              <a:rPr lang="fi-FI" sz="2800" dirty="0"/>
              <a:t>	</a:t>
            </a:r>
            <a:r>
              <a:rPr lang="sv-SE" sz="2800" dirty="0"/>
              <a:t> </a:t>
            </a:r>
            <a:r>
              <a:rPr lang="en-US" sz="2800" dirty="0"/>
              <a:t> </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African-American Children, Portrait  --  1900 Paris Exposition, Library of Congress, Washington, DC</a:t>
            </a:r>
            <a:endParaRPr lang="en-US" dirty="0">
              <a:solidFill>
                <a:schemeClr val="tx1">
                  <a:lumMod val="95000"/>
                </a:schemeClr>
              </a:solidFill>
            </a:endParaRPr>
          </a:p>
        </p:txBody>
      </p:sp>
      <p:pic>
        <p:nvPicPr>
          <p:cNvPr id="2" name="Picture 1">
            <a:extLst>
              <a:ext uri="{FF2B5EF4-FFF2-40B4-BE49-F238E27FC236}">
                <a16:creationId xmlns:a16="http://schemas.microsoft.com/office/drawing/2014/main" id="{77EDE978-DCB6-40EF-B81D-50D7B9D8B29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81200" y="349284"/>
            <a:ext cx="8229600" cy="5771844"/>
          </a:xfrm>
          <a:prstGeom prst="rect">
            <a:avLst/>
          </a:prstGeom>
        </p:spPr>
      </p:pic>
    </p:spTree>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1981200"/>
            <a:ext cx="6934200" cy="1754326"/>
          </a:xfrm>
          <a:prstGeom prst="rect">
            <a:avLst/>
          </a:prstGeom>
        </p:spPr>
        <p:txBody>
          <a:bodyPr wrap="square">
            <a:spAutoFit/>
          </a:bodyPr>
          <a:lstStyle/>
          <a:p>
            <a:r>
              <a:rPr lang="en-US" sz="3600" dirty="0"/>
              <a:t>"What are human beings that you are mindful of them, or mortals, that you care for them … "</a:t>
            </a:r>
            <a:endParaRPr lang="en-US" sz="3600" dirty="0">
              <a:cs typeface="Arial" pitchFamily="34" charset="0"/>
            </a:endParaRPr>
          </a:p>
        </p:txBody>
      </p:sp>
      <p:sp>
        <p:nvSpPr>
          <p:cNvPr id="5" name="TextBox 4"/>
          <p:cNvSpPr txBox="1"/>
          <p:nvPr/>
        </p:nvSpPr>
        <p:spPr>
          <a:xfrm>
            <a:off x="5867400" y="4267201"/>
            <a:ext cx="3352800" cy="461665"/>
          </a:xfrm>
          <a:prstGeom prst="rect">
            <a:avLst/>
          </a:prstGeom>
          <a:noFill/>
        </p:spPr>
        <p:txBody>
          <a:bodyPr wrap="square" rtlCol="0">
            <a:spAutoFit/>
          </a:bodyPr>
          <a:lstStyle/>
          <a:p>
            <a:pPr algn="ctr"/>
            <a:r>
              <a:rPr lang="en-US" sz="2400" dirty="0">
                <a:solidFill>
                  <a:schemeClr val="tx1">
                    <a:lumMod val="95000"/>
                  </a:schemeClr>
                </a:solidFill>
              </a:rPr>
              <a:t>Hebrews 2:6b</a:t>
            </a:r>
          </a:p>
        </p:txBody>
      </p:sp>
    </p:spTree>
    <p:extLst>
      <p:ext uri="{BB962C8B-B14F-4D97-AF65-F5344CB8AC3E}">
        <p14:creationId xmlns:p14="http://schemas.microsoft.com/office/powerpoint/2010/main" val="2368290017"/>
      </p:ext>
    </p:extLst>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07777"/>
          </a:xfrm>
          <a:prstGeom prst="rect">
            <a:avLst/>
          </a:prstGeom>
          <a:noFill/>
        </p:spPr>
        <p:txBody>
          <a:bodyPr wrap="square" rtlCol="0">
            <a:spAutoFit/>
          </a:bodyPr>
          <a:lstStyle/>
          <a:p>
            <a:pPr algn="ctr"/>
            <a:r>
              <a:rPr lang="en-US" sz="1400" dirty="0">
                <a:solidFill>
                  <a:schemeClr val="tx1">
                    <a:lumMod val="95000"/>
                  </a:schemeClr>
                </a:solidFill>
              </a:rPr>
              <a:t>Children's Worship in Manila Slums, Philippines</a:t>
            </a:r>
            <a:endParaRPr lang="en-US" sz="1600" dirty="0">
              <a:solidFill>
                <a:schemeClr val="tx1">
                  <a:lumMod val="95000"/>
                </a:schemeClr>
              </a:solidFill>
            </a:endParaRPr>
          </a:p>
        </p:txBody>
      </p:sp>
      <p:pic>
        <p:nvPicPr>
          <p:cNvPr id="6" name="Picture 5">
            <a:extLst>
              <a:ext uri="{FF2B5EF4-FFF2-40B4-BE49-F238E27FC236}">
                <a16:creationId xmlns:a16="http://schemas.microsoft.com/office/drawing/2014/main" id="{F1404415-10C0-4846-97B5-5C51AD9F57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0" y="356984"/>
            <a:ext cx="8496300" cy="5662817"/>
          </a:xfrm>
          <a:prstGeom prst="rect">
            <a:avLst/>
          </a:prstGeom>
        </p:spPr>
      </p:pic>
    </p:spTree>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2057400"/>
            <a:ext cx="6934200" cy="2308324"/>
          </a:xfrm>
          <a:prstGeom prst="rect">
            <a:avLst/>
          </a:prstGeom>
        </p:spPr>
        <p:txBody>
          <a:bodyPr wrap="square">
            <a:spAutoFit/>
          </a:bodyPr>
          <a:lstStyle/>
          <a:p>
            <a:r>
              <a:rPr lang="en-US" sz="3600" dirty="0"/>
              <a:t>People were bringing little children to him in order that he might touch them; and the disciples spoke sternly to them.</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Mark 10:13</a:t>
            </a:r>
          </a:p>
        </p:txBody>
      </p:sp>
    </p:spTree>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7400" y="5029200"/>
            <a:ext cx="1524000" cy="1600438"/>
          </a:xfrm>
          <a:prstGeom prst="rect">
            <a:avLst/>
          </a:prstGeom>
          <a:noFill/>
        </p:spPr>
        <p:txBody>
          <a:bodyPr wrap="square" rtlCol="0">
            <a:spAutoFit/>
          </a:bodyPr>
          <a:lstStyle/>
          <a:p>
            <a:pPr algn="ctr"/>
            <a:r>
              <a:rPr lang="en-US" sz="1400" dirty="0">
                <a:solidFill>
                  <a:schemeClr val="tx1">
                    <a:lumMod val="95000"/>
                  </a:schemeClr>
                </a:solidFill>
              </a:rPr>
              <a:t>Christ Blessing the Children, detail</a:t>
            </a:r>
          </a:p>
          <a:p>
            <a:pPr algn="ctr"/>
            <a:endParaRPr lang="en-US" sz="1400" dirty="0">
              <a:solidFill>
                <a:schemeClr val="tx1">
                  <a:lumMod val="95000"/>
                </a:schemeClr>
              </a:solidFill>
            </a:endParaRPr>
          </a:p>
          <a:p>
            <a:pPr algn="ctr"/>
            <a:r>
              <a:rPr lang="en-US" sz="1400" dirty="0">
                <a:solidFill>
                  <a:schemeClr val="tx1">
                    <a:lumMod val="95000"/>
                  </a:schemeClr>
                </a:solidFill>
              </a:rPr>
              <a:t>Lucas Cranach the Elder</a:t>
            </a:r>
          </a:p>
          <a:p>
            <a:pPr algn="ctr"/>
            <a:r>
              <a:rPr lang="en-US" sz="1400" dirty="0">
                <a:solidFill>
                  <a:schemeClr val="tx1">
                    <a:lumMod val="95000"/>
                  </a:schemeClr>
                </a:solidFill>
              </a:rPr>
              <a:t> </a:t>
            </a:r>
            <a:r>
              <a:rPr lang="en-US" sz="1400" dirty="0" err="1">
                <a:solidFill>
                  <a:schemeClr val="tx1">
                    <a:lumMod val="95000"/>
                  </a:schemeClr>
                </a:solidFill>
              </a:rPr>
              <a:t>Wawel</a:t>
            </a:r>
            <a:r>
              <a:rPr lang="en-US" sz="1400" dirty="0">
                <a:solidFill>
                  <a:schemeClr val="tx1">
                    <a:lumMod val="95000"/>
                  </a:schemeClr>
                </a:solidFill>
              </a:rPr>
              <a:t> Castle, Krakow, Poland</a:t>
            </a:r>
            <a:endParaRPr lang="en-US" sz="1600" dirty="0">
              <a:solidFill>
                <a:schemeClr val="tx1">
                  <a:lumMod val="95000"/>
                </a:schemeClr>
              </a:solidFill>
            </a:endParaRPr>
          </a:p>
        </p:txBody>
      </p:sp>
      <p:pic>
        <p:nvPicPr>
          <p:cNvPr id="2" name="Picture 1">
            <a:extLst>
              <a:ext uri="{FF2B5EF4-FFF2-40B4-BE49-F238E27FC236}">
                <a16:creationId xmlns:a16="http://schemas.microsoft.com/office/drawing/2014/main" id="{6428517F-CF78-4485-B5E2-0B525C35DFF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87964" y="1"/>
            <a:ext cx="6122836" cy="6863916"/>
          </a:xfrm>
          <a:prstGeom prst="rect">
            <a:avLst/>
          </a:prstGeom>
        </p:spPr>
      </p:pic>
    </p:spTree>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2259845"/>
            <a:ext cx="6781800" cy="1200329"/>
          </a:xfrm>
          <a:prstGeom prst="rect">
            <a:avLst/>
          </a:prstGeom>
        </p:spPr>
        <p:txBody>
          <a:bodyPr wrap="square">
            <a:spAutoFit/>
          </a:bodyPr>
          <a:lstStyle/>
          <a:p>
            <a:r>
              <a:rPr lang="en-US" sz="3600" dirty="0"/>
              <a:t>But when Jesus saw this, he was indignant and said to them,</a:t>
            </a:r>
            <a:endParaRPr lang="en-US" sz="3600" dirty="0">
              <a:cs typeface="Arial" pitchFamily="34" charset="0"/>
            </a:endParaRPr>
          </a:p>
        </p:txBody>
      </p:sp>
      <p:sp>
        <p:nvSpPr>
          <p:cNvPr id="5" name="TextBox 4"/>
          <p:cNvSpPr txBox="1"/>
          <p:nvPr/>
        </p:nvSpPr>
        <p:spPr>
          <a:xfrm>
            <a:off x="5867400" y="4191001"/>
            <a:ext cx="3352800" cy="461665"/>
          </a:xfrm>
          <a:prstGeom prst="rect">
            <a:avLst/>
          </a:prstGeom>
          <a:noFill/>
        </p:spPr>
        <p:txBody>
          <a:bodyPr wrap="square" rtlCol="0">
            <a:spAutoFit/>
          </a:bodyPr>
          <a:lstStyle/>
          <a:p>
            <a:pPr algn="ctr"/>
            <a:r>
              <a:rPr lang="en-US" sz="2400" dirty="0">
                <a:solidFill>
                  <a:schemeClr val="tx1">
                    <a:lumMod val="95000"/>
                  </a:schemeClr>
                </a:solidFill>
              </a:rPr>
              <a:t>Mark 10:14</a:t>
            </a:r>
          </a:p>
        </p:txBody>
      </p:sp>
    </p:spTree>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1879212"/>
            <a:ext cx="7162800" cy="2308324"/>
          </a:xfrm>
          <a:prstGeom prst="rect">
            <a:avLst/>
          </a:prstGeom>
        </p:spPr>
        <p:txBody>
          <a:bodyPr wrap="square">
            <a:spAutoFit/>
          </a:bodyPr>
          <a:lstStyle/>
          <a:p>
            <a:r>
              <a:rPr lang="en-US" sz="3600" dirty="0"/>
              <a:t>"Let the little children come to me; do not stop them; for it is to such as these that the kingdom of God belongs.</a:t>
            </a:r>
            <a:endParaRPr lang="en-US" sz="3600" dirty="0">
              <a:cs typeface="Arial" pitchFamily="34" charset="0"/>
            </a:endParaRPr>
          </a:p>
        </p:txBody>
      </p:sp>
      <p:sp>
        <p:nvSpPr>
          <p:cNvPr id="5" name="TextBox 4"/>
          <p:cNvSpPr txBox="1"/>
          <p:nvPr/>
        </p:nvSpPr>
        <p:spPr>
          <a:xfrm>
            <a:off x="5638800" y="4419601"/>
            <a:ext cx="3352800" cy="461665"/>
          </a:xfrm>
          <a:prstGeom prst="rect">
            <a:avLst/>
          </a:prstGeom>
          <a:noFill/>
        </p:spPr>
        <p:txBody>
          <a:bodyPr wrap="square" rtlCol="0">
            <a:spAutoFit/>
          </a:bodyPr>
          <a:lstStyle/>
          <a:p>
            <a:pPr algn="ctr"/>
            <a:r>
              <a:rPr lang="en-US" sz="2400" dirty="0">
                <a:solidFill>
                  <a:schemeClr val="tx1">
                    <a:lumMod val="95000"/>
                  </a:schemeClr>
                </a:solidFill>
              </a:rPr>
              <a:t>Mark 10:14b</a:t>
            </a:r>
          </a:p>
        </p:txBody>
      </p:sp>
    </p:spTree>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9800" y="5486400"/>
            <a:ext cx="1981200" cy="1169551"/>
          </a:xfrm>
          <a:prstGeom prst="rect">
            <a:avLst/>
          </a:prstGeom>
          <a:noFill/>
        </p:spPr>
        <p:txBody>
          <a:bodyPr wrap="square" rtlCol="0">
            <a:spAutoFit/>
          </a:bodyPr>
          <a:lstStyle/>
          <a:p>
            <a:pPr algn="ctr"/>
            <a:r>
              <a:rPr lang="en-US" sz="1400" dirty="0">
                <a:solidFill>
                  <a:schemeClr val="tx1">
                    <a:lumMod val="95000"/>
                  </a:schemeClr>
                </a:solidFill>
              </a:rPr>
              <a:t>Jesus with the Children</a:t>
            </a:r>
          </a:p>
          <a:p>
            <a:pPr algn="ctr"/>
            <a:endParaRPr lang="en-US" sz="1400" dirty="0">
              <a:solidFill>
                <a:schemeClr val="tx1">
                  <a:lumMod val="95000"/>
                </a:schemeClr>
              </a:solidFill>
            </a:endParaRPr>
          </a:p>
          <a:p>
            <a:pPr algn="ctr"/>
            <a:r>
              <a:rPr lang="en-US" sz="1400" dirty="0">
                <a:solidFill>
                  <a:schemeClr val="tx1">
                    <a:lumMod val="95000"/>
                  </a:schemeClr>
                </a:solidFill>
              </a:rPr>
              <a:t>Lamb Studios </a:t>
            </a:r>
          </a:p>
          <a:p>
            <a:pPr algn="ctr"/>
            <a:r>
              <a:rPr lang="en-US" sz="1400" dirty="0">
                <a:solidFill>
                  <a:schemeClr val="tx1">
                    <a:lumMod val="95000"/>
                  </a:schemeClr>
                </a:solidFill>
              </a:rPr>
              <a:t>Design for Life of Christ Windows</a:t>
            </a:r>
            <a:endParaRPr lang="en-US" sz="1600" dirty="0">
              <a:solidFill>
                <a:schemeClr val="tx1">
                  <a:lumMod val="95000"/>
                </a:schemeClr>
              </a:solidFill>
            </a:endParaRPr>
          </a:p>
        </p:txBody>
      </p:sp>
      <p:pic>
        <p:nvPicPr>
          <p:cNvPr id="3" name="Picture 2">
            <a:extLst>
              <a:ext uri="{FF2B5EF4-FFF2-40B4-BE49-F238E27FC236}">
                <a16:creationId xmlns:a16="http://schemas.microsoft.com/office/drawing/2014/main" id="{E9F95949-5F0B-432D-B7A9-E4F2E7DCFE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54708" y="17318"/>
            <a:ext cx="5908492" cy="6858000"/>
          </a:xfrm>
          <a:prstGeom prst="rect">
            <a:avLst/>
          </a:prstGeom>
        </p:spPr>
      </p:pic>
    </p:spTree>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2057400"/>
            <a:ext cx="6553200" cy="1754326"/>
          </a:xfrm>
          <a:prstGeom prst="rect">
            <a:avLst/>
          </a:prstGeom>
        </p:spPr>
        <p:txBody>
          <a:bodyPr wrap="square">
            <a:spAutoFit/>
          </a:bodyPr>
          <a:lstStyle/>
          <a:p>
            <a:r>
              <a:rPr lang="en-US" sz="3600" dirty="0"/>
              <a:t>Truly I tell you, whoever does not receive the kingdom of God as a little child will never enter it."</a:t>
            </a:r>
            <a:endParaRPr lang="en-US" sz="3600" dirty="0">
              <a:cs typeface="Arial" pitchFamily="34" charset="0"/>
            </a:endParaRPr>
          </a:p>
        </p:txBody>
      </p:sp>
      <p:sp>
        <p:nvSpPr>
          <p:cNvPr id="5" name="TextBox 4"/>
          <p:cNvSpPr txBox="1"/>
          <p:nvPr/>
        </p:nvSpPr>
        <p:spPr>
          <a:xfrm>
            <a:off x="5943600" y="4343401"/>
            <a:ext cx="3352800" cy="461665"/>
          </a:xfrm>
          <a:prstGeom prst="rect">
            <a:avLst/>
          </a:prstGeom>
          <a:noFill/>
        </p:spPr>
        <p:txBody>
          <a:bodyPr wrap="square" rtlCol="0">
            <a:spAutoFit/>
          </a:bodyPr>
          <a:lstStyle/>
          <a:p>
            <a:pPr algn="ctr"/>
            <a:r>
              <a:rPr lang="en-US" sz="2400" dirty="0">
                <a:solidFill>
                  <a:schemeClr val="tx1">
                    <a:lumMod val="95000"/>
                  </a:schemeClr>
                </a:solidFill>
              </a:rPr>
              <a:t>Mark 10:15</a:t>
            </a:r>
          </a:p>
        </p:txBody>
      </p:sp>
    </p:spTree>
  </p:cSld>
  <p:clrMapOvr>
    <a:masterClrMapping/>
  </p:clrMapOvr>
  <p:transition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9800" y="5867400"/>
            <a:ext cx="2819400" cy="738664"/>
          </a:xfrm>
          <a:prstGeom prst="rect">
            <a:avLst/>
          </a:prstGeom>
          <a:noFill/>
        </p:spPr>
        <p:txBody>
          <a:bodyPr wrap="square" rtlCol="0">
            <a:spAutoFit/>
          </a:bodyPr>
          <a:lstStyle/>
          <a:p>
            <a:pPr algn="ctr"/>
            <a:r>
              <a:rPr lang="en-US" sz="1400" dirty="0">
                <a:solidFill>
                  <a:schemeClr val="tx1">
                    <a:lumMod val="95000"/>
                  </a:schemeClr>
                </a:solidFill>
              </a:rPr>
              <a:t>Christ Welcomes the Children</a:t>
            </a:r>
          </a:p>
          <a:p>
            <a:pPr algn="ctr"/>
            <a:endParaRPr lang="en-US" sz="1400" dirty="0">
              <a:solidFill>
                <a:schemeClr val="tx1">
                  <a:lumMod val="95000"/>
                </a:schemeClr>
              </a:solidFill>
            </a:endParaRPr>
          </a:p>
          <a:p>
            <a:pPr algn="ctr"/>
            <a:r>
              <a:rPr lang="en-US" sz="1400" dirty="0">
                <a:solidFill>
                  <a:schemeClr val="tx1">
                    <a:lumMod val="95000"/>
                  </a:schemeClr>
                </a:solidFill>
              </a:rPr>
              <a:t>E. I. Sanchez, photographer</a:t>
            </a:r>
            <a:endParaRPr lang="en-US" sz="1600" dirty="0">
              <a:solidFill>
                <a:schemeClr val="tx1">
                  <a:lumMod val="95000"/>
                </a:schemeClr>
              </a:solidFill>
            </a:endParaRPr>
          </a:p>
        </p:txBody>
      </p:sp>
      <p:pic>
        <p:nvPicPr>
          <p:cNvPr id="3" name="Picture 2">
            <a:extLst>
              <a:ext uri="{FF2B5EF4-FFF2-40B4-BE49-F238E27FC236}">
                <a16:creationId xmlns:a16="http://schemas.microsoft.com/office/drawing/2014/main" id="{1F2E80F4-7CC0-4059-BB9B-EB9CFA38331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76800" y="60416"/>
            <a:ext cx="5257800" cy="6797584"/>
          </a:xfrm>
          <a:prstGeom prst="rect">
            <a:avLst/>
          </a:prstGeom>
        </p:spPr>
      </p:pic>
    </p:spTree>
  </p:cSld>
  <p:clrMapOvr>
    <a:masterClrMapping/>
  </p:clrMapOvr>
  <p:transition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1447800"/>
            <a:ext cx="6858000" cy="2862322"/>
          </a:xfrm>
          <a:prstGeom prst="rect">
            <a:avLst/>
          </a:prstGeom>
        </p:spPr>
        <p:txBody>
          <a:bodyPr wrap="square">
            <a:spAutoFit/>
          </a:bodyPr>
          <a:lstStyle/>
          <a:p>
            <a:r>
              <a:rPr lang="en-US" sz="3600" dirty="0"/>
              <a:t>The LORD said to Satan, "Have you considered my servant Job? There is no one like him on the earth, a blameless and upright man who fears God …"</a:t>
            </a:r>
            <a:endParaRPr lang="en-US" sz="3600" dirty="0">
              <a:cs typeface="Arial" pitchFamily="34" charset="0"/>
            </a:endParaRPr>
          </a:p>
        </p:txBody>
      </p:sp>
      <p:sp>
        <p:nvSpPr>
          <p:cNvPr id="5" name="TextBox 4"/>
          <p:cNvSpPr txBox="1"/>
          <p:nvPr/>
        </p:nvSpPr>
        <p:spPr>
          <a:xfrm>
            <a:off x="5562600" y="4800601"/>
            <a:ext cx="3352800" cy="461665"/>
          </a:xfrm>
          <a:prstGeom prst="rect">
            <a:avLst/>
          </a:prstGeom>
          <a:noFill/>
        </p:spPr>
        <p:txBody>
          <a:bodyPr wrap="square" rtlCol="0">
            <a:spAutoFit/>
          </a:bodyPr>
          <a:lstStyle/>
          <a:p>
            <a:pPr algn="ctr"/>
            <a:r>
              <a:rPr lang="en-US" sz="2400" dirty="0">
                <a:solidFill>
                  <a:schemeClr val="tx1">
                    <a:lumMod val="95000"/>
                  </a:schemeClr>
                </a:solidFill>
              </a:rPr>
              <a:t>Job 2:3a</a:t>
            </a:r>
          </a:p>
        </p:txBody>
      </p:sp>
    </p:spTree>
  </p:cSld>
  <p:clrMapOvr>
    <a:masterClrMapping/>
  </p:clrMapOvr>
  <p:transition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2133600"/>
            <a:ext cx="6248400" cy="2308324"/>
          </a:xfrm>
          <a:prstGeom prst="rect">
            <a:avLst/>
          </a:prstGeom>
        </p:spPr>
        <p:txBody>
          <a:bodyPr wrap="square">
            <a:spAutoFit/>
          </a:bodyPr>
          <a:lstStyle/>
          <a:p>
            <a:r>
              <a:rPr lang="en-US" sz="3600" dirty="0"/>
              <a:t>And he took them up in his arms, laid his hands on them, and blessed them.</a:t>
            </a:r>
          </a:p>
          <a:p>
            <a:endParaRPr lang="en-US" sz="3600" dirty="0"/>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Mark 10:16</a:t>
            </a:r>
          </a:p>
        </p:txBody>
      </p:sp>
    </p:spTree>
  </p:cSld>
  <p:clrMapOvr>
    <a:masterClrMapping/>
  </p:clrMapOvr>
  <p:transition advTm="8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443246"/>
            <a:ext cx="8763000" cy="307777"/>
          </a:xfrm>
          <a:prstGeom prst="rect">
            <a:avLst/>
          </a:prstGeom>
          <a:noFill/>
        </p:spPr>
        <p:txBody>
          <a:bodyPr wrap="square" rtlCol="0">
            <a:spAutoFit/>
          </a:bodyPr>
          <a:lstStyle/>
          <a:p>
            <a:pPr algn="ctr"/>
            <a:r>
              <a:rPr lang="en-US" sz="1400" dirty="0">
                <a:solidFill>
                  <a:schemeClr val="tx1">
                    <a:lumMod val="95000"/>
                  </a:schemeClr>
                </a:solidFill>
              </a:rPr>
              <a:t>Jesus Welcomes the Children  --  Jesus MAFA, Cameroon</a:t>
            </a:r>
            <a:endParaRPr lang="en-US" sz="1600" dirty="0">
              <a:solidFill>
                <a:schemeClr val="tx1">
                  <a:lumMod val="95000"/>
                </a:schemeClr>
              </a:solidFill>
            </a:endParaRPr>
          </a:p>
        </p:txBody>
      </p:sp>
      <p:pic>
        <p:nvPicPr>
          <p:cNvPr id="2" name="Picture 1">
            <a:extLst>
              <a:ext uri="{FF2B5EF4-FFF2-40B4-BE49-F238E27FC236}">
                <a16:creationId xmlns:a16="http://schemas.microsoft.com/office/drawing/2014/main" id="{F2DDA6AB-D955-4D4D-9510-8D9936C747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3465"/>
            <a:ext cx="9144000" cy="6293441"/>
          </a:xfrm>
          <a:prstGeom prst="rect">
            <a:avLst/>
          </a:prstGeom>
        </p:spPr>
      </p:pic>
    </p:spTree>
  </p:cSld>
  <p:clrMapOvr>
    <a:masterClrMapping/>
  </p:clrMapOvr>
  <p:transition advTm="8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915400" cy="6248400"/>
          </a:xfrm>
          <a:ln>
            <a:noFill/>
          </a:ln>
        </p:spPr>
        <p:txBody>
          <a:bodyPr>
            <a:noAutofit/>
          </a:bodyPr>
          <a:lstStyle/>
          <a:p>
            <a:pPr>
              <a:buNone/>
            </a:pPr>
            <a:r>
              <a:rPr lang="en-US" sz="1400" dirty="0"/>
              <a:t>New Revised Standard Version Bible, copyright 1989, Division of Christian Education of the National Council of the Churches of Christ in the United States of America. Used by permission. All rights reserved.</a:t>
            </a:r>
          </a:p>
          <a:p>
            <a:pPr>
              <a:buNone/>
            </a:pPr>
            <a:endParaRPr lang="en-US" sz="1400" dirty="0"/>
          </a:p>
          <a:p>
            <a:pPr>
              <a:buNone/>
            </a:pPr>
            <a:r>
              <a:rPr lang="en-US" sz="1400" dirty="0"/>
              <a:t>https://commons.wikimedia.org/wiki/File:William_Blake_-_Satan_Before_the_Throne_of_God.jpg</a:t>
            </a:r>
          </a:p>
          <a:p>
            <a:pPr>
              <a:buNone/>
            </a:pPr>
            <a:r>
              <a:rPr lang="en-US" sz="1400" dirty="0"/>
              <a:t>https://commons.wikimedia.org/wiki/File:Photograph_of_African-American_Family,_Spartanburg_County,_South_Carolina_-_NARA_-_512798.tif</a:t>
            </a:r>
          </a:p>
          <a:p>
            <a:pPr>
              <a:buNone/>
            </a:pPr>
            <a:r>
              <a:rPr lang="en-US" sz="1400" dirty="0"/>
              <a:t>https://commons.wikimedia.org/wiki/File:1505_D%C3%BCrer_Hiob_auf_dem_Misthaufen_anagoria.JPG</a:t>
            </a:r>
          </a:p>
          <a:p>
            <a:pPr>
              <a:buNone/>
            </a:pPr>
            <a:r>
              <a:rPr lang="en-US" sz="1400" dirty="0"/>
              <a:t>https://commons.wikimedia.org/wiki/File:Creation_of_Eve_by_Giusto_de_Menabuoi_(Padua_baptistery).jpg</a:t>
            </a:r>
          </a:p>
          <a:p>
            <a:pPr>
              <a:buNone/>
            </a:pPr>
            <a:r>
              <a:rPr lang="en-US" sz="1400" dirty="0"/>
              <a:t>https://commons.wikimedia.org/wiki/File:African_American_children_posed_for_portrait_on_a_porch_LCCN99472390.tif</a:t>
            </a:r>
          </a:p>
          <a:p>
            <a:pPr>
              <a:buNone/>
            </a:pPr>
            <a:r>
              <a:rPr lang="en-US" sz="1400" dirty="0"/>
              <a:t>https://www.flickr.com/photos/jkfjellestad/15805538259 - John Christian </a:t>
            </a:r>
            <a:r>
              <a:rPr lang="en-US" sz="1400" dirty="0" err="1"/>
              <a:t>Fjellestad</a:t>
            </a:r>
            <a:endParaRPr lang="en-US" sz="1400" dirty="0"/>
          </a:p>
          <a:p>
            <a:pPr>
              <a:buNone/>
            </a:pPr>
            <a:r>
              <a:rPr lang="en-US" sz="1400" dirty="0"/>
              <a:t>https://commons.wikimedia.org/wiki/File:Lucas_Cranach_d.J._-_Christus_segnet_die_Kinder_(ca.1540).jpg</a:t>
            </a:r>
          </a:p>
          <a:p>
            <a:pPr>
              <a:buNone/>
            </a:pPr>
            <a:r>
              <a:rPr lang="en-US" sz="1400" dirty="0"/>
              <a:t>https://www.flickr.com/photos/waitingfortheword/8410214875</a:t>
            </a:r>
          </a:p>
          <a:p>
            <a:pPr>
              <a:buNone/>
            </a:pPr>
            <a:r>
              <a:rPr lang="en-US" sz="1400" dirty="0"/>
              <a:t>https://www.flickr.com/photos/thechristianalert/2499465520/ - E. I. Sanchez</a:t>
            </a:r>
          </a:p>
          <a:p>
            <a:pPr>
              <a:buNone/>
            </a:pPr>
            <a:r>
              <a:rPr lang="en-US" sz="1400" dirty="0"/>
              <a:t>http://diglib.library.vanderbilt.edu/act-imagelink.pl?RC=48395</a:t>
            </a:r>
          </a:p>
          <a:p>
            <a:pPr>
              <a:buNone/>
            </a:pPr>
            <a:endParaRPr lang="en-US" sz="1400" dirty="0"/>
          </a:p>
          <a:p>
            <a:pPr>
              <a:buNone/>
            </a:pPr>
            <a:r>
              <a:rPr lang="en-US" sz="1400" dirty="0"/>
              <a:t>Additional descriptions can be found at the Art in the Christian Tradition image library, a service of the Vanderbilt Divinity Library, http://diglib.library.vanderbilt.edu/.  All images available via Creative Commons 3.0 License.</a:t>
            </a:r>
          </a:p>
          <a:p>
            <a:endParaRPr lang="en-US" sz="1100" dirty="0"/>
          </a:p>
          <a:p>
            <a:endParaRPr lang="en-US" sz="1200" dirty="0"/>
          </a:p>
          <a:p>
            <a:endParaRPr lang="en-US" sz="1200" dirty="0"/>
          </a:p>
        </p:txBody>
      </p:sp>
    </p:spTree>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199" y="5386646"/>
            <a:ext cx="2819400" cy="1384995"/>
          </a:xfrm>
          <a:prstGeom prst="rect">
            <a:avLst/>
          </a:prstGeom>
          <a:noFill/>
        </p:spPr>
        <p:txBody>
          <a:bodyPr wrap="square" rtlCol="0">
            <a:spAutoFit/>
          </a:bodyPr>
          <a:lstStyle/>
          <a:p>
            <a:pPr algn="ctr"/>
            <a:r>
              <a:rPr lang="en-US" sz="1400" dirty="0">
                <a:solidFill>
                  <a:schemeClr val="tx1">
                    <a:lumMod val="95000"/>
                  </a:schemeClr>
                </a:solidFill>
              </a:rPr>
              <a:t>Satan Before the Throne of God with Job on Earth</a:t>
            </a:r>
          </a:p>
          <a:p>
            <a:pPr algn="ctr"/>
            <a:endParaRPr lang="en-US" sz="1400" dirty="0">
              <a:solidFill>
                <a:schemeClr val="tx1">
                  <a:lumMod val="95000"/>
                </a:schemeClr>
              </a:solidFill>
            </a:endParaRPr>
          </a:p>
          <a:p>
            <a:pPr algn="ctr"/>
            <a:r>
              <a:rPr lang="en-US" sz="1400" dirty="0">
                <a:solidFill>
                  <a:schemeClr val="tx1">
                    <a:lumMod val="95000"/>
                  </a:schemeClr>
                </a:solidFill>
              </a:rPr>
              <a:t>William Blake</a:t>
            </a:r>
          </a:p>
          <a:p>
            <a:pPr algn="ctr"/>
            <a:r>
              <a:rPr lang="en-US" sz="1400" dirty="0">
                <a:solidFill>
                  <a:schemeClr val="tx1">
                    <a:lumMod val="95000"/>
                  </a:schemeClr>
                </a:solidFill>
              </a:rPr>
              <a:t>Morgan Library</a:t>
            </a:r>
          </a:p>
          <a:p>
            <a:pPr algn="ctr"/>
            <a:r>
              <a:rPr lang="en-US" sz="1400" dirty="0">
                <a:solidFill>
                  <a:schemeClr val="tx1">
                    <a:lumMod val="95000"/>
                  </a:schemeClr>
                </a:solidFill>
              </a:rPr>
              <a:t>New York, NY</a:t>
            </a:r>
            <a:endParaRPr lang="en-US" sz="1600" dirty="0">
              <a:solidFill>
                <a:schemeClr val="tx1">
                  <a:lumMod val="95000"/>
                </a:schemeClr>
              </a:solidFill>
            </a:endParaRPr>
          </a:p>
        </p:txBody>
      </p:sp>
      <p:pic>
        <p:nvPicPr>
          <p:cNvPr id="2" name="Picture 1">
            <a:extLst>
              <a:ext uri="{FF2B5EF4-FFF2-40B4-BE49-F238E27FC236}">
                <a16:creationId xmlns:a16="http://schemas.microsoft.com/office/drawing/2014/main" id="{E9D53114-6051-4053-8CE1-9C02F7AB2FD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29201" y="30018"/>
            <a:ext cx="5181600" cy="6751783"/>
          </a:xfrm>
          <a:prstGeom prst="rect">
            <a:avLst/>
          </a:prstGeom>
        </p:spPr>
      </p:pic>
    </p:spTree>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52800" y="6474023"/>
            <a:ext cx="5334000" cy="307777"/>
          </a:xfrm>
          <a:prstGeom prst="rect">
            <a:avLst/>
          </a:prstGeom>
          <a:noFill/>
        </p:spPr>
        <p:txBody>
          <a:bodyPr wrap="square" rtlCol="0">
            <a:spAutoFit/>
          </a:bodyPr>
          <a:lstStyle/>
          <a:p>
            <a:pPr algn="ctr"/>
            <a:r>
              <a:rPr lang="en-US" sz="1400" dirty="0">
                <a:solidFill>
                  <a:schemeClr val="tx1">
                    <a:lumMod val="95000"/>
                  </a:schemeClr>
                </a:solidFill>
              </a:rPr>
              <a:t>African-American Family, 1928   --  Spartanburg, SC</a:t>
            </a:r>
            <a:endParaRPr lang="en-US" sz="1600" dirty="0">
              <a:solidFill>
                <a:schemeClr val="tx1">
                  <a:lumMod val="95000"/>
                </a:schemeClr>
              </a:solidFill>
            </a:endParaRPr>
          </a:p>
        </p:txBody>
      </p:sp>
      <p:pic>
        <p:nvPicPr>
          <p:cNvPr id="5" name="Picture 4">
            <a:extLst>
              <a:ext uri="{FF2B5EF4-FFF2-40B4-BE49-F238E27FC236}">
                <a16:creationId xmlns:a16="http://schemas.microsoft.com/office/drawing/2014/main" id="{5F791A98-5212-4585-9620-51D3525E27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19508" y="0"/>
            <a:ext cx="8519892" cy="6324600"/>
          </a:xfrm>
          <a:prstGeom prst="rect">
            <a:avLst/>
          </a:prstGeom>
        </p:spPr>
      </p:pic>
    </p:spTree>
    <p:extLst>
      <p:ext uri="{BB962C8B-B14F-4D97-AF65-F5344CB8AC3E}">
        <p14:creationId xmlns:p14="http://schemas.microsoft.com/office/powerpoint/2010/main" val="3294569593"/>
      </p:ext>
    </p:extLst>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2308324"/>
          </a:xfrm>
          <a:prstGeom prst="rect">
            <a:avLst/>
          </a:prstGeom>
        </p:spPr>
        <p:txBody>
          <a:bodyPr wrap="square">
            <a:spAutoFit/>
          </a:bodyPr>
          <a:lstStyle/>
          <a:p>
            <a:r>
              <a:rPr lang="en-US" sz="3600" dirty="0"/>
              <a:t>So Satan … inflicted loathsome sores on Job from the sole of his foot to the crown of his head.</a:t>
            </a:r>
          </a:p>
          <a:p>
            <a:endParaRPr lang="en-US" sz="3600" dirty="0">
              <a:cs typeface="Arial" pitchFamily="34" charset="0"/>
            </a:endParaRPr>
          </a:p>
        </p:txBody>
      </p:sp>
      <p:sp>
        <p:nvSpPr>
          <p:cNvPr id="4" name="TextBox 3"/>
          <p:cNvSpPr txBox="1"/>
          <p:nvPr/>
        </p:nvSpPr>
        <p:spPr>
          <a:xfrm>
            <a:off x="5562600" y="4280503"/>
            <a:ext cx="3352800" cy="461665"/>
          </a:xfrm>
          <a:prstGeom prst="rect">
            <a:avLst/>
          </a:prstGeom>
          <a:noFill/>
        </p:spPr>
        <p:txBody>
          <a:bodyPr wrap="square" rtlCol="0">
            <a:spAutoFit/>
          </a:bodyPr>
          <a:lstStyle/>
          <a:p>
            <a:pPr algn="ctr"/>
            <a:r>
              <a:rPr lang="en-US" sz="2400" dirty="0">
                <a:solidFill>
                  <a:schemeClr val="tx1">
                    <a:lumMod val="95000"/>
                  </a:schemeClr>
                </a:solidFill>
              </a:rPr>
              <a:t>Job 2:7</a:t>
            </a:r>
          </a:p>
        </p:txBody>
      </p:sp>
    </p:spTree>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9800" y="5486400"/>
            <a:ext cx="2057400" cy="1815882"/>
          </a:xfrm>
          <a:prstGeom prst="rect">
            <a:avLst/>
          </a:prstGeom>
          <a:noFill/>
        </p:spPr>
        <p:txBody>
          <a:bodyPr wrap="square" rtlCol="0">
            <a:spAutoFit/>
          </a:bodyPr>
          <a:lstStyle/>
          <a:p>
            <a:pPr algn="ctr"/>
            <a:r>
              <a:rPr lang="en-US" sz="1400" dirty="0">
                <a:solidFill>
                  <a:schemeClr val="tx1">
                    <a:lumMod val="95000"/>
                  </a:schemeClr>
                </a:solidFill>
              </a:rPr>
              <a:t>Job on the Dunghill</a:t>
            </a:r>
          </a:p>
          <a:p>
            <a:pPr algn="ctr"/>
            <a:endParaRPr lang="en-US" sz="1400" dirty="0">
              <a:solidFill>
                <a:schemeClr val="tx1">
                  <a:lumMod val="95000"/>
                </a:schemeClr>
              </a:solidFill>
            </a:endParaRPr>
          </a:p>
          <a:p>
            <a:pPr algn="ctr"/>
            <a:r>
              <a:rPr lang="en-US" sz="1400" dirty="0">
                <a:solidFill>
                  <a:schemeClr val="tx1">
                    <a:lumMod val="95000"/>
                  </a:schemeClr>
                </a:solidFill>
              </a:rPr>
              <a:t>Albrecht Durer</a:t>
            </a:r>
          </a:p>
          <a:p>
            <a:pPr algn="ctr"/>
            <a:r>
              <a:rPr lang="en-US" sz="1400" dirty="0" err="1">
                <a:solidFill>
                  <a:schemeClr val="tx1">
                    <a:lumMod val="95000"/>
                  </a:schemeClr>
                </a:solidFill>
              </a:rPr>
              <a:t>Stadel</a:t>
            </a:r>
            <a:r>
              <a:rPr lang="en-US" sz="1400" dirty="0">
                <a:solidFill>
                  <a:schemeClr val="tx1">
                    <a:lumMod val="95000"/>
                  </a:schemeClr>
                </a:solidFill>
              </a:rPr>
              <a:t> Museum</a:t>
            </a:r>
          </a:p>
          <a:p>
            <a:pPr algn="ctr"/>
            <a:r>
              <a:rPr lang="en-US" sz="1400" dirty="0">
                <a:solidFill>
                  <a:schemeClr val="tx1">
                    <a:lumMod val="95000"/>
                  </a:schemeClr>
                </a:solidFill>
              </a:rPr>
              <a:t>Frankfurt, Germany</a:t>
            </a:r>
          </a:p>
          <a:p>
            <a:pPr algn="ctr"/>
            <a:endParaRPr lang="en-US" sz="1400" dirty="0">
              <a:solidFill>
                <a:schemeClr val="tx1">
                  <a:lumMod val="95000"/>
                </a:schemeClr>
              </a:solidFill>
            </a:endParaRPr>
          </a:p>
          <a:p>
            <a:pPr algn="ctr"/>
            <a:r>
              <a:rPr lang="en-US" sz="1400" dirty="0">
                <a:solidFill>
                  <a:schemeClr val="tx1">
                    <a:lumMod val="95000"/>
                  </a:schemeClr>
                </a:solidFill>
              </a:rPr>
              <a:t>Unidentified sculptor</a:t>
            </a:r>
          </a:p>
          <a:p>
            <a:pPr algn="ctr"/>
            <a:r>
              <a:rPr lang="en-US" sz="1400" dirty="0">
                <a:solidFill>
                  <a:schemeClr val="tx1">
                    <a:lumMod val="95000"/>
                  </a:schemeClr>
                </a:solidFill>
              </a:rPr>
              <a:t>Israel</a:t>
            </a:r>
          </a:p>
        </p:txBody>
      </p:sp>
      <p:pic>
        <p:nvPicPr>
          <p:cNvPr id="3" name="Picture 2">
            <a:extLst>
              <a:ext uri="{FF2B5EF4-FFF2-40B4-BE49-F238E27FC236}">
                <a16:creationId xmlns:a16="http://schemas.microsoft.com/office/drawing/2014/main" id="{5B52F9BF-2BE9-0594-DFB9-35CA01A2BF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07706" y="0"/>
            <a:ext cx="4179094" cy="6858000"/>
          </a:xfrm>
          <a:prstGeom prst="rect">
            <a:avLst/>
          </a:prstGeom>
        </p:spPr>
      </p:pic>
    </p:spTree>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1981200"/>
            <a:ext cx="7467600" cy="1754326"/>
          </a:xfrm>
          <a:prstGeom prst="rect">
            <a:avLst/>
          </a:prstGeom>
        </p:spPr>
        <p:txBody>
          <a:bodyPr wrap="square">
            <a:spAutoFit/>
          </a:bodyPr>
          <a:lstStyle/>
          <a:p>
            <a:r>
              <a:rPr lang="en-US" sz="3600" dirty="0"/>
              <a:t>Then the man said, "This at last is bone of my bones and flesh of my flesh; this one shall be called Woman …"</a:t>
            </a:r>
            <a:endParaRPr lang="en-US" sz="3600" dirty="0">
              <a:cs typeface="Arial" pitchFamily="34" charset="0"/>
            </a:endParaRPr>
          </a:p>
        </p:txBody>
      </p:sp>
      <p:sp>
        <p:nvSpPr>
          <p:cNvPr id="5" name="TextBox 4"/>
          <p:cNvSpPr txBox="1"/>
          <p:nvPr/>
        </p:nvSpPr>
        <p:spPr>
          <a:xfrm>
            <a:off x="5638800" y="4713451"/>
            <a:ext cx="3352800" cy="461665"/>
          </a:xfrm>
          <a:prstGeom prst="rect">
            <a:avLst/>
          </a:prstGeom>
          <a:noFill/>
        </p:spPr>
        <p:txBody>
          <a:bodyPr wrap="square" rtlCol="0">
            <a:spAutoFit/>
          </a:bodyPr>
          <a:lstStyle/>
          <a:p>
            <a:pPr algn="ctr"/>
            <a:r>
              <a:rPr lang="en-US" sz="2400" dirty="0">
                <a:solidFill>
                  <a:schemeClr val="tx1">
                    <a:lumMod val="95000"/>
                  </a:schemeClr>
                </a:solidFill>
              </a:rPr>
              <a:t>Genesis 2:23</a:t>
            </a:r>
          </a:p>
        </p:txBody>
      </p:sp>
    </p:spTree>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5334000"/>
            <a:ext cx="1752600" cy="1169551"/>
          </a:xfrm>
          <a:prstGeom prst="rect">
            <a:avLst/>
          </a:prstGeom>
          <a:noFill/>
        </p:spPr>
        <p:txBody>
          <a:bodyPr wrap="square" rtlCol="0">
            <a:spAutoFit/>
          </a:bodyPr>
          <a:lstStyle/>
          <a:p>
            <a:pPr algn="ctr"/>
            <a:r>
              <a:rPr lang="en-US" sz="1400" dirty="0">
                <a:solidFill>
                  <a:schemeClr val="tx1">
                    <a:lumMod val="95000"/>
                  </a:schemeClr>
                </a:solidFill>
              </a:rPr>
              <a:t>Creation of Eve</a:t>
            </a:r>
          </a:p>
          <a:p>
            <a:pPr algn="ctr"/>
            <a:endParaRPr lang="en-US" sz="1400" dirty="0">
              <a:solidFill>
                <a:schemeClr val="tx1">
                  <a:lumMod val="95000"/>
                </a:schemeClr>
              </a:solidFill>
            </a:endParaRPr>
          </a:p>
          <a:p>
            <a:pPr algn="ctr"/>
            <a:r>
              <a:rPr lang="en-US" sz="1400" dirty="0" err="1">
                <a:solidFill>
                  <a:schemeClr val="tx1">
                    <a:lumMod val="95000"/>
                  </a:schemeClr>
                </a:solidFill>
              </a:rPr>
              <a:t>Musée</a:t>
            </a:r>
            <a:r>
              <a:rPr lang="en-US" sz="1400" dirty="0">
                <a:solidFill>
                  <a:schemeClr val="tx1">
                    <a:lumMod val="95000"/>
                  </a:schemeClr>
                </a:solidFill>
              </a:rPr>
              <a:t> </a:t>
            </a:r>
            <a:r>
              <a:rPr lang="en-US" sz="1400" dirty="0" err="1">
                <a:solidFill>
                  <a:schemeClr val="tx1">
                    <a:lumMod val="95000"/>
                  </a:schemeClr>
                </a:solidFill>
              </a:rPr>
              <a:t>historique</a:t>
            </a:r>
            <a:r>
              <a:rPr lang="en-US" sz="1400" dirty="0">
                <a:solidFill>
                  <a:schemeClr val="tx1">
                    <a:lumMod val="95000"/>
                  </a:schemeClr>
                </a:solidFill>
              </a:rPr>
              <a:t> de Lausanne</a:t>
            </a:r>
          </a:p>
          <a:p>
            <a:pPr algn="ctr"/>
            <a:r>
              <a:rPr lang="en-US" sz="1400" dirty="0">
                <a:solidFill>
                  <a:schemeClr val="tx1">
                    <a:lumMod val="95000"/>
                  </a:schemeClr>
                </a:solidFill>
              </a:rPr>
              <a:t>Switzerland</a:t>
            </a:r>
          </a:p>
        </p:txBody>
      </p:sp>
      <p:pic>
        <p:nvPicPr>
          <p:cNvPr id="3" name="Picture 2">
            <a:extLst>
              <a:ext uri="{FF2B5EF4-FFF2-40B4-BE49-F238E27FC236}">
                <a16:creationId xmlns:a16="http://schemas.microsoft.com/office/drawing/2014/main" id="{BFA41D14-6F7C-48DA-8F04-0AE47EC450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5200" y="0"/>
            <a:ext cx="6858000" cy="6858000"/>
          </a:xfrm>
          <a:prstGeom prst="rect">
            <a:avLst/>
          </a:prstGeom>
        </p:spPr>
      </p:pic>
    </p:spTree>
    <p:extLst>
      <p:ext uri="{BB962C8B-B14F-4D97-AF65-F5344CB8AC3E}">
        <p14:creationId xmlns:p14="http://schemas.microsoft.com/office/powerpoint/2010/main" val="224815764"/>
      </p:ext>
    </p:extLst>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2800" y="1600200"/>
            <a:ext cx="6324600" cy="2862322"/>
          </a:xfrm>
          <a:prstGeom prst="rect">
            <a:avLst/>
          </a:prstGeom>
        </p:spPr>
        <p:txBody>
          <a:bodyPr wrap="square">
            <a:spAutoFit/>
          </a:bodyPr>
          <a:lstStyle/>
          <a:p>
            <a:r>
              <a:rPr lang="en-US" sz="3600" dirty="0"/>
              <a:t>O LORD, our Sovereign, how majestic is your name in all the earth! … Out of the mouths of babes and infants you have founded a bulwark …</a:t>
            </a:r>
            <a:endParaRPr lang="en-US" sz="3600" dirty="0">
              <a:cs typeface="Arial" pitchFamily="34" charset="0"/>
            </a:endParaRPr>
          </a:p>
        </p:txBody>
      </p:sp>
      <p:sp>
        <p:nvSpPr>
          <p:cNvPr id="5" name="TextBox 4"/>
          <p:cNvSpPr txBox="1"/>
          <p:nvPr/>
        </p:nvSpPr>
        <p:spPr>
          <a:xfrm>
            <a:off x="5943600" y="4796136"/>
            <a:ext cx="3352800" cy="461665"/>
          </a:xfrm>
          <a:prstGeom prst="rect">
            <a:avLst/>
          </a:prstGeom>
          <a:noFill/>
        </p:spPr>
        <p:txBody>
          <a:bodyPr wrap="square" rtlCol="0">
            <a:spAutoFit/>
          </a:bodyPr>
          <a:lstStyle/>
          <a:p>
            <a:pPr algn="ctr"/>
            <a:r>
              <a:rPr lang="en-US" sz="2400" dirty="0">
                <a:solidFill>
                  <a:schemeClr val="tx1">
                    <a:lumMod val="95000"/>
                  </a:schemeClr>
                </a:solidFill>
              </a:rPr>
              <a:t>Psalm 26:12</a:t>
            </a:r>
          </a:p>
        </p:txBody>
      </p:sp>
    </p:spTree>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452</TotalTime>
  <Words>746</Words>
  <Application>Microsoft Office PowerPoint</Application>
  <PresentationFormat>Widescreen</PresentationFormat>
  <Paragraphs>71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First Sunday after Christmas Day Year A</vt:lpstr>
      <vt:lpstr>Twentieth Sunday after Pentecost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Anne</dc:creator>
  <cp:lastModifiedBy>Anne Richardson</cp:lastModifiedBy>
  <cp:revision>111</cp:revision>
  <dcterms:created xsi:type="dcterms:W3CDTF">2016-08-31T16:46:43Z</dcterms:created>
  <dcterms:modified xsi:type="dcterms:W3CDTF">2023-10-12T16:40:29Z</dcterms:modified>
</cp:coreProperties>
</file>