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82" r:id="rId3"/>
    <p:sldId id="382" r:id="rId4"/>
    <p:sldId id="383" r:id="rId5"/>
    <p:sldId id="384" r:id="rId6"/>
    <p:sldId id="385" r:id="rId7"/>
    <p:sldId id="386" r:id="rId8"/>
    <p:sldId id="387" r:id="rId9"/>
    <p:sldId id="409" r:id="rId10"/>
    <p:sldId id="391" r:id="rId11"/>
    <p:sldId id="398" r:id="rId12"/>
    <p:sldId id="393" r:id="rId13"/>
    <p:sldId id="394" r:id="rId14"/>
    <p:sldId id="413" r:id="rId15"/>
    <p:sldId id="395" r:id="rId16"/>
    <p:sldId id="412" r:id="rId17"/>
    <p:sldId id="397" r:id="rId18"/>
    <p:sldId id="396" r:id="rId19"/>
    <p:sldId id="399" r:id="rId20"/>
    <p:sldId id="400" r:id="rId21"/>
    <p:sldId id="401" r:id="rId22"/>
    <p:sldId id="402" r:id="rId23"/>
    <p:sldId id="403" r:id="rId24"/>
    <p:sldId id="415" r:id="rId25"/>
    <p:sldId id="405" r:id="rId26"/>
    <p:sldId id="407" r:id="rId27"/>
    <p:sldId id="410" r:id="rId28"/>
    <p:sldId id="411"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44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5B078-A7C6-4A62-BFC1-FFDDBDE4605C}" v="3" dt="2023-10-12T16:32:57.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72"/>
      </p:cViewPr>
      <p:guideLst>
        <p:guide orient="horz" pos="2160"/>
        <p:guide pos="3840"/>
      </p:guideLst>
    </p:cSldViewPr>
  </p:slideViewPr>
  <p:notesTextViewPr>
    <p:cViewPr>
      <p:scale>
        <a:sx n="3" d="2"/>
        <a:sy n="3" d="2"/>
      </p:scale>
      <p:origin x="0" y="0"/>
    </p:cViewPr>
  </p:notesTextViewPr>
  <p:sorterViewPr>
    <p:cViewPr varScale="1">
      <p:scale>
        <a:sx n="1" d="1"/>
        <a:sy n="1" d="1"/>
      </p:scale>
      <p:origin x="0" y="-409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8885B078-A7C6-4A62-BFC1-FFDDBDE4605C}"/>
    <pc:docChg chg="modSld">
      <pc:chgData name="Charlotte Lew" userId="" providerId="" clId="Web-{8885B078-A7C6-4A62-BFC1-FFDDBDE4605C}" dt="2023-10-12T16:32:51.181" v="1" actId="20577"/>
      <pc:docMkLst>
        <pc:docMk/>
      </pc:docMkLst>
      <pc:sldChg chg="modSp">
        <pc:chgData name="Charlotte Lew" userId="" providerId="" clId="Web-{8885B078-A7C6-4A62-BFC1-FFDDBDE4605C}" dt="2023-10-12T16:32:51.181" v="1" actId="20577"/>
        <pc:sldMkLst>
          <pc:docMk/>
          <pc:sldMk cId="0" sldId="256"/>
        </pc:sldMkLst>
        <pc:spChg chg="mod">
          <ac:chgData name="Charlotte Lew" userId="" providerId="" clId="Web-{8885B078-A7C6-4A62-BFC1-FFDDBDE4605C}" dt="2023-10-12T16:32:51.181" v="1"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7</a:t>
            </a:fld>
            <a:endParaRPr lang="en-US"/>
          </a:p>
        </p:txBody>
      </p:sp>
    </p:spTree>
    <p:extLst>
      <p:ext uri="{BB962C8B-B14F-4D97-AF65-F5344CB8AC3E}">
        <p14:creationId xmlns:p14="http://schemas.microsoft.com/office/powerpoint/2010/main" val="243801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18</a:t>
            </a:fld>
            <a:endParaRPr lang="en-US"/>
          </a:p>
        </p:txBody>
      </p:sp>
    </p:spTree>
    <p:extLst>
      <p:ext uri="{BB962C8B-B14F-4D97-AF65-F5344CB8AC3E}">
        <p14:creationId xmlns:p14="http://schemas.microsoft.com/office/powerpoint/2010/main" val="297249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Sixteenth Sunday after Pentecost</a:t>
            </a:r>
          </a:p>
        </p:txBody>
      </p:sp>
      <p:sp>
        <p:nvSpPr>
          <p:cNvPr id="3" name="Subtitle 2"/>
          <p:cNvSpPr>
            <a:spLocks noGrp="1"/>
          </p:cNvSpPr>
          <p:nvPr>
            <p:ph type="subTitle" idx="1"/>
          </p:nvPr>
        </p:nvSpPr>
        <p:spPr>
          <a:xfrm>
            <a:off x="2819400" y="3597276"/>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438400" y="5458258"/>
            <a:ext cx="7315200" cy="1384995"/>
          </a:xfrm>
          <a:prstGeom prst="rect">
            <a:avLst/>
          </a:prstGeom>
          <a:solidFill>
            <a:srgbClr val="5B444C">
              <a:alpha val="72000"/>
            </a:srgbClr>
          </a:solidFill>
        </p:spPr>
        <p:txBody>
          <a:bodyPr wrap="square">
            <a:spAutoFit/>
          </a:bodyPr>
          <a:lstStyle/>
          <a:p>
            <a:pPr algn="ctr"/>
            <a:r>
              <a:rPr lang="en-US" sz="2800" dirty="0"/>
              <a:t>Proverbs 22:1-2, 8-9, 22-23 and Psalm 125</a:t>
            </a:r>
          </a:p>
          <a:p>
            <a:pPr algn="ctr"/>
            <a:r>
              <a:rPr lang="en-US" sz="2800" dirty="0"/>
              <a:t>Isaiah 35:4-7a and Psalm 146</a:t>
            </a:r>
          </a:p>
          <a:p>
            <a:pPr algn="ctr"/>
            <a:r>
              <a:rPr lang="en-US" sz="2800" dirty="0"/>
              <a:t>James 2:1-10, (11-13), 14-17  •  Mark 7:24-37</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934200" cy="1754326"/>
          </a:xfrm>
          <a:prstGeom prst="rect">
            <a:avLst/>
          </a:prstGeom>
        </p:spPr>
        <p:txBody>
          <a:bodyPr wrap="square">
            <a:spAutoFit/>
          </a:bodyPr>
          <a:lstStyle/>
          <a:p>
            <a:r>
              <a:rPr lang="en-US" sz="3600" dirty="0"/>
              <a:t>have you not made distinctions among yourselves, and become judges … ?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2:4a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4C0442-1E62-2CA6-8737-FB162427D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52400"/>
            <a:ext cx="7924800" cy="6197778"/>
          </a:xfrm>
          <a:prstGeom prst="rect">
            <a:avLst/>
          </a:prstGeom>
        </p:spPr>
      </p:pic>
      <p:sp>
        <p:nvSpPr>
          <p:cNvPr id="4" name="TextBox 3"/>
          <p:cNvSpPr txBox="1"/>
          <p:nvPr/>
        </p:nvSpPr>
        <p:spPr>
          <a:xfrm>
            <a:off x="457200" y="6443246"/>
            <a:ext cx="11506200" cy="307777"/>
          </a:xfrm>
          <a:prstGeom prst="rect">
            <a:avLst/>
          </a:prstGeom>
          <a:noFill/>
        </p:spPr>
        <p:txBody>
          <a:bodyPr wrap="square" rtlCol="0">
            <a:spAutoFit/>
          </a:bodyPr>
          <a:lstStyle/>
          <a:p>
            <a:pPr algn="ctr"/>
            <a:r>
              <a:rPr lang="en-US" sz="1400" dirty="0">
                <a:solidFill>
                  <a:schemeClr val="tx1">
                    <a:lumMod val="95000"/>
                  </a:schemeClr>
                </a:solidFill>
              </a:rPr>
              <a:t>Rich and Poor, or War and Peace  --  Museum </a:t>
            </a:r>
            <a:r>
              <a:rPr lang="en-US" sz="1400" dirty="0" err="1">
                <a:solidFill>
                  <a:schemeClr val="tx1">
                    <a:lumMod val="95000"/>
                  </a:schemeClr>
                </a:solidFill>
              </a:rPr>
              <a:t>Brot</a:t>
            </a:r>
            <a:r>
              <a:rPr lang="en-US" sz="1400" dirty="0">
                <a:solidFill>
                  <a:schemeClr val="tx1">
                    <a:lumMod val="95000"/>
                  </a:schemeClr>
                </a:solidFill>
              </a:rPr>
              <a:t> und Kunst, Ulm, Germany</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57400"/>
            <a:ext cx="6781800" cy="1754326"/>
          </a:xfrm>
          <a:prstGeom prst="rect">
            <a:avLst/>
          </a:prstGeom>
        </p:spPr>
        <p:txBody>
          <a:bodyPr wrap="square">
            <a:spAutoFit/>
          </a:bodyPr>
          <a:lstStyle/>
          <a:p>
            <a:r>
              <a:rPr lang="en-US" sz="3600" dirty="0"/>
              <a:t>Has not God chosen the poor in the world to be rich in faith and to be heirs of the kingdom … ?</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2:5b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07777"/>
          </a:xfrm>
          <a:prstGeom prst="rect">
            <a:avLst/>
          </a:prstGeom>
          <a:noFill/>
        </p:spPr>
        <p:txBody>
          <a:bodyPr wrap="square" rtlCol="0">
            <a:spAutoFit/>
          </a:bodyPr>
          <a:lstStyle/>
          <a:p>
            <a:pPr algn="ctr"/>
            <a:r>
              <a:rPr lang="en-US" sz="1400" dirty="0">
                <a:solidFill>
                  <a:schemeClr val="tx1">
                    <a:lumMod val="95000"/>
                  </a:schemeClr>
                </a:solidFill>
              </a:rPr>
              <a:t>The Rag Collectors  --  Eugène </a:t>
            </a:r>
            <a:r>
              <a:rPr lang="en-US" sz="1400" dirty="0" err="1">
                <a:solidFill>
                  <a:schemeClr val="tx1">
                    <a:lumMod val="95000"/>
                  </a:schemeClr>
                </a:solidFill>
              </a:rPr>
              <a:t>Laermans</a:t>
            </a:r>
            <a:r>
              <a:rPr lang="en-US" sz="1400" dirty="0">
                <a:solidFill>
                  <a:schemeClr val="tx1">
                    <a:lumMod val="95000"/>
                  </a:schemeClr>
                </a:solidFill>
              </a:rPr>
              <a:t>, Museum </a:t>
            </a:r>
            <a:r>
              <a:rPr lang="en-US" sz="1400" dirty="0" err="1">
                <a:solidFill>
                  <a:schemeClr val="tx1">
                    <a:lumMod val="95000"/>
                  </a:schemeClr>
                </a:solidFill>
              </a:rPr>
              <a:t>Dhondt-Dhaenens</a:t>
            </a:r>
            <a:r>
              <a:rPr lang="en-US" sz="1400" dirty="0">
                <a:solidFill>
                  <a:schemeClr val="tx1">
                    <a:lumMod val="95000"/>
                  </a:schemeClr>
                </a:solidFill>
              </a:rPr>
              <a:t>, </a:t>
            </a:r>
            <a:r>
              <a:rPr lang="en-US" sz="1400" dirty="0" err="1">
                <a:solidFill>
                  <a:schemeClr val="tx1">
                    <a:lumMod val="95000"/>
                  </a:schemeClr>
                </a:solidFill>
              </a:rPr>
              <a:t>Deurle</a:t>
            </a:r>
            <a:r>
              <a:rPr lang="en-US" sz="1400" dirty="0">
                <a:solidFill>
                  <a:schemeClr val="tx1">
                    <a:lumMod val="95000"/>
                  </a:schemeClr>
                </a:solidFill>
              </a:rPr>
              <a:t>, Belgium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DCEE746-D088-4B2D-83C5-847DC22D26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7802" y="0"/>
            <a:ext cx="8255398" cy="61722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Mill Children in Macon  --  Lewis Hine, Library of Congress, Washington, DC  </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07B784D1-4FCE-45D6-A2C1-0175683579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183177"/>
            <a:ext cx="8805218" cy="5760423"/>
          </a:xfrm>
          <a:prstGeom prst="rect">
            <a:avLst/>
          </a:prstGeom>
        </p:spPr>
      </p:pic>
    </p:spTree>
    <p:extLst>
      <p:ext uri="{BB962C8B-B14F-4D97-AF65-F5344CB8AC3E}">
        <p14:creationId xmlns:p14="http://schemas.microsoft.com/office/powerpoint/2010/main" val="1428407479"/>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2308324"/>
          </a:xfrm>
          <a:prstGeom prst="rect">
            <a:avLst/>
          </a:prstGeom>
        </p:spPr>
        <p:txBody>
          <a:bodyPr wrap="square">
            <a:spAutoFit/>
          </a:bodyPr>
          <a:lstStyle/>
          <a:p>
            <a:r>
              <a:rPr lang="en-US" sz="3600" dirty="0"/>
              <a:t>You do well if you really fulfill the royal law according to the scripture, "You shall love your neighbor as yourself."</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James 2:8</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77000"/>
            <a:ext cx="8763000" cy="338554"/>
          </a:xfrm>
          <a:prstGeom prst="rect">
            <a:avLst/>
          </a:prstGeom>
          <a:noFill/>
        </p:spPr>
        <p:txBody>
          <a:bodyPr wrap="square" rtlCol="0">
            <a:spAutoFit/>
          </a:bodyPr>
          <a:lstStyle/>
          <a:p>
            <a:pPr algn="ctr"/>
            <a:r>
              <a:rPr lang="en-US" sz="1600" dirty="0">
                <a:solidFill>
                  <a:schemeClr val="tx1">
                    <a:lumMod val="95000"/>
                  </a:schemeClr>
                </a:solidFill>
              </a:rPr>
              <a:t>Migrant Farm Workers  --  Mural, </a:t>
            </a:r>
            <a:r>
              <a:rPr lang="en-US" sz="1600" dirty="0" err="1">
                <a:solidFill>
                  <a:schemeClr val="tx1">
                    <a:lumMod val="95000"/>
                  </a:schemeClr>
                </a:solidFill>
              </a:rPr>
              <a:t>Coit</a:t>
            </a:r>
            <a:r>
              <a:rPr lang="en-US" sz="1600" dirty="0">
                <a:solidFill>
                  <a:schemeClr val="tx1">
                    <a:lumMod val="95000"/>
                  </a:schemeClr>
                </a:solidFill>
              </a:rPr>
              <a:t> Tower, San Francisco,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BE6F44F7-EC26-400E-9200-57EC09EBA8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17821"/>
            <a:ext cx="8458200" cy="6343650"/>
          </a:xfrm>
          <a:prstGeom prst="rect">
            <a:avLst/>
          </a:prstGeom>
        </p:spPr>
      </p:pic>
    </p:spTree>
    <p:extLst>
      <p:ext uri="{BB962C8B-B14F-4D97-AF65-F5344CB8AC3E}">
        <p14:creationId xmlns:p14="http://schemas.microsoft.com/office/powerpoint/2010/main" val="2034199876"/>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194709"/>
            <a:ext cx="6705600" cy="3416320"/>
          </a:xfrm>
          <a:prstGeom prst="rect">
            <a:avLst/>
          </a:prstGeom>
        </p:spPr>
        <p:txBody>
          <a:bodyPr wrap="square">
            <a:spAutoFit/>
          </a:bodyPr>
          <a:lstStyle/>
          <a:p>
            <a:r>
              <a:rPr lang="en-US" sz="3600" dirty="0"/>
              <a:t>If a brother or sister is naked and lacks daily food, and one of you says to them, "Go in peace; keep warm and eat your fill," and yet you do not supply their bodily needs, what is the good of that?</a:t>
            </a:r>
          </a:p>
        </p:txBody>
      </p:sp>
      <p:sp>
        <p:nvSpPr>
          <p:cNvPr id="5" name="TextBox 4"/>
          <p:cNvSpPr txBox="1"/>
          <p:nvPr/>
        </p:nvSpPr>
        <p:spPr>
          <a:xfrm>
            <a:off x="5867400" y="5029201"/>
            <a:ext cx="3352800" cy="461665"/>
          </a:xfrm>
          <a:prstGeom prst="rect">
            <a:avLst/>
          </a:prstGeom>
          <a:noFill/>
        </p:spPr>
        <p:txBody>
          <a:bodyPr wrap="square" rtlCol="0">
            <a:spAutoFit/>
          </a:bodyPr>
          <a:lstStyle/>
          <a:p>
            <a:pPr algn="ctr"/>
            <a:r>
              <a:rPr lang="en-US" sz="2400" dirty="0">
                <a:solidFill>
                  <a:schemeClr val="tx1">
                    <a:lumMod val="95000"/>
                  </a:schemeClr>
                </a:solidFill>
              </a:rPr>
              <a:t>James 2:15</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6172200"/>
            <a:ext cx="6705600" cy="523220"/>
          </a:xfrm>
          <a:prstGeom prst="rect">
            <a:avLst/>
          </a:prstGeom>
          <a:noFill/>
        </p:spPr>
        <p:txBody>
          <a:bodyPr wrap="square" rtlCol="0">
            <a:spAutoFit/>
          </a:bodyPr>
          <a:lstStyle/>
          <a:p>
            <a:pPr algn="ctr"/>
            <a:r>
              <a:rPr lang="en-US" sz="1400" dirty="0">
                <a:solidFill>
                  <a:schemeClr val="tx1">
                    <a:lumMod val="95000"/>
                  </a:schemeClr>
                </a:solidFill>
              </a:rPr>
              <a:t>Hunger Mural from Resurrection City, 1968, Washington, DC – National Museum of African-American History and Culture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493CC40-9D59-4286-B7BD-03D67BAB86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0"/>
            <a:ext cx="7010400" cy="60579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6858000" cy="1200329"/>
          </a:xfrm>
          <a:prstGeom prst="rect">
            <a:avLst/>
          </a:prstGeom>
        </p:spPr>
        <p:txBody>
          <a:bodyPr wrap="square">
            <a:spAutoFit/>
          </a:bodyPr>
          <a:lstStyle/>
          <a:p>
            <a:r>
              <a:rPr lang="en-US" sz="3600" dirty="0"/>
              <a:t>So faith by itself, if it has no works, is dead.</a:t>
            </a:r>
            <a:endParaRPr lang="en-US" sz="3600" dirty="0">
              <a:cs typeface="Arial" pitchFamily="34" charset="0"/>
            </a:endParaRPr>
          </a:p>
        </p:txBody>
      </p:sp>
      <p:sp>
        <p:nvSpPr>
          <p:cNvPr id="5" name="TextBox 4"/>
          <p:cNvSpPr txBox="1"/>
          <p:nvPr/>
        </p:nvSpPr>
        <p:spPr>
          <a:xfrm>
            <a:off x="5410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James 2:17</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0"/>
            <a:ext cx="6324600" cy="1754326"/>
          </a:xfrm>
          <a:prstGeom prst="rect">
            <a:avLst/>
          </a:prstGeom>
        </p:spPr>
        <p:txBody>
          <a:bodyPr wrap="square">
            <a:spAutoFit/>
          </a:bodyPr>
          <a:lstStyle/>
          <a:p>
            <a:r>
              <a:rPr lang="en-US" sz="3600" dirty="0"/>
              <a:t>Do not … crush the afflicted at the gate; for the LORD pleads their cause …</a:t>
            </a:r>
            <a:endParaRPr lang="en-US" sz="3600" dirty="0">
              <a:cs typeface="Arial" pitchFamily="34" charset="0"/>
            </a:endParaRPr>
          </a:p>
        </p:txBody>
      </p:sp>
      <p:sp>
        <p:nvSpPr>
          <p:cNvPr id="4" name="TextBox 3"/>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Proverbs 22:22ac, 23a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5319" y="5257800"/>
            <a:ext cx="2133600" cy="1384995"/>
          </a:xfrm>
          <a:prstGeom prst="rect">
            <a:avLst/>
          </a:prstGeom>
          <a:noFill/>
        </p:spPr>
        <p:txBody>
          <a:bodyPr wrap="square" rtlCol="0">
            <a:spAutoFit/>
          </a:bodyPr>
          <a:lstStyle/>
          <a:p>
            <a:pPr algn="ctr"/>
            <a:r>
              <a:rPr lang="pt-BR" sz="1400" dirty="0">
                <a:solidFill>
                  <a:schemeClr val="tx1">
                    <a:lumMod val="95000"/>
                  </a:schemeClr>
                </a:solidFill>
              </a:rPr>
              <a:t>Priest reaching out to help a man with leprosy</a:t>
            </a:r>
          </a:p>
          <a:p>
            <a:pPr algn="ctr"/>
            <a:endParaRPr lang="pt-BR" sz="1400" dirty="0">
              <a:solidFill>
                <a:schemeClr val="tx1">
                  <a:lumMod val="95000"/>
                </a:schemeClr>
              </a:solidFill>
            </a:endParaRPr>
          </a:p>
          <a:p>
            <a:pPr algn="ctr"/>
            <a:r>
              <a:rPr lang="pt-BR" sz="1400" dirty="0">
                <a:solidFill>
                  <a:schemeClr val="tx1">
                    <a:lumMod val="95000"/>
                  </a:schemeClr>
                </a:solidFill>
              </a:rPr>
              <a:t>Basílica de São Francisco das Chagas</a:t>
            </a:r>
          </a:p>
          <a:p>
            <a:pPr algn="ctr"/>
            <a:r>
              <a:rPr lang="pt-BR" sz="1400" dirty="0">
                <a:solidFill>
                  <a:schemeClr val="tx1">
                    <a:lumMod val="95000"/>
                  </a:schemeClr>
                </a:solidFill>
              </a:rPr>
              <a:t>Caninde, Brazil</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FFC1048-366B-4F71-9BBB-D7BAE1E166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6176" y="0"/>
            <a:ext cx="5970825"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7403"/>
            <a:ext cx="6934200" cy="2308324"/>
          </a:xfrm>
          <a:prstGeom prst="rect">
            <a:avLst/>
          </a:prstGeom>
        </p:spPr>
        <p:txBody>
          <a:bodyPr wrap="square">
            <a:spAutoFit/>
          </a:bodyPr>
          <a:lstStyle/>
          <a:p>
            <a:r>
              <a:rPr lang="en-US" sz="3600" dirty="0"/>
              <a:t>… a woman… a Gentile … whose little daughter had an unclean spirit … came and begged him to cast the demon out of her daughter.</a:t>
            </a:r>
          </a:p>
        </p:txBody>
      </p:sp>
      <p:sp>
        <p:nvSpPr>
          <p:cNvPr id="5" name="TextBox 4"/>
          <p:cNvSpPr txBox="1"/>
          <p:nvPr/>
        </p:nvSpPr>
        <p:spPr>
          <a:xfrm>
            <a:off x="5638800" y="4419601"/>
            <a:ext cx="3352800" cy="830997"/>
          </a:xfrm>
          <a:prstGeom prst="rect">
            <a:avLst/>
          </a:prstGeom>
          <a:noFill/>
        </p:spPr>
        <p:txBody>
          <a:bodyPr wrap="square" rtlCol="0">
            <a:spAutoFit/>
          </a:bodyPr>
          <a:lstStyle/>
          <a:p>
            <a:pPr algn="ctr"/>
            <a:r>
              <a:rPr lang="en-US" sz="2400" dirty="0">
                <a:solidFill>
                  <a:schemeClr val="tx1">
                    <a:lumMod val="95000"/>
                  </a:schemeClr>
                </a:solidFill>
              </a:rPr>
              <a:t>Mark 7:25a, 26a, 25b, 26b</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943601"/>
            <a:ext cx="8763000" cy="523220"/>
          </a:xfrm>
          <a:prstGeom prst="rect">
            <a:avLst/>
          </a:prstGeom>
          <a:noFill/>
        </p:spPr>
        <p:txBody>
          <a:bodyPr wrap="square" rtlCol="0">
            <a:spAutoFit/>
          </a:bodyPr>
          <a:lstStyle/>
          <a:p>
            <a:pPr algn="ctr"/>
            <a:r>
              <a:rPr lang="fr-FR" sz="1400" dirty="0">
                <a:solidFill>
                  <a:schemeClr val="tx1">
                    <a:lumMod val="95000"/>
                  </a:schemeClr>
                </a:solidFill>
              </a:rPr>
              <a:t> 	</a:t>
            </a:r>
          </a:p>
          <a:p>
            <a:pPr algn="ctr"/>
            <a:r>
              <a:rPr lang="en-US" sz="1400" dirty="0">
                <a:solidFill>
                  <a:schemeClr val="tx1">
                    <a:lumMod val="95000"/>
                  </a:schemeClr>
                </a:solidFill>
              </a:rPr>
              <a:t>The </a:t>
            </a:r>
            <a:r>
              <a:rPr lang="en-US" sz="1400" dirty="0" err="1">
                <a:solidFill>
                  <a:schemeClr val="tx1">
                    <a:lumMod val="95000"/>
                  </a:schemeClr>
                </a:solidFill>
              </a:rPr>
              <a:t>Cannanite</a:t>
            </a:r>
            <a:r>
              <a:rPr lang="en-US" sz="1400" dirty="0">
                <a:solidFill>
                  <a:schemeClr val="tx1">
                    <a:lumMod val="95000"/>
                  </a:schemeClr>
                </a:solidFill>
              </a:rPr>
              <a:t> Woman  -- Tres </a:t>
            </a:r>
            <a:r>
              <a:rPr lang="fr-FR" sz="1400" dirty="0">
                <a:solidFill>
                  <a:schemeClr val="tx1">
                    <a:lumMod val="95000"/>
                  </a:schemeClr>
                </a:solidFill>
              </a:rPr>
              <a:t>Riches Heures du duc de Berry, </a:t>
            </a:r>
            <a:r>
              <a:rPr lang="en-US" sz="1400" dirty="0" err="1">
                <a:solidFill>
                  <a:schemeClr val="tx1">
                    <a:lumMod val="95000"/>
                  </a:schemeClr>
                </a:solidFill>
              </a:rPr>
              <a:t>Musée</a:t>
            </a:r>
            <a:r>
              <a:rPr lang="en-US" sz="1400" dirty="0">
                <a:solidFill>
                  <a:schemeClr val="tx1">
                    <a:lumMod val="95000"/>
                  </a:schemeClr>
                </a:solidFill>
              </a:rPr>
              <a:t> Condé, Chantilly, France  </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CF9C5A82-798A-43AC-AA45-4137531505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739930"/>
            <a:ext cx="9144000" cy="490305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He said to her, "Let the children be fed first, for it is not fair to take the children's food and throw it to the dogs."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7:27</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486400"/>
            <a:ext cx="1752600" cy="954107"/>
          </a:xfrm>
          <a:prstGeom prst="rect">
            <a:avLst/>
          </a:prstGeom>
          <a:noFill/>
        </p:spPr>
        <p:txBody>
          <a:bodyPr wrap="square" rtlCol="0">
            <a:spAutoFit/>
          </a:bodyPr>
          <a:lstStyle/>
          <a:p>
            <a:pPr algn="ctr"/>
            <a:r>
              <a:rPr lang="en-US" sz="1400" dirty="0">
                <a:solidFill>
                  <a:schemeClr val="tx1">
                    <a:lumMod val="95000"/>
                  </a:schemeClr>
                </a:solidFill>
              </a:rPr>
              <a:t>Jesus and the Canaanite Woman</a:t>
            </a:r>
          </a:p>
          <a:p>
            <a:pPr algn="ctr"/>
            <a:endParaRPr lang="en-US" sz="1400" dirty="0">
              <a:solidFill>
                <a:schemeClr val="tx1">
                  <a:lumMod val="95000"/>
                </a:schemeClr>
              </a:solidFill>
            </a:endParaRPr>
          </a:p>
          <a:p>
            <a:pPr algn="ctr"/>
            <a:r>
              <a:rPr lang="en-US" sz="1400" dirty="0">
                <a:solidFill>
                  <a:schemeClr val="tx1">
                    <a:lumMod val="95000"/>
                  </a:schemeClr>
                </a:solidFill>
              </a:rPr>
              <a:t>Peter Koenig</a:t>
            </a:r>
          </a:p>
        </p:txBody>
      </p:sp>
      <p:pic>
        <p:nvPicPr>
          <p:cNvPr id="3" name="Picture 2">
            <a:extLst>
              <a:ext uri="{FF2B5EF4-FFF2-40B4-BE49-F238E27FC236}">
                <a16:creationId xmlns:a16="http://schemas.microsoft.com/office/drawing/2014/main" id="{A721E34D-BE88-4164-8E5B-4F0416866F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0"/>
            <a:ext cx="6157576" cy="6858000"/>
          </a:xfrm>
          <a:prstGeom prst="rect">
            <a:avLst/>
          </a:prstGeom>
        </p:spPr>
      </p:pic>
    </p:spTree>
    <p:extLst>
      <p:ext uri="{BB962C8B-B14F-4D97-AF65-F5344CB8AC3E}">
        <p14:creationId xmlns:p14="http://schemas.microsoft.com/office/powerpoint/2010/main" val="292029392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705600" cy="1754326"/>
          </a:xfrm>
          <a:prstGeom prst="rect">
            <a:avLst/>
          </a:prstGeom>
        </p:spPr>
        <p:txBody>
          <a:bodyPr wrap="square">
            <a:spAutoFit/>
          </a:bodyPr>
          <a:lstStyle/>
          <a:p>
            <a:r>
              <a:rPr lang="en-US" sz="3600" dirty="0"/>
              <a:t>But she answered him, "Sir, even the dogs under the table eat the children's crumbs."</a:t>
            </a:r>
            <a:endParaRPr lang="en-US" sz="3600" dirty="0">
              <a:cs typeface="Arial" pitchFamily="34" charset="0"/>
            </a:endParaRPr>
          </a:p>
        </p:txBody>
      </p:sp>
      <p:sp>
        <p:nvSpPr>
          <p:cNvPr id="5" name="TextBox 4"/>
          <p:cNvSpPr txBox="1"/>
          <p:nvPr/>
        </p:nvSpPr>
        <p:spPr>
          <a:xfrm>
            <a:off x="56388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7:28</a:t>
            </a:r>
          </a:p>
        </p:txBody>
      </p:sp>
    </p:spTree>
    <p:extLst>
      <p:ext uri="{BB962C8B-B14F-4D97-AF65-F5344CB8AC3E}">
        <p14:creationId xmlns:p14="http://schemas.microsoft.com/office/powerpoint/2010/main" val="184432561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486400"/>
            <a:ext cx="2705100" cy="1169551"/>
          </a:xfrm>
          <a:prstGeom prst="rect">
            <a:avLst/>
          </a:prstGeom>
          <a:noFill/>
        </p:spPr>
        <p:txBody>
          <a:bodyPr wrap="square" rtlCol="0">
            <a:spAutoFit/>
          </a:bodyPr>
          <a:lstStyle/>
          <a:p>
            <a:pPr algn="ctr"/>
            <a:r>
              <a:rPr lang="en-US" sz="1400" dirty="0">
                <a:solidFill>
                  <a:schemeClr val="tx1">
                    <a:lumMod val="95000"/>
                  </a:schemeClr>
                </a:solidFill>
              </a:rPr>
              <a:t>Jesus and the Canaanite Woman</a:t>
            </a:r>
          </a:p>
          <a:p>
            <a:pPr algn="ctr"/>
            <a:endParaRPr lang="en-US" sz="1400" dirty="0">
              <a:solidFill>
                <a:schemeClr val="tx1">
                  <a:lumMod val="95000"/>
                </a:schemeClr>
              </a:solidFill>
            </a:endParaRPr>
          </a:p>
          <a:p>
            <a:pPr algn="ctr"/>
            <a:r>
              <a:rPr lang="en-US" sz="1400" dirty="0">
                <a:solidFill>
                  <a:schemeClr val="tx1">
                    <a:lumMod val="95000"/>
                  </a:schemeClr>
                </a:solidFill>
              </a:rPr>
              <a:t>Ilyas </a:t>
            </a:r>
            <a:r>
              <a:rPr lang="en-US" sz="1400" dirty="0" err="1">
                <a:solidFill>
                  <a:schemeClr val="tx1">
                    <a:lumMod val="95000"/>
                  </a:schemeClr>
                </a:solidFill>
              </a:rPr>
              <a:t>Basim</a:t>
            </a:r>
            <a:r>
              <a:rPr lang="en-US" sz="1400" dirty="0">
                <a:solidFill>
                  <a:schemeClr val="tx1">
                    <a:lumMod val="95000"/>
                  </a:schemeClr>
                </a:solidFill>
              </a:rPr>
              <a:t> </a:t>
            </a:r>
            <a:r>
              <a:rPr lang="en-US" sz="1400" dirty="0" err="1">
                <a:solidFill>
                  <a:schemeClr val="tx1">
                    <a:lumMod val="95000"/>
                  </a:schemeClr>
                </a:solidFill>
              </a:rPr>
              <a:t>Khuri</a:t>
            </a:r>
            <a:r>
              <a:rPr lang="en-US" sz="1400" dirty="0">
                <a:solidFill>
                  <a:schemeClr val="tx1">
                    <a:lumMod val="95000"/>
                  </a:schemeClr>
                </a:solidFill>
              </a:rPr>
              <a:t> </a:t>
            </a:r>
            <a:r>
              <a:rPr lang="en-US" sz="1400" dirty="0" err="1">
                <a:solidFill>
                  <a:schemeClr val="tx1">
                    <a:lumMod val="95000"/>
                  </a:schemeClr>
                </a:solidFill>
              </a:rPr>
              <a:t>Bazzi</a:t>
            </a:r>
            <a:r>
              <a:rPr lang="en-US" sz="1400" dirty="0">
                <a:solidFill>
                  <a:schemeClr val="tx1">
                    <a:lumMod val="95000"/>
                  </a:schemeClr>
                </a:solidFill>
              </a:rPr>
              <a:t> </a:t>
            </a:r>
            <a:r>
              <a:rPr lang="en-US" sz="1400" dirty="0" err="1">
                <a:solidFill>
                  <a:schemeClr val="tx1">
                    <a:lumMod val="95000"/>
                  </a:schemeClr>
                </a:solidFill>
              </a:rPr>
              <a:t>Rahib</a:t>
            </a:r>
            <a:r>
              <a:rPr lang="en-US" sz="1400" dirty="0">
                <a:solidFill>
                  <a:schemeClr val="tx1">
                    <a:lumMod val="95000"/>
                  </a:schemeClr>
                </a:solidFill>
              </a:rPr>
              <a:t>   </a:t>
            </a:r>
          </a:p>
          <a:p>
            <a:pPr algn="ctr"/>
            <a:r>
              <a:rPr lang="en-US" sz="1400" dirty="0">
                <a:solidFill>
                  <a:schemeClr val="tx1">
                    <a:lumMod val="95000"/>
                  </a:schemeClr>
                </a:solidFill>
              </a:rPr>
              <a:t>Walters Art Museum</a:t>
            </a:r>
          </a:p>
          <a:p>
            <a:pPr algn="ctr"/>
            <a:r>
              <a:rPr lang="en-US" sz="1400" dirty="0">
                <a:solidFill>
                  <a:schemeClr val="tx1">
                    <a:lumMod val="95000"/>
                  </a:schemeClr>
                </a:solidFill>
              </a:rPr>
              <a:t>Baltimore, MD</a:t>
            </a:r>
          </a:p>
        </p:txBody>
      </p:sp>
      <p:pic>
        <p:nvPicPr>
          <p:cNvPr id="2" name="Picture 1">
            <a:extLst>
              <a:ext uri="{FF2B5EF4-FFF2-40B4-BE49-F238E27FC236}">
                <a16:creationId xmlns:a16="http://schemas.microsoft.com/office/drawing/2014/main" id="{B87AF752-C61F-441F-8DCD-FD0F148265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10200" y="142875"/>
            <a:ext cx="4191000" cy="6679406"/>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6705600" cy="1754326"/>
          </a:xfrm>
          <a:prstGeom prst="rect">
            <a:avLst/>
          </a:prstGeom>
        </p:spPr>
        <p:txBody>
          <a:bodyPr wrap="square">
            <a:spAutoFit/>
          </a:bodyPr>
          <a:lstStyle/>
          <a:p>
            <a:r>
              <a:rPr lang="en-US" sz="3600" dirty="0"/>
              <a:t>Then he said to her, "For saying that, you may go--the demon has left your daughter."</a:t>
            </a:r>
            <a:endParaRPr lang="en-US" sz="3600" dirty="0">
              <a:cs typeface="Arial" pitchFamily="34" charset="0"/>
            </a:endParaRPr>
          </a:p>
        </p:txBody>
      </p:sp>
      <p:sp>
        <p:nvSpPr>
          <p:cNvPr id="5" name="TextBox 4"/>
          <p:cNvSpPr txBox="1"/>
          <p:nvPr/>
        </p:nvSpPr>
        <p:spPr>
          <a:xfrm>
            <a:off x="5638800" y="4267201"/>
            <a:ext cx="3352800" cy="461665"/>
          </a:xfrm>
          <a:prstGeom prst="rect">
            <a:avLst/>
          </a:prstGeom>
          <a:noFill/>
        </p:spPr>
        <p:txBody>
          <a:bodyPr wrap="square" rtlCol="0">
            <a:spAutoFit/>
          </a:bodyPr>
          <a:lstStyle/>
          <a:p>
            <a:pPr algn="ctr"/>
            <a:r>
              <a:rPr lang="en-US" sz="2400" dirty="0">
                <a:solidFill>
                  <a:schemeClr val="tx1">
                    <a:lumMod val="95000"/>
                  </a:schemeClr>
                </a:solidFill>
              </a:rPr>
              <a:t>Mark 7:29</a:t>
            </a:r>
          </a:p>
        </p:txBody>
      </p:sp>
    </p:spTree>
    <p:extLst>
      <p:ext uri="{BB962C8B-B14F-4D97-AF65-F5344CB8AC3E}">
        <p14:creationId xmlns:p14="http://schemas.microsoft.com/office/powerpoint/2010/main" val="261845435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5CD2F-8177-45F3-8891-E693DAF27E1D}"/>
              </a:ext>
            </a:extLst>
          </p:cNvPr>
          <p:cNvSpPr txBox="1"/>
          <p:nvPr/>
        </p:nvSpPr>
        <p:spPr>
          <a:xfrm>
            <a:off x="1981200" y="5446693"/>
            <a:ext cx="2133600" cy="954107"/>
          </a:xfrm>
          <a:prstGeom prst="rect">
            <a:avLst/>
          </a:prstGeom>
          <a:noFill/>
        </p:spPr>
        <p:txBody>
          <a:bodyPr wrap="square" rtlCol="0">
            <a:spAutoFit/>
          </a:bodyPr>
          <a:lstStyle/>
          <a:p>
            <a:pPr algn="ctr"/>
            <a:r>
              <a:rPr lang="en-US" sz="1400" dirty="0"/>
              <a:t>Young Girl of Bethlehem</a:t>
            </a:r>
          </a:p>
          <a:p>
            <a:pPr algn="ctr"/>
            <a:endParaRPr lang="en-US" sz="1400" dirty="0"/>
          </a:p>
          <a:p>
            <a:pPr algn="ctr"/>
            <a:r>
              <a:rPr lang="en-US" sz="1400" dirty="0"/>
              <a:t>Charles </a:t>
            </a:r>
            <a:r>
              <a:rPr lang="en-US" sz="1400" dirty="0" err="1"/>
              <a:t>Verlat</a:t>
            </a:r>
            <a:endParaRPr lang="en-US" sz="1400" dirty="0"/>
          </a:p>
          <a:p>
            <a:pPr algn="ctr"/>
            <a:r>
              <a:rPr lang="en-US" sz="1400" dirty="0"/>
              <a:t>Painting, 1876</a:t>
            </a:r>
          </a:p>
        </p:txBody>
      </p:sp>
      <p:pic>
        <p:nvPicPr>
          <p:cNvPr id="4" name="Picture 3">
            <a:extLst>
              <a:ext uri="{FF2B5EF4-FFF2-40B4-BE49-F238E27FC236}">
                <a16:creationId xmlns:a16="http://schemas.microsoft.com/office/drawing/2014/main" id="{BCF908C0-052B-4CDF-9C9E-6B23BB832583}"/>
              </a:ext>
            </a:extLst>
          </p:cNvPr>
          <p:cNvPicPr>
            <a:picLocks noChangeAspect="1"/>
          </p:cNvPicPr>
          <p:nvPr/>
        </p:nvPicPr>
        <p:blipFill>
          <a:blip r:embed="rId2"/>
          <a:stretch>
            <a:fillRect/>
          </a:stretch>
        </p:blipFill>
        <p:spPr>
          <a:xfrm>
            <a:off x="4343400" y="457200"/>
            <a:ext cx="4038600" cy="5856581"/>
          </a:xfrm>
          <a:prstGeom prst="rect">
            <a:avLst/>
          </a:prstGeom>
        </p:spPr>
      </p:pic>
    </p:spTree>
    <p:extLst>
      <p:ext uri="{BB962C8B-B14F-4D97-AF65-F5344CB8AC3E}">
        <p14:creationId xmlns:p14="http://schemas.microsoft.com/office/powerpoint/2010/main" val="3010986755"/>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57150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https://commons.wikimedia.org/wiki/File:Print,_Peter_and_John_Healing_the_Cripple_at_the_Gate_of_the_Temple,_1659_(CH_18384731).jpg</a:t>
            </a:r>
          </a:p>
          <a:p>
            <a:pPr>
              <a:buNone/>
            </a:pPr>
            <a:r>
              <a:rPr lang="fr-FR" sz="1400" dirty="0"/>
              <a:t>http://www.librairie-emmanuel.fr (contact page: https://www.librairie-emmanuel.fr/contact)</a:t>
            </a:r>
            <a:endParaRPr lang="en-US" sz="1400" dirty="0"/>
          </a:p>
          <a:p>
            <a:pPr>
              <a:buNone/>
            </a:pPr>
            <a:r>
              <a:rPr lang="en-US" sz="1400" dirty="0"/>
              <a:t>http://www.flickr.com/photos/stephenr/2296612588/https://commons.wikimedia.org/wiki/File:Charity_bazar_(i.e.,_bazaar)_for_the_widows_and_orphans_of_German,_Austrian,_Hungarian_and_their_allied_soldiers_LCCN2002722436.tif</a:t>
            </a:r>
          </a:p>
          <a:p>
            <a:pPr>
              <a:buNone/>
            </a:pPr>
            <a:r>
              <a:rPr lang="en-US" sz="1400" dirty="0"/>
              <a:t>http://commons.wikimedia.org/wiki/File:Arm_und_Reich_(fl%C3%A4misch_17_Jh).jpg</a:t>
            </a:r>
          </a:p>
          <a:p>
            <a:pPr>
              <a:buNone/>
            </a:pPr>
            <a:r>
              <a:rPr lang="en-US" sz="1400" dirty="0"/>
              <a:t>https://commons.wikimedia.org/wiki/File:Eug%C3%A8ne_Laermans_De_voddenrapers_(1914)_12-02-2010_15-07-38.jpg</a:t>
            </a:r>
          </a:p>
          <a:p>
            <a:pPr>
              <a:buNone/>
            </a:pPr>
            <a:r>
              <a:rPr lang="en-US" sz="1400" dirty="0"/>
              <a:t>http://commons.wikimedia.org/wiki/File:Mill_Children_in_Macon.jpg</a:t>
            </a:r>
          </a:p>
          <a:p>
            <a:pPr>
              <a:buNone/>
            </a:pPr>
            <a:r>
              <a:rPr lang="en-US" sz="1400" dirty="0"/>
              <a:t>https://commons.wikimedia.org/wiki/File:NMAAHC_(33628525655).jpg</a:t>
            </a:r>
          </a:p>
          <a:p>
            <a:pPr>
              <a:buNone/>
            </a:pPr>
            <a:r>
              <a:rPr lang="en-US" sz="1400" dirty="0"/>
              <a:t>http://commons.wikimedia.org/wiki/File:Bas%C3%ADlica_de_S%C3%A3o_Francisco_das_Chagas_(Canind%C3%A9)_-_Casa_dos_Milagres_008.JPG</a:t>
            </a:r>
          </a:p>
          <a:p>
            <a:pPr>
              <a:buNone/>
            </a:pPr>
            <a:r>
              <a:rPr lang="en-US" sz="1400" dirty="0"/>
              <a:t>https://commons.wikimedia.org/wiki/File:Folio_164r_-_The_Canaanite_Woman.jpg</a:t>
            </a:r>
          </a:p>
          <a:p>
            <a:pPr>
              <a:buNone/>
            </a:pPr>
            <a:r>
              <a:rPr lang="en-US" sz="1400" dirty="0"/>
              <a:t>https://commons.wikimedia.org/wiki/File:Ilyas_Basim_Khuri_Bazzi_Rahib_-_Jesus_and_the_Canaanite_Woman_-_Walters_W59243A_-_Full_Page.jpg</a:t>
            </a:r>
          </a:p>
          <a:p>
            <a:pPr>
              <a:buNone/>
            </a:pPr>
            <a:r>
              <a:rPr lang="en-US" sz="1400" dirty="0"/>
              <a:t>https://www.pwkoenig.co.uk/</a:t>
            </a:r>
          </a:p>
          <a:p>
            <a:pPr>
              <a:buNone/>
            </a:pPr>
            <a:r>
              <a:rPr lang="en-US" sz="1400" dirty="0"/>
              <a:t>https://commons.wikimedia.org/wiki/File:Charles_Verlat_-_Jeune_fille_de_Bethlehem.jpg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3998" y="5257800"/>
            <a:ext cx="2819400" cy="1384995"/>
          </a:xfrm>
          <a:prstGeom prst="rect">
            <a:avLst/>
          </a:prstGeom>
          <a:noFill/>
        </p:spPr>
        <p:txBody>
          <a:bodyPr wrap="square" rtlCol="0">
            <a:spAutoFit/>
          </a:bodyPr>
          <a:lstStyle/>
          <a:p>
            <a:pPr algn="ctr"/>
            <a:r>
              <a:rPr lang="en-US" sz="1400" dirty="0">
                <a:solidFill>
                  <a:schemeClr val="tx1">
                    <a:lumMod val="95000"/>
                  </a:schemeClr>
                </a:solidFill>
              </a:rPr>
              <a:t>Peter and John Healing the Cripple at the Temple Gate, detail</a:t>
            </a:r>
          </a:p>
          <a:p>
            <a:pPr algn="ctr"/>
            <a:endParaRPr lang="en-US" sz="1400" dirty="0">
              <a:solidFill>
                <a:schemeClr val="tx1">
                  <a:lumMod val="95000"/>
                </a:schemeClr>
              </a:solidFill>
            </a:endParaRPr>
          </a:p>
          <a:p>
            <a:pPr algn="ctr"/>
            <a:r>
              <a:rPr lang="en-US" sz="1400" dirty="0">
                <a:solidFill>
                  <a:schemeClr val="tx1">
                    <a:lumMod val="95000"/>
                  </a:schemeClr>
                </a:solidFill>
              </a:rPr>
              <a:t>Rembrandt</a:t>
            </a:r>
          </a:p>
          <a:p>
            <a:pPr algn="ctr"/>
            <a:r>
              <a:rPr lang="en-US" sz="1400" dirty="0">
                <a:solidFill>
                  <a:schemeClr val="tx1">
                    <a:lumMod val="95000"/>
                  </a:schemeClr>
                </a:solidFill>
              </a:rPr>
              <a:t>Cooper-Hewitt</a:t>
            </a:r>
          </a:p>
          <a:p>
            <a:pPr algn="ctr"/>
            <a:r>
              <a:rPr lang="en-US" sz="1400" dirty="0">
                <a:solidFill>
                  <a:schemeClr val="tx1">
                    <a:lumMod val="95000"/>
                  </a:schemeClr>
                </a:solidFill>
              </a:rPr>
              <a:t>New York, NY</a:t>
            </a:r>
          </a:p>
        </p:txBody>
      </p:sp>
      <p:pic>
        <p:nvPicPr>
          <p:cNvPr id="4" name="Picture 3">
            <a:extLst>
              <a:ext uri="{FF2B5EF4-FFF2-40B4-BE49-F238E27FC236}">
                <a16:creationId xmlns:a16="http://schemas.microsoft.com/office/drawing/2014/main" id="{3D6896C7-1FD3-4FC7-BB38-6DDE9FAD41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3398" y="-52660"/>
            <a:ext cx="6172202" cy="691066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805" y="1828800"/>
            <a:ext cx="8610600" cy="2308324"/>
          </a:xfrm>
          <a:prstGeom prst="rect">
            <a:avLst/>
          </a:prstGeom>
        </p:spPr>
        <p:txBody>
          <a:bodyPr wrap="square">
            <a:spAutoFit/>
          </a:bodyPr>
          <a:lstStyle/>
          <a:p>
            <a:r>
              <a:rPr lang="en-US" sz="3600" dirty="0"/>
              <a:t>Then the eyes of the blind shall be opened, </a:t>
            </a:r>
          </a:p>
          <a:p>
            <a:r>
              <a:rPr lang="en-US" sz="3600" dirty="0"/>
              <a:t>and the ears of the deaf unstopped;  </a:t>
            </a:r>
          </a:p>
          <a:p>
            <a:r>
              <a:rPr lang="en-US" sz="3600" dirty="0"/>
              <a:t>then the lame shall leap like a deer, </a:t>
            </a:r>
          </a:p>
          <a:p>
            <a:r>
              <a:rPr lang="en-US" sz="3600" dirty="0"/>
              <a:t>and the tongue of the speechless sing for joy.</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35:5-6a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669F47-0901-4F93-88B8-1A7D7B7D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0"/>
            <a:ext cx="9673424" cy="6313529"/>
          </a:xfrm>
          <a:prstGeom prst="rect">
            <a:avLst/>
          </a:prstGeom>
        </p:spPr>
      </p:pic>
      <p:sp>
        <p:nvSpPr>
          <p:cNvPr id="4" name="TextBox 3"/>
          <p:cNvSpPr txBox="1"/>
          <p:nvPr/>
        </p:nvSpPr>
        <p:spPr>
          <a:xfrm>
            <a:off x="1905000" y="6400800"/>
            <a:ext cx="8763000" cy="338554"/>
          </a:xfrm>
          <a:prstGeom prst="rect">
            <a:avLst/>
          </a:prstGeom>
          <a:noFill/>
        </p:spPr>
        <p:txBody>
          <a:bodyPr wrap="square" rtlCol="0">
            <a:spAutoFit/>
          </a:bodyPr>
          <a:lstStyle/>
          <a:p>
            <a:pPr algn="ctr"/>
            <a:r>
              <a:rPr lang="en-US" sz="1600" dirty="0">
                <a:solidFill>
                  <a:schemeClr val="tx1">
                    <a:lumMod val="95000"/>
                  </a:schemeClr>
                </a:solidFill>
              </a:rPr>
              <a:t>Healing of the Ten Lepers  --  JESUS MAFA, Cameroon</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1" y="2055674"/>
            <a:ext cx="7543799" cy="1754326"/>
          </a:xfrm>
          <a:prstGeom prst="rect">
            <a:avLst/>
          </a:prstGeom>
        </p:spPr>
        <p:txBody>
          <a:bodyPr wrap="square">
            <a:spAutoFit/>
          </a:bodyPr>
          <a:lstStyle/>
          <a:p>
            <a:r>
              <a:rPr lang="en-US" sz="3600" dirty="0"/>
              <a:t>The LORD watches over the strangers; he upholds the orphan and the widow … Praise the LORD!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146:9a, 1a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38800"/>
            <a:ext cx="3200400" cy="954107"/>
          </a:xfrm>
          <a:prstGeom prst="rect">
            <a:avLst/>
          </a:prstGeom>
          <a:noFill/>
        </p:spPr>
        <p:txBody>
          <a:bodyPr wrap="square" rtlCol="0">
            <a:spAutoFit/>
          </a:bodyPr>
          <a:lstStyle/>
          <a:p>
            <a:pPr algn="ctr"/>
            <a:r>
              <a:rPr lang="en-US" sz="1400" dirty="0">
                <a:solidFill>
                  <a:schemeClr val="tx1">
                    <a:lumMod val="95000"/>
                  </a:schemeClr>
                </a:solidFill>
              </a:rPr>
              <a:t>Charity Bazaar for Widows and Orphans</a:t>
            </a:r>
          </a:p>
          <a:p>
            <a:pPr algn="ctr"/>
            <a:endParaRPr lang="en-US" sz="1400" dirty="0">
              <a:solidFill>
                <a:schemeClr val="tx1">
                  <a:lumMod val="95000"/>
                </a:schemeClr>
              </a:solidFill>
            </a:endParaRPr>
          </a:p>
          <a:p>
            <a:pPr algn="ctr"/>
            <a:r>
              <a:rPr lang="en-US" sz="1400" dirty="0">
                <a:solidFill>
                  <a:schemeClr val="tx1">
                    <a:lumMod val="95000"/>
                  </a:schemeClr>
                </a:solidFill>
              </a:rPr>
              <a:t>Library of Congress</a:t>
            </a:r>
          </a:p>
          <a:p>
            <a:pPr algn="ctr"/>
            <a:r>
              <a:rPr lang="en-US" sz="1400" dirty="0">
                <a:solidFill>
                  <a:schemeClr val="tx1">
                    <a:lumMod val="95000"/>
                  </a:schemeClr>
                </a:solidFill>
              </a:rPr>
              <a:t>Washington, DC</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D4FAB2F5-D853-4088-878F-33DEF2BF82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1592" y="0"/>
            <a:ext cx="4706808"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57278"/>
            <a:ext cx="7086600" cy="2862322"/>
          </a:xfrm>
          <a:prstGeom prst="rect">
            <a:avLst/>
          </a:prstGeom>
        </p:spPr>
        <p:txBody>
          <a:bodyPr wrap="square">
            <a:spAutoFit/>
          </a:bodyPr>
          <a:lstStyle/>
          <a:p>
            <a:r>
              <a:rPr lang="en-US" sz="3600" dirty="0"/>
              <a:t>My brothers and sisters … if a person with gold rings and in fine clothes comes into your assembly, and if a poor person in dirty clothes also comes in,</a:t>
            </a:r>
            <a:endParaRPr lang="en-US" sz="3600" dirty="0">
              <a:cs typeface="Arial" pitchFamily="34" charset="0"/>
            </a:endParaRPr>
          </a:p>
        </p:txBody>
      </p:sp>
      <p:sp>
        <p:nvSpPr>
          <p:cNvPr id="5" name="TextBox 4"/>
          <p:cNvSpPr txBox="1"/>
          <p:nvPr/>
        </p:nvSpPr>
        <p:spPr>
          <a:xfrm>
            <a:off x="5562600" y="4648201"/>
            <a:ext cx="3352800" cy="461665"/>
          </a:xfrm>
          <a:prstGeom prst="rect">
            <a:avLst/>
          </a:prstGeom>
          <a:noFill/>
        </p:spPr>
        <p:txBody>
          <a:bodyPr wrap="square" rtlCol="0">
            <a:spAutoFit/>
          </a:bodyPr>
          <a:lstStyle/>
          <a:p>
            <a:pPr algn="ctr"/>
            <a:r>
              <a:rPr lang="en-US" sz="2400" dirty="0">
                <a:solidFill>
                  <a:schemeClr val="tx1">
                    <a:lumMod val="95000"/>
                  </a:schemeClr>
                </a:solidFill>
              </a:rPr>
              <a:t>James 2:1a, 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04878"/>
            <a:ext cx="6934200" cy="2862322"/>
          </a:xfrm>
          <a:prstGeom prst="rect">
            <a:avLst/>
          </a:prstGeom>
        </p:spPr>
        <p:txBody>
          <a:bodyPr wrap="square">
            <a:spAutoFit/>
          </a:bodyPr>
          <a:lstStyle/>
          <a:p>
            <a:r>
              <a:rPr lang="en-US" sz="3600" dirty="0"/>
              <a:t>and if you take notice of the one wearing the fine clothes and say, "Have a seat here, please," while to the one who is poor you say, "Stand there," </a:t>
            </a:r>
            <a:endParaRPr lang="en-US" sz="3600" dirty="0">
              <a:cs typeface="Arial" pitchFamily="34" charset="0"/>
            </a:endParaRPr>
          </a:p>
        </p:txBody>
      </p:sp>
      <p:sp>
        <p:nvSpPr>
          <p:cNvPr id="5" name="TextBox 4"/>
          <p:cNvSpPr txBox="1"/>
          <p:nvPr/>
        </p:nvSpPr>
        <p:spPr>
          <a:xfrm>
            <a:off x="5410200" y="4495801"/>
            <a:ext cx="3352800" cy="461665"/>
          </a:xfrm>
          <a:prstGeom prst="rect">
            <a:avLst/>
          </a:prstGeom>
          <a:noFill/>
        </p:spPr>
        <p:txBody>
          <a:bodyPr wrap="square" rtlCol="0">
            <a:spAutoFit/>
          </a:bodyPr>
          <a:lstStyle/>
          <a:p>
            <a:pPr algn="ctr"/>
            <a:r>
              <a:rPr lang="en-US" sz="2400" dirty="0">
                <a:solidFill>
                  <a:schemeClr val="tx1">
                    <a:lumMod val="95000"/>
                  </a:schemeClr>
                </a:solidFill>
              </a:rPr>
              <a:t>James 2:3a</a:t>
            </a:r>
          </a:p>
        </p:txBody>
      </p:sp>
    </p:spTree>
    <p:extLst>
      <p:ext uri="{BB962C8B-B14F-4D97-AF65-F5344CB8AC3E}">
        <p14:creationId xmlns:p14="http://schemas.microsoft.com/office/powerpoint/2010/main" val="236829001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1018</TotalTime>
  <Words>1076</Words>
  <Application>Microsoft Office PowerPoint</Application>
  <PresentationFormat>Widescreen</PresentationFormat>
  <Paragraphs>89</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First Sunday after Christmas Day Year A</vt:lpstr>
      <vt:lpstr>Sixteenth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156</cp:revision>
  <dcterms:created xsi:type="dcterms:W3CDTF">2016-08-31T16:46:43Z</dcterms:created>
  <dcterms:modified xsi:type="dcterms:W3CDTF">2023-10-12T16:32:59Z</dcterms:modified>
</cp:coreProperties>
</file>