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82" r:id="rId3"/>
    <p:sldId id="382" r:id="rId4"/>
    <p:sldId id="383" r:id="rId5"/>
    <p:sldId id="384" r:id="rId6"/>
    <p:sldId id="385" r:id="rId7"/>
    <p:sldId id="386" r:id="rId8"/>
    <p:sldId id="387" r:id="rId9"/>
    <p:sldId id="408" r:id="rId10"/>
    <p:sldId id="40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713"/>
    <a:srgbClr val="6A4835"/>
    <a:srgbClr val="483E1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9C062-1ABF-4978-B6DF-FFA23C5419F4}" v="5" dt="2023-10-12T16:28:55.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78"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Lew" clId="Web-{E349C062-1ABF-4978-B6DF-FFA23C5419F4}"/>
    <pc:docChg chg="modSld">
      <pc:chgData name="Charlotte Lew" userId="" providerId="" clId="Web-{E349C062-1ABF-4978-B6DF-FFA23C5419F4}" dt="2023-10-12T16:28:55.234" v="3" actId="1076"/>
      <pc:docMkLst>
        <pc:docMk/>
      </pc:docMkLst>
      <pc:sldChg chg="modSp">
        <pc:chgData name="Charlotte Lew" userId="" providerId="" clId="Web-{E349C062-1ABF-4978-B6DF-FFA23C5419F4}" dt="2023-10-12T16:28:55.234" v="3" actId="1076"/>
        <pc:sldMkLst>
          <pc:docMk/>
          <pc:sldMk cId="0" sldId="256"/>
        </pc:sldMkLst>
        <pc:spChg chg="mod">
          <ac:chgData name="Charlotte Lew" userId="" providerId="" clId="Web-{E349C062-1ABF-4978-B6DF-FFA23C5419F4}" dt="2023-10-12T16:28:55.234" v="3" actId="1076"/>
          <ac:spMkLst>
            <pc:docMk/>
            <pc:sldMk cId="0"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a:t>
            </a:fld>
            <a:endParaRPr lang="en-US"/>
          </a:p>
        </p:txBody>
      </p:sp>
    </p:spTree>
    <p:extLst>
      <p:ext uri="{BB962C8B-B14F-4D97-AF65-F5344CB8AC3E}">
        <p14:creationId xmlns:p14="http://schemas.microsoft.com/office/powerpoint/2010/main" val="41298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37986" y="1380691"/>
            <a:ext cx="8907049" cy="1698625"/>
          </a:xfrm>
        </p:spPr>
        <p:txBody>
          <a:bodyPr>
            <a:noAutofit/>
          </a:bodyPr>
          <a:lstStyle/>
          <a:p>
            <a:r>
              <a:rPr lang="en-US" sz="8800" dirty="0"/>
              <a:t>Fourteenth Sunday after Pentecost</a:t>
            </a:r>
          </a:p>
        </p:txBody>
      </p:sp>
      <p:sp>
        <p:nvSpPr>
          <p:cNvPr id="3" name="Subtitle 2"/>
          <p:cNvSpPr>
            <a:spLocks noGrp="1"/>
          </p:cNvSpPr>
          <p:nvPr>
            <p:ph type="subTitle" idx="1"/>
          </p:nvPr>
        </p:nvSpPr>
        <p:spPr>
          <a:xfrm>
            <a:off x="2819400" y="41148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1693606" y="5257801"/>
            <a:ext cx="8686800" cy="1384995"/>
          </a:xfrm>
          <a:prstGeom prst="rect">
            <a:avLst/>
          </a:prstGeom>
        </p:spPr>
        <p:txBody>
          <a:bodyPr wrap="square">
            <a:spAutoFit/>
          </a:bodyPr>
          <a:lstStyle/>
          <a:p>
            <a:pPr algn="ctr"/>
            <a:r>
              <a:rPr lang="en-US" sz="2800" dirty="0"/>
              <a:t>1 Kings 8:(1,6,10-11), 22-30, 41-43 and Psalm 84</a:t>
            </a:r>
          </a:p>
          <a:p>
            <a:pPr algn="ctr"/>
            <a:r>
              <a:rPr lang="en-US" sz="2800" dirty="0"/>
              <a:t>Joshua 24:1-2a, 14-18 and Psalm 34:15-22</a:t>
            </a:r>
          </a:p>
          <a:p>
            <a:pPr algn="ctr"/>
            <a:r>
              <a:rPr lang="en-US" sz="2800" dirty="0"/>
              <a:t>Ephesians 6:10-20  •  John 6:56-69</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057400"/>
            <a:ext cx="6934200" cy="1754326"/>
          </a:xfrm>
          <a:prstGeom prst="rect">
            <a:avLst/>
          </a:prstGeom>
        </p:spPr>
        <p:txBody>
          <a:bodyPr wrap="square">
            <a:spAutoFit/>
          </a:bodyPr>
          <a:lstStyle/>
          <a:p>
            <a:r>
              <a:rPr lang="en-US" sz="3600" dirty="0"/>
              <a:t>As shoes for your feet put on whatever will make you ready to proclaim the gospel of peace.</a:t>
            </a:r>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Ephesians 6:15</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"Peace I Leave with You"  --  Tile from Peace Wall, Hamilton, New Zealand</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69FF840F-01D7-4962-AE85-E0946F1C4D48}"/>
              </a:ext>
            </a:extLst>
          </p:cNvPr>
          <p:cNvPicPr>
            <a:picLocks noChangeAspect="1"/>
          </p:cNvPicPr>
          <p:nvPr/>
        </p:nvPicPr>
        <p:blipFill>
          <a:blip r:embed="rId2"/>
          <a:stretch>
            <a:fillRect/>
          </a:stretch>
        </p:blipFill>
        <p:spPr>
          <a:xfrm>
            <a:off x="2286000" y="341671"/>
            <a:ext cx="7620000" cy="5715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6934200" cy="1754326"/>
          </a:xfrm>
          <a:prstGeom prst="rect">
            <a:avLst/>
          </a:prstGeom>
        </p:spPr>
        <p:txBody>
          <a:bodyPr wrap="square">
            <a:spAutoFit/>
          </a:bodyPr>
          <a:lstStyle/>
          <a:p>
            <a:r>
              <a:rPr lang="en-US" sz="3600" dirty="0"/>
              <a:t>When many of his disciples heard it, they said, "This teaching is difficult; who can accept it?"</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6:60</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38554"/>
          </a:xfrm>
          <a:prstGeom prst="rect">
            <a:avLst/>
          </a:prstGeom>
          <a:noFill/>
        </p:spPr>
        <p:txBody>
          <a:bodyPr wrap="square" rtlCol="0">
            <a:spAutoFit/>
          </a:bodyPr>
          <a:lstStyle/>
          <a:p>
            <a:pPr algn="ctr"/>
            <a:r>
              <a:rPr lang="en-US" sz="1600" dirty="0">
                <a:solidFill>
                  <a:schemeClr val="tx1">
                    <a:lumMod val="95000"/>
                  </a:schemeClr>
                </a:solidFill>
              </a:rPr>
              <a:t>Christ Preaching to the Multitudes  -- James </a:t>
            </a:r>
            <a:r>
              <a:rPr lang="en-US" sz="1600" dirty="0" err="1">
                <a:solidFill>
                  <a:schemeClr val="tx1">
                    <a:lumMod val="95000"/>
                  </a:schemeClr>
                </a:solidFill>
              </a:rPr>
              <a:t>Smetham</a:t>
            </a:r>
            <a:r>
              <a:rPr lang="en-US" sz="1600" dirty="0">
                <a:solidFill>
                  <a:schemeClr val="tx1">
                    <a:lumMod val="95000"/>
                  </a:schemeClr>
                </a:solidFill>
              </a:rPr>
              <a:t>, Fine Art Society, London, England</a:t>
            </a:r>
            <a:endParaRPr lang="en-US" dirty="0">
              <a:solidFill>
                <a:schemeClr val="tx1">
                  <a:lumMod val="95000"/>
                </a:schemeClr>
              </a:solidFill>
            </a:endParaRPr>
          </a:p>
        </p:txBody>
      </p:sp>
      <p:pic>
        <p:nvPicPr>
          <p:cNvPr id="5" name="Picture 4">
            <a:extLst>
              <a:ext uri="{FF2B5EF4-FFF2-40B4-BE49-F238E27FC236}">
                <a16:creationId xmlns:a16="http://schemas.microsoft.com/office/drawing/2014/main" id="{0BE47497-AA8D-4901-A17B-7287522629B1}"/>
              </a:ext>
            </a:extLst>
          </p:cNvPr>
          <p:cNvPicPr>
            <a:picLocks noChangeAspect="1"/>
          </p:cNvPicPr>
          <p:nvPr/>
        </p:nvPicPr>
        <p:blipFill>
          <a:blip r:embed="rId2"/>
          <a:stretch>
            <a:fillRect/>
          </a:stretch>
        </p:blipFill>
        <p:spPr>
          <a:xfrm>
            <a:off x="1866900" y="228601"/>
            <a:ext cx="8458200" cy="6010275"/>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905000"/>
            <a:ext cx="6934200" cy="1754326"/>
          </a:xfrm>
          <a:prstGeom prst="rect">
            <a:avLst/>
          </a:prstGeom>
        </p:spPr>
        <p:txBody>
          <a:bodyPr wrap="square">
            <a:spAutoFit/>
          </a:bodyPr>
          <a:lstStyle/>
          <a:p>
            <a:r>
              <a:rPr lang="en-US" sz="3600" dirty="0"/>
              <a:t>But Jesus … said to them, … "what if you were to see the Son of Man ascending to where he was before?"</a:t>
            </a:r>
          </a:p>
        </p:txBody>
      </p:sp>
      <p:sp>
        <p:nvSpPr>
          <p:cNvPr id="5" name="TextBox 4"/>
          <p:cNvSpPr txBox="1"/>
          <p:nvPr/>
        </p:nvSpPr>
        <p:spPr>
          <a:xfrm>
            <a:off x="58674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6:61a, 62</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562600"/>
            <a:ext cx="2590800" cy="1077218"/>
          </a:xfrm>
          <a:prstGeom prst="rect">
            <a:avLst/>
          </a:prstGeom>
          <a:noFill/>
        </p:spPr>
        <p:txBody>
          <a:bodyPr wrap="square" rtlCol="0">
            <a:spAutoFit/>
          </a:bodyPr>
          <a:lstStyle/>
          <a:p>
            <a:pPr algn="ctr"/>
            <a:r>
              <a:rPr lang="en-US" sz="1600" dirty="0">
                <a:solidFill>
                  <a:schemeClr val="tx1">
                    <a:lumMod val="95000"/>
                  </a:schemeClr>
                </a:solidFill>
              </a:rPr>
              <a:t>Ascension</a:t>
            </a:r>
          </a:p>
          <a:p>
            <a:pPr algn="ctr"/>
            <a:endParaRPr lang="en-US" sz="1600" dirty="0">
              <a:solidFill>
                <a:schemeClr val="tx1">
                  <a:lumMod val="95000"/>
                </a:schemeClr>
              </a:solidFill>
            </a:endParaRPr>
          </a:p>
          <a:p>
            <a:pPr algn="ctr"/>
            <a:r>
              <a:rPr lang="en-US" sz="1600" dirty="0">
                <a:solidFill>
                  <a:schemeClr val="tx1">
                    <a:lumMod val="95000"/>
                  </a:schemeClr>
                </a:solidFill>
              </a:rPr>
              <a:t>JESUS MAFA </a:t>
            </a:r>
          </a:p>
          <a:p>
            <a:pPr algn="ctr"/>
            <a:r>
              <a:rPr lang="en-US" sz="1600" dirty="0">
                <a:solidFill>
                  <a:schemeClr val="tx1">
                    <a:lumMod val="95000"/>
                  </a:schemeClr>
                </a:solidFill>
              </a:rPr>
              <a:t>Cameroon</a:t>
            </a:r>
          </a:p>
        </p:txBody>
      </p:sp>
      <p:pic>
        <p:nvPicPr>
          <p:cNvPr id="5" name="Picture 4">
            <a:extLst>
              <a:ext uri="{FF2B5EF4-FFF2-40B4-BE49-F238E27FC236}">
                <a16:creationId xmlns:a16="http://schemas.microsoft.com/office/drawing/2014/main" id="{8EBD9A6A-2DF5-613F-8406-971DC38518AB}"/>
              </a:ext>
            </a:extLst>
          </p:cNvPr>
          <p:cNvPicPr>
            <a:picLocks noChangeAspect="1"/>
          </p:cNvPicPr>
          <p:nvPr/>
        </p:nvPicPr>
        <p:blipFill>
          <a:blip r:embed="rId2"/>
          <a:stretch>
            <a:fillRect/>
          </a:stretch>
        </p:blipFill>
        <p:spPr>
          <a:xfrm>
            <a:off x="4220852" y="0"/>
            <a:ext cx="4465948" cy="68580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05000"/>
            <a:ext cx="6324600" cy="2308324"/>
          </a:xfrm>
          <a:prstGeom prst="rect">
            <a:avLst/>
          </a:prstGeom>
        </p:spPr>
        <p:txBody>
          <a:bodyPr wrap="square">
            <a:spAutoFit/>
          </a:bodyPr>
          <a:lstStyle/>
          <a:p>
            <a:r>
              <a:rPr lang="en-US" sz="3600" dirty="0"/>
              <a:t>It is the spirit that gives life;</a:t>
            </a:r>
          </a:p>
          <a:p>
            <a:r>
              <a:rPr lang="en-US" sz="3600" dirty="0"/>
              <a:t>the flesh is useless. The words that I have spoken to you are spirit and life.</a:t>
            </a:r>
            <a:endParaRPr lang="en-US" sz="3600" dirty="0">
              <a:cs typeface="Arial" pitchFamily="34" charset="0"/>
            </a:endParaRPr>
          </a:p>
        </p:txBody>
      </p:sp>
      <p:sp>
        <p:nvSpPr>
          <p:cNvPr id="5" name="TextBox 4"/>
          <p:cNvSpPr txBox="1"/>
          <p:nvPr/>
        </p:nvSpPr>
        <p:spPr>
          <a:xfrm>
            <a:off x="5867400" y="4724401"/>
            <a:ext cx="3352800" cy="461665"/>
          </a:xfrm>
          <a:prstGeom prst="rect">
            <a:avLst/>
          </a:prstGeom>
          <a:noFill/>
        </p:spPr>
        <p:txBody>
          <a:bodyPr wrap="square" rtlCol="0">
            <a:spAutoFit/>
          </a:bodyPr>
          <a:lstStyle/>
          <a:p>
            <a:pPr algn="ctr"/>
            <a:r>
              <a:rPr lang="en-US" sz="2400" dirty="0">
                <a:solidFill>
                  <a:schemeClr val="tx1">
                    <a:lumMod val="95000"/>
                  </a:schemeClr>
                </a:solidFill>
              </a:rPr>
              <a:t>John 6:63</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8DE3A4-FE66-4E18-A9F1-A27C0FD975FA}"/>
              </a:ext>
            </a:extLst>
          </p:cNvPr>
          <p:cNvSpPr txBox="1"/>
          <p:nvPr/>
        </p:nvSpPr>
        <p:spPr>
          <a:xfrm>
            <a:off x="1504406" y="6324601"/>
            <a:ext cx="9163594" cy="307777"/>
          </a:xfrm>
          <a:prstGeom prst="rect">
            <a:avLst/>
          </a:prstGeom>
          <a:noFill/>
        </p:spPr>
        <p:txBody>
          <a:bodyPr wrap="square" rtlCol="0">
            <a:spAutoFit/>
          </a:bodyPr>
          <a:lstStyle/>
          <a:p>
            <a:pPr algn="ctr"/>
            <a:r>
              <a:rPr lang="en-US" sz="1400" dirty="0"/>
              <a:t>Holy Spirit Calligraphy  --  Monastery of Moses the Abyssinian, Deir Mar Musa al-</a:t>
            </a:r>
            <a:r>
              <a:rPr lang="en-US" sz="1400" dirty="0" err="1"/>
              <a:t>Habashi</a:t>
            </a:r>
            <a:r>
              <a:rPr lang="en-US" sz="1400" dirty="0"/>
              <a:t>, Syria </a:t>
            </a:r>
          </a:p>
        </p:txBody>
      </p:sp>
      <p:pic>
        <p:nvPicPr>
          <p:cNvPr id="7" name="Picture 6">
            <a:extLst>
              <a:ext uri="{FF2B5EF4-FFF2-40B4-BE49-F238E27FC236}">
                <a16:creationId xmlns:a16="http://schemas.microsoft.com/office/drawing/2014/main" id="{427FD7AF-D6C3-4787-B4A7-B91538AC88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0801" y="533400"/>
            <a:ext cx="7124289" cy="54102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828800"/>
            <a:ext cx="6934200" cy="2308324"/>
          </a:xfrm>
          <a:prstGeom prst="rect">
            <a:avLst/>
          </a:prstGeom>
        </p:spPr>
        <p:txBody>
          <a:bodyPr wrap="square">
            <a:spAutoFit/>
          </a:bodyPr>
          <a:lstStyle/>
          <a:p>
            <a:r>
              <a:rPr lang="en-US" sz="3600" dirty="0"/>
              <a:t>Because of this many of his disciples …no longer went about with him. So Jesus asked the twelve, "Do you also wish to go away?"</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6:66ac, 67</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245423"/>
            <a:ext cx="11049000" cy="307777"/>
          </a:xfrm>
          <a:prstGeom prst="rect">
            <a:avLst/>
          </a:prstGeom>
          <a:noFill/>
        </p:spPr>
        <p:txBody>
          <a:bodyPr wrap="square" rtlCol="0">
            <a:spAutoFit/>
          </a:bodyPr>
          <a:lstStyle/>
          <a:p>
            <a:pPr algn="ctr"/>
            <a:r>
              <a:rPr lang="en-US" sz="1400" dirty="0">
                <a:solidFill>
                  <a:schemeClr val="tx1">
                    <a:lumMod val="95000"/>
                  </a:schemeClr>
                </a:solidFill>
              </a:rPr>
              <a:t>Last Supper  --  Fritz </a:t>
            </a:r>
            <a:r>
              <a:rPr lang="en-US" sz="1400" dirty="0" err="1">
                <a:solidFill>
                  <a:schemeClr val="tx1">
                    <a:lumMod val="95000"/>
                  </a:schemeClr>
                </a:solidFill>
              </a:rPr>
              <a:t>Uhde</a:t>
            </a:r>
            <a:r>
              <a:rPr lang="en-US" sz="1400" dirty="0">
                <a:solidFill>
                  <a:schemeClr val="tx1">
                    <a:lumMod val="95000"/>
                  </a:schemeClr>
                </a:solidFill>
              </a:rPr>
              <a:t>, State Gallery, Stuttgart, Germany</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B54FA9FC-6A92-4521-A16F-A93B7D6C79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1600" y="0"/>
            <a:ext cx="9677400" cy="59436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81200"/>
            <a:ext cx="7467600" cy="2308324"/>
          </a:xfrm>
          <a:prstGeom prst="rect">
            <a:avLst/>
          </a:prstGeom>
        </p:spPr>
        <p:txBody>
          <a:bodyPr wrap="square">
            <a:spAutoFit/>
          </a:bodyPr>
          <a:lstStyle/>
          <a:p>
            <a:r>
              <a:rPr lang="en-US" sz="3600" dirty="0"/>
              <a:t>for they shall hear of your great name, your mighty hand, and your outstretched arm--when a foreigner comes and prays toward this house,</a:t>
            </a:r>
            <a:endParaRPr lang="en-US" sz="3600" dirty="0">
              <a:cs typeface="Arial" pitchFamily="34" charset="0"/>
            </a:endParaRPr>
          </a:p>
        </p:txBody>
      </p:sp>
      <p:sp>
        <p:nvSpPr>
          <p:cNvPr id="4" name="TextBox 3"/>
          <p:cNvSpPr txBox="1"/>
          <p:nvPr/>
        </p:nvSpPr>
        <p:spPr>
          <a:xfrm>
            <a:off x="5638800" y="4724401"/>
            <a:ext cx="3352800" cy="461665"/>
          </a:xfrm>
          <a:prstGeom prst="rect">
            <a:avLst/>
          </a:prstGeom>
          <a:noFill/>
        </p:spPr>
        <p:txBody>
          <a:bodyPr wrap="square" rtlCol="0">
            <a:spAutoFit/>
          </a:bodyPr>
          <a:lstStyle/>
          <a:p>
            <a:pPr algn="ctr"/>
            <a:r>
              <a:rPr lang="en-US" sz="2400" dirty="0">
                <a:solidFill>
                  <a:schemeClr val="tx1">
                    <a:lumMod val="95000"/>
                  </a:schemeClr>
                </a:solidFill>
              </a:rPr>
              <a:t>1 Kings 8:42</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057400"/>
            <a:ext cx="6934200" cy="1754326"/>
          </a:xfrm>
          <a:prstGeom prst="rect">
            <a:avLst/>
          </a:prstGeom>
        </p:spPr>
        <p:txBody>
          <a:bodyPr wrap="square">
            <a:spAutoFit/>
          </a:bodyPr>
          <a:lstStyle/>
          <a:p>
            <a:r>
              <a:rPr lang="en-US" sz="3600" dirty="0"/>
              <a:t>Simon Peter answered him, "Lord, to whom can we go? You have the words of eternal life.</a:t>
            </a:r>
            <a:endParaRPr lang="en-US" sz="3600" dirty="0">
              <a:cs typeface="Arial" pitchFamily="34" charset="0"/>
            </a:endParaRPr>
          </a:p>
        </p:txBody>
      </p:sp>
      <p:sp>
        <p:nvSpPr>
          <p:cNvPr id="5" name="TextBox 4"/>
          <p:cNvSpPr txBox="1"/>
          <p:nvPr/>
        </p:nvSpPr>
        <p:spPr>
          <a:xfrm>
            <a:off x="5715000" y="4191001"/>
            <a:ext cx="3352800" cy="461665"/>
          </a:xfrm>
          <a:prstGeom prst="rect">
            <a:avLst/>
          </a:prstGeom>
          <a:noFill/>
        </p:spPr>
        <p:txBody>
          <a:bodyPr wrap="square" rtlCol="0">
            <a:spAutoFit/>
          </a:bodyPr>
          <a:lstStyle/>
          <a:p>
            <a:pPr algn="ctr"/>
            <a:r>
              <a:rPr lang="en-US" sz="2400" dirty="0">
                <a:solidFill>
                  <a:schemeClr val="tx1">
                    <a:lumMod val="95000"/>
                  </a:schemeClr>
                </a:solidFill>
              </a:rPr>
              <a:t>John 6:68</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Word and Life Apostolic Mission Church  --  Boksburg, South Africa</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92A0935B-BE2F-4B5D-90DA-646883E326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
            <a:ext cx="9144000" cy="6098977"/>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86001"/>
            <a:ext cx="6934200" cy="1200329"/>
          </a:xfrm>
          <a:prstGeom prst="rect">
            <a:avLst/>
          </a:prstGeom>
        </p:spPr>
        <p:txBody>
          <a:bodyPr wrap="square">
            <a:spAutoFit/>
          </a:bodyPr>
          <a:lstStyle/>
          <a:p>
            <a:r>
              <a:rPr lang="en-US" sz="3600" dirty="0"/>
              <a:t>We have come to believe and know that you are the Holy One of God." </a:t>
            </a:r>
            <a:endParaRPr lang="en-US" sz="3600" dirty="0">
              <a:cs typeface="Arial" pitchFamily="34" charset="0"/>
            </a:endParaRPr>
          </a:p>
        </p:txBody>
      </p:sp>
      <p:sp>
        <p:nvSpPr>
          <p:cNvPr id="5" name="TextBox 4"/>
          <p:cNvSpPr txBox="1"/>
          <p:nvPr/>
        </p:nvSpPr>
        <p:spPr>
          <a:xfrm>
            <a:off x="5943600" y="4191001"/>
            <a:ext cx="3352800" cy="461665"/>
          </a:xfrm>
          <a:prstGeom prst="rect">
            <a:avLst/>
          </a:prstGeom>
          <a:noFill/>
        </p:spPr>
        <p:txBody>
          <a:bodyPr wrap="square" rtlCol="0">
            <a:spAutoFit/>
          </a:bodyPr>
          <a:lstStyle/>
          <a:p>
            <a:pPr algn="ctr"/>
            <a:r>
              <a:rPr lang="en-US" sz="2400" dirty="0">
                <a:solidFill>
                  <a:schemeClr val="tx1">
                    <a:lumMod val="95000"/>
                  </a:schemeClr>
                </a:solidFill>
              </a:rPr>
              <a:t>John 6:69</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096000"/>
            <a:ext cx="8763000" cy="338554"/>
          </a:xfrm>
          <a:prstGeom prst="rect">
            <a:avLst/>
          </a:prstGeom>
          <a:noFill/>
        </p:spPr>
        <p:txBody>
          <a:bodyPr wrap="square" rtlCol="0">
            <a:spAutoFit/>
          </a:bodyPr>
          <a:lstStyle/>
          <a:p>
            <a:pPr algn="ctr"/>
            <a:r>
              <a:rPr lang="en-US" sz="1600" dirty="0">
                <a:solidFill>
                  <a:schemeClr val="tx1">
                    <a:lumMod val="95000"/>
                  </a:schemeClr>
                </a:solidFill>
              </a:rPr>
              <a:t>Christ of the Wedding Feast, detail  --  John August Swanson, serigraph, 1996 </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607D9711-E817-4E6C-BE60-2EF562E9D2EB}"/>
              </a:ext>
            </a:extLst>
          </p:cNvPr>
          <p:cNvPicPr>
            <a:picLocks noChangeAspect="1"/>
          </p:cNvPicPr>
          <p:nvPr/>
        </p:nvPicPr>
        <p:blipFill>
          <a:blip r:embed="rId2"/>
          <a:stretch>
            <a:fillRect/>
          </a:stretch>
        </p:blipFill>
        <p:spPr>
          <a:xfrm>
            <a:off x="2914650" y="1371600"/>
            <a:ext cx="6362700" cy="4114800"/>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http://www.flickr.com/photos/mcbeth/1639385/</a:t>
            </a:r>
          </a:p>
          <a:p>
            <a:pPr>
              <a:buNone/>
            </a:pPr>
            <a:r>
              <a:rPr lang="en-US" sz="1600" dirty="0"/>
              <a:t>http://commons.wikimedia.org/wiki/File:Die_Gartenlaube_(1883)_261_(cropped).jpg</a:t>
            </a:r>
          </a:p>
          <a:p>
            <a:pPr>
              <a:buNone/>
            </a:pPr>
            <a:r>
              <a:rPr lang="en-US" sz="1600" dirty="0"/>
              <a:t>https://commons.wikimedia.org/wiki/File:The_Underground_Railroad_by_Charles_T._Webber,_1893.jpg</a:t>
            </a:r>
          </a:p>
          <a:p>
            <a:pPr>
              <a:buNone/>
            </a:pPr>
            <a:r>
              <a:rPr lang="en-US" sz="1600" dirty="0"/>
              <a:t>https://www.flickr.com/photos/seanbirm/31319836460</a:t>
            </a:r>
          </a:p>
          <a:p>
            <a:pPr>
              <a:buNone/>
            </a:pPr>
            <a:r>
              <a:rPr lang="en-US" sz="1600" dirty="0"/>
              <a:t>http://www.flickr.com/photos/taniwha/7186824/</a:t>
            </a:r>
          </a:p>
          <a:p>
            <a:pPr>
              <a:buNone/>
            </a:pPr>
            <a:r>
              <a:rPr lang="en-US" sz="1600" dirty="0"/>
              <a:t>https://commons.wikimedia.org/wiki/File:James_Smetham_-_Christ_preaching_to_the_multitudes.jpg</a:t>
            </a:r>
          </a:p>
          <a:p>
            <a:pPr>
              <a:buNone/>
            </a:pPr>
            <a:r>
              <a:rPr lang="fr-FR" sz="1600" dirty="0"/>
              <a:t>http://www.librairie-emmanuel.fr (contact page: https://www.librairie-emmanuel.fr/contact)</a:t>
            </a:r>
            <a:endParaRPr lang="en-US" sz="1600" dirty="0"/>
          </a:p>
          <a:p>
            <a:pPr>
              <a:buNone/>
            </a:pPr>
            <a:r>
              <a:rPr lang="en-US" sz="1600" dirty="0"/>
              <a:t>https://commons.wikimedia.org/wiki/File:Holy_Spirit_Calligraphy_in_the_church_of_Deir_Mar_Musa_al-Habashi.jpg</a:t>
            </a:r>
          </a:p>
          <a:p>
            <a:pPr>
              <a:buNone/>
            </a:pPr>
            <a:r>
              <a:rPr lang="en-US" sz="1600" dirty="0"/>
              <a:t>https://commons.wikimedia.org/wiki/File:The_Last_Supper_(1886),_by_Fritz_von_Uhde.jpg</a:t>
            </a:r>
          </a:p>
          <a:p>
            <a:pPr>
              <a:buNone/>
            </a:pPr>
            <a:r>
              <a:rPr lang="en-US" sz="1600" dirty="0"/>
              <a:t>https://commons.wikimedia.org/wiki/File:AFM_Word_And_Life.jpg – </a:t>
            </a:r>
            <a:r>
              <a:rPr lang="en-US" sz="1600" dirty="0" err="1"/>
              <a:t>ShiningWolf</a:t>
            </a:r>
            <a:endParaRPr lang="en-US" sz="1600" dirty="0"/>
          </a:p>
          <a:p>
            <a:pPr>
              <a:buNone/>
            </a:pPr>
            <a:r>
              <a:rPr lang="en-US" sz="1600" dirty="0"/>
              <a:t>http://www.johnaugustswanson.com/default.cfm/PID%3d1.2.9-12.html</a:t>
            </a:r>
          </a:p>
          <a:p>
            <a:pPr>
              <a:buNone/>
            </a:pPr>
            <a:endParaRPr lang="en-US" sz="1600" dirty="0"/>
          </a:p>
          <a:p>
            <a:pPr>
              <a:buNone/>
            </a:pPr>
            <a:endParaRPr lang="en-US" sz="1600" dirty="0"/>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6367046"/>
            <a:ext cx="8763000" cy="338554"/>
          </a:xfrm>
          <a:prstGeom prst="rect">
            <a:avLst/>
          </a:prstGeom>
          <a:noFill/>
        </p:spPr>
        <p:txBody>
          <a:bodyPr wrap="square" rtlCol="0">
            <a:spAutoFit/>
          </a:bodyPr>
          <a:lstStyle/>
          <a:p>
            <a:pPr algn="ctr"/>
            <a:r>
              <a:rPr lang="en-US" sz="1600" dirty="0">
                <a:solidFill>
                  <a:schemeClr val="tx1">
                    <a:lumMod val="95000"/>
                  </a:schemeClr>
                </a:solidFill>
              </a:rPr>
              <a:t>Hand of Christ Reaching out to Children  --  Washington National Cathedral, Washington, DC</a:t>
            </a:r>
          </a:p>
        </p:txBody>
      </p:sp>
      <p:pic>
        <p:nvPicPr>
          <p:cNvPr id="2" name="Picture 1">
            <a:extLst>
              <a:ext uri="{FF2B5EF4-FFF2-40B4-BE49-F238E27FC236}">
                <a16:creationId xmlns:a16="http://schemas.microsoft.com/office/drawing/2014/main" id="{5C0E56A1-7A86-4D83-A89B-AAA789DFE46C}"/>
              </a:ext>
            </a:extLst>
          </p:cNvPr>
          <p:cNvPicPr>
            <a:picLocks noChangeAspect="1"/>
          </p:cNvPicPr>
          <p:nvPr/>
        </p:nvPicPr>
        <p:blipFill>
          <a:blip r:embed="rId2"/>
          <a:stretch>
            <a:fillRect/>
          </a:stretch>
        </p:blipFill>
        <p:spPr>
          <a:xfrm>
            <a:off x="2286000" y="819150"/>
            <a:ext cx="7620000" cy="52197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05000"/>
            <a:ext cx="6858000" cy="1754326"/>
          </a:xfrm>
          <a:prstGeom prst="rect">
            <a:avLst/>
          </a:prstGeom>
        </p:spPr>
        <p:txBody>
          <a:bodyPr wrap="square">
            <a:spAutoFit/>
          </a:bodyPr>
          <a:lstStyle/>
          <a:p>
            <a:r>
              <a:rPr lang="en-US" sz="3600" dirty="0"/>
              <a:t>Even the sparrow finds a home, and the swallow a nest for herself, where she may lay her young …</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84:3</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562600"/>
            <a:ext cx="2133600" cy="1077218"/>
          </a:xfrm>
          <a:prstGeom prst="rect">
            <a:avLst/>
          </a:prstGeom>
          <a:noFill/>
        </p:spPr>
        <p:txBody>
          <a:bodyPr wrap="square" rtlCol="0">
            <a:spAutoFit/>
          </a:bodyPr>
          <a:lstStyle/>
          <a:p>
            <a:pPr algn="ctr"/>
            <a:r>
              <a:rPr lang="en-US" sz="1600" dirty="0">
                <a:solidFill>
                  <a:schemeClr val="tx1">
                    <a:lumMod val="95000"/>
                  </a:schemeClr>
                </a:solidFill>
              </a:rPr>
              <a:t>Swallow's Nest</a:t>
            </a:r>
          </a:p>
          <a:p>
            <a:pPr algn="ctr"/>
            <a:endParaRPr lang="en-US" sz="1600" dirty="0">
              <a:solidFill>
                <a:schemeClr val="tx1">
                  <a:lumMod val="95000"/>
                </a:schemeClr>
              </a:solidFill>
            </a:endParaRPr>
          </a:p>
          <a:p>
            <a:pPr algn="ctr"/>
            <a:r>
              <a:rPr lang="en-US" sz="1600" dirty="0">
                <a:solidFill>
                  <a:schemeClr val="tx1">
                    <a:lumMod val="95000"/>
                  </a:schemeClr>
                </a:solidFill>
              </a:rPr>
              <a:t>H. Hirt</a:t>
            </a:r>
          </a:p>
          <a:p>
            <a:pPr algn="ctr"/>
            <a:r>
              <a:rPr lang="en-US" sz="1600" dirty="0">
                <a:solidFill>
                  <a:schemeClr val="tx1">
                    <a:lumMod val="95000"/>
                  </a:schemeClr>
                </a:solidFill>
              </a:rPr>
              <a:t>Print</a:t>
            </a:r>
          </a:p>
        </p:txBody>
      </p:sp>
      <p:pic>
        <p:nvPicPr>
          <p:cNvPr id="2" name="Picture 1">
            <a:extLst>
              <a:ext uri="{FF2B5EF4-FFF2-40B4-BE49-F238E27FC236}">
                <a16:creationId xmlns:a16="http://schemas.microsoft.com/office/drawing/2014/main" id="{E772203C-0A61-494C-BCBE-219CB7346D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600" y="0"/>
            <a:ext cx="5202158" cy="6858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524000"/>
            <a:ext cx="6324600" cy="2862322"/>
          </a:xfrm>
          <a:prstGeom prst="rect">
            <a:avLst/>
          </a:prstGeom>
        </p:spPr>
        <p:txBody>
          <a:bodyPr wrap="square">
            <a:spAutoFit/>
          </a:bodyPr>
          <a:lstStyle/>
          <a:p>
            <a:r>
              <a:rPr lang="en-US" sz="3600" dirty="0"/>
              <a:t>for it is the LORD our God who brought us up from the land of Egypt, out of the house of slavery … He protected us along all the way …</a:t>
            </a:r>
            <a:endParaRPr lang="en-US" sz="3600" dirty="0">
              <a:cs typeface="Arial" pitchFamily="34" charset="0"/>
            </a:endParaRPr>
          </a:p>
        </p:txBody>
      </p:sp>
      <p:sp>
        <p:nvSpPr>
          <p:cNvPr id="5" name="TextBox 4"/>
          <p:cNvSpPr txBox="1"/>
          <p:nvPr/>
        </p:nvSpPr>
        <p:spPr>
          <a:xfrm>
            <a:off x="5791200" y="4495801"/>
            <a:ext cx="3352800" cy="461665"/>
          </a:xfrm>
          <a:prstGeom prst="rect">
            <a:avLst/>
          </a:prstGeom>
          <a:noFill/>
        </p:spPr>
        <p:txBody>
          <a:bodyPr wrap="square" rtlCol="0">
            <a:spAutoFit/>
          </a:bodyPr>
          <a:lstStyle/>
          <a:p>
            <a:pPr algn="ctr"/>
            <a:r>
              <a:rPr lang="en-US" sz="2400" dirty="0">
                <a:solidFill>
                  <a:schemeClr val="tx1">
                    <a:lumMod val="95000"/>
                  </a:schemeClr>
                </a:solidFill>
              </a:rPr>
              <a:t>Joshua 24:17ac</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07777"/>
          </a:xfrm>
          <a:prstGeom prst="rect">
            <a:avLst/>
          </a:prstGeom>
          <a:noFill/>
        </p:spPr>
        <p:txBody>
          <a:bodyPr wrap="square" rtlCol="0">
            <a:spAutoFit/>
          </a:bodyPr>
          <a:lstStyle/>
          <a:p>
            <a:pPr algn="ctr"/>
            <a:r>
              <a:rPr lang="en-US" sz="1400" dirty="0">
                <a:solidFill>
                  <a:schemeClr val="tx1">
                    <a:lumMod val="95000"/>
                  </a:schemeClr>
                </a:solidFill>
              </a:rPr>
              <a:t>The Underground Railroad  --  Charles T. Webber, Cincinnati Art Museum, Cincinnati, Ohio</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202F6425-5DE8-433F-A18C-392B144EE0AB}"/>
              </a:ext>
            </a:extLst>
          </p:cNvPr>
          <p:cNvPicPr>
            <a:picLocks noChangeAspect="1"/>
          </p:cNvPicPr>
          <p:nvPr/>
        </p:nvPicPr>
        <p:blipFill>
          <a:blip r:embed="rId2"/>
          <a:stretch>
            <a:fillRect/>
          </a:stretch>
        </p:blipFill>
        <p:spPr>
          <a:xfrm>
            <a:off x="1681066" y="0"/>
            <a:ext cx="8986934" cy="6116108"/>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2111276"/>
            <a:ext cx="5638800" cy="2308324"/>
          </a:xfrm>
          <a:prstGeom prst="rect">
            <a:avLst/>
          </a:prstGeom>
        </p:spPr>
        <p:txBody>
          <a:bodyPr wrap="square">
            <a:spAutoFit/>
          </a:bodyPr>
          <a:lstStyle/>
          <a:p>
            <a:r>
              <a:rPr lang="en-US" sz="3600" dirty="0"/>
              <a:t>The LORD is near to the brokenhearted, and saves the crushed in spirit.</a:t>
            </a:r>
          </a:p>
          <a:p>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Psalm 34:18</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9300" y="5029200"/>
            <a:ext cx="2324100" cy="1661993"/>
          </a:xfrm>
          <a:prstGeom prst="rect">
            <a:avLst/>
          </a:prstGeom>
          <a:noFill/>
        </p:spPr>
        <p:txBody>
          <a:bodyPr wrap="square" rtlCol="0">
            <a:spAutoFit/>
          </a:bodyPr>
          <a:lstStyle/>
          <a:p>
            <a:pPr algn="ctr"/>
            <a:r>
              <a:rPr lang="en-US" sz="1400" dirty="0">
                <a:solidFill>
                  <a:schemeClr val="tx1">
                    <a:lumMod val="95000"/>
                  </a:schemeClr>
                </a:solidFill>
              </a:rPr>
              <a:t>Martin de </a:t>
            </a:r>
            <a:r>
              <a:rPr lang="en-US" sz="1400" dirty="0" err="1">
                <a:solidFill>
                  <a:schemeClr val="tx1">
                    <a:lumMod val="95000"/>
                  </a:schemeClr>
                </a:solidFill>
              </a:rPr>
              <a:t>Porres</a:t>
            </a:r>
            <a:r>
              <a:rPr lang="en-US" sz="1400" dirty="0">
                <a:solidFill>
                  <a:schemeClr val="tx1">
                    <a:lumMod val="95000"/>
                  </a:schemeClr>
                </a:solidFill>
              </a:rPr>
              <a:t> with a  Child and a Slave</a:t>
            </a:r>
          </a:p>
          <a:p>
            <a:pPr algn="ctr"/>
            <a:endParaRPr lang="en-US" sz="1400" dirty="0">
              <a:solidFill>
                <a:schemeClr val="tx1">
                  <a:lumMod val="95000"/>
                </a:schemeClr>
              </a:solidFill>
            </a:endParaRPr>
          </a:p>
          <a:p>
            <a:pPr algn="ctr"/>
            <a:r>
              <a:rPr lang="en-US" sz="1400" dirty="0">
                <a:solidFill>
                  <a:schemeClr val="tx1">
                    <a:lumMod val="95000"/>
                  </a:schemeClr>
                </a:solidFill>
              </a:rPr>
              <a:t>Jerzy </a:t>
            </a:r>
            <a:r>
              <a:rPr lang="en-US" sz="1400" dirty="0" err="1">
                <a:solidFill>
                  <a:schemeClr val="tx1">
                    <a:lumMod val="95000"/>
                  </a:schemeClr>
                </a:solidFill>
              </a:rPr>
              <a:t>Kenar</a:t>
            </a:r>
            <a:endParaRPr lang="en-US" sz="1400" dirty="0">
              <a:solidFill>
                <a:schemeClr val="tx1">
                  <a:lumMod val="95000"/>
                </a:schemeClr>
              </a:solidFill>
            </a:endParaRPr>
          </a:p>
          <a:p>
            <a:pPr algn="ctr"/>
            <a:r>
              <a:rPr lang="en-US" sz="1400" dirty="0">
                <a:solidFill>
                  <a:schemeClr val="tx1">
                    <a:lumMod val="95000"/>
                  </a:schemeClr>
                </a:solidFill>
              </a:rPr>
              <a:t>St. Benedict the African Church</a:t>
            </a:r>
          </a:p>
          <a:p>
            <a:pPr algn="ctr"/>
            <a:r>
              <a:rPr lang="en-US" sz="1400" dirty="0">
                <a:solidFill>
                  <a:schemeClr val="tx1">
                    <a:lumMod val="95000"/>
                  </a:schemeClr>
                </a:solidFill>
              </a:rPr>
              <a:t>Chicago</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8CDC4C42-DCFE-4850-93F3-D6DFB6AD60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0"/>
            <a:ext cx="4572000" cy="68580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1486</TotalTime>
  <Words>787</Words>
  <Application>Microsoft Office PowerPoint</Application>
  <PresentationFormat>Widescreen</PresentationFormat>
  <Paragraphs>68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First Sunday after Christmas Day Year A</vt:lpstr>
      <vt:lpstr>Fourteenth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114</cp:revision>
  <dcterms:created xsi:type="dcterms:W3CDTF">2016-08-31T16:46:43Z</dcterms:created>
  <dcterms:modified xsi:type="dcterms:W3CDTF">2023-10-12T16:28:57Z</dcterms:modified>
</cp:coreProperties>
</file>