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sldIdLst>
    <p:sldId id="256" r:id="rId2"/>
    <p:sldId id="282" r:id="rId3"/>
    <p:sldId id="382" r:id="rId4"/>
    <p:sldId id="383" r:id="rId5"/>
    <p:sldId id="410" r:id="rId6"/>
    <p:sldId id="384" r:id="rId7"/>
    <p:sldId id="385" r:id="rId8"/>
    <p:sldId id="386" r:id="rId9"/>
    <p:sldId id="387" r:id="rId10"/>
    <p:sldId id="408" r:id="rId11"/>
    <p:sldId id="409" r:id="rId12"/>
    <p:sldId id="390" r:id="rId13"/>
    <p:sldId id="391" r:id="rId14"/>
    <p:sldId id="394" r:id="rId15"/>
    <p:sldId id="393" r:id="rId16"/>
    <p:sldId id="392" r:id="rId17"/>
    <p:sldId id="395" r:id="rId18"/>
    <p:sldId id="396" r:id="rId19"/>
    <p:sldId id="397" r:id="rId20"/>
    <p:sldId id="398" r:id="rId21"/>
    <p:sldId id="399" r:id="rId22"/>
    <p:sldId id="400" r:id="rId23"/>
    <p:sldId id="401" r:id="rId24"/>
    <p:sldId id="402" r:id="rId25"/>
    <p:sldId id="29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624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E22666-0F8F-4618-AF89-311DEFFDD09A}" v="5" dt="2023-10-12T16:27:46.4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778" y="43"/>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754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ew" clId="Web-{8BE22666-0F8F-4618-AF89-311DEFFDD09A}"/>
    <pc:docChg chg="modSld">
      <pc:chgData name="Charlotte Lew" userId="" providerId="" clId="Web-{8BE22666-0F8F-4618-AF89-311DEFFDD09A}" dt="2023-10-12T16:27:46.451" v="4" actId="1076"/>
      <pc:docMkLst>
        <pc:docMk/>
      </pc:docMkLst>
      <pc:sldChg chg="modSp">
        <pc:chgData name="Charlotte Lew" userId="" providerId="" clId="Web-{8BE22666-0F8F-4618-AF89-311DEFFDD09A}" dt="2023-10-12T16:27:46.451" v="4" actId="1076"/>
        <pc:sldMkLst>
          <pc:docMk/>
          <pc:sldMk cId="0" sldId="256"/>
        </pc:sldMkLst>
        <pc:spChg chg="mod">
          <ac:chgData name="Charlotte Lew" userId="" providerId="" clId="Web-{8BE22666-0F8F-4618-AF89-311DEFFDD09A}" dt="2023-10-12T16:27:46.451" v="4" actId="1076"/>
          <ac:spMkLst>
            <pc:docMk/>
            <pc:sldMk cId="0" sldId="25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14</a:t>
            </a:fld>
            <a:endParaRPr lang="en-US"/>
          </a:p>
        </p:txBody>
      </p:sp>
    </p:spTree>
    <p:extLst>
      <p:ext uri="{BB962C8B-B14F-4D97-AF65-F5344CB8AC3E}">
        <p14:creationId xmlns:p14="http://schemas.microsoft.com/office/powerpoint/2010/main" val="2349419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24</a:t>
            </a:fld>
            <a:endParaRPr lang="en-US"/>
          </a:p>
        </p:txBody>
      </p:sp>
    </p:spTree>
    <p:extLst>
      <p:ext uri="{BB962C8B-B14F-4D97-AF65-F5344CB8AC3E}">
        <p14:creationId xmlns:p14="http://schemas.microsoft.com/office/powerpoint/2010/main" val="3932480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25</a:t>
            </a:fld>
            <a:endParaRPr lang="en-US"/>
          </a:p>
        </p:txBody>
      </p:sp>
    </p:spTree>
    <p:extLst>
      <p:ext uri="{BB962C8B-B14F-4D97-AF65-F5344CB8AC3E}">
        <p14:creationId xmlns:p14="http://schemas.microsoft.com/office/powerpoint/2010/main" val="2626295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96233" y="1184754"/>
            <a:ext cx="9105378" cy="1698625"/>
          </a:xfrm>
        </p:spPr>
        <p:txBody>
          <a:bodyPr>
            <a:noAutofit/>
          </a:bodyPr>
          <a:lstStyle/>
          <a:p>
            <a:r>
              <a:rPr lang="en-US" sz="8800" dirty="0"/>
              <a:t>Thirteenth Sunday after Pentecost</a:t>
            </a:r>
          </a:p>
        </p:txBody>
      </p:sp>
      <p:sp>
        <p:nvSpPr>
          <p:cNvPr id="3" name="Subtitle 2"/>
          <p:cNvSpPr>
            <a:spLocks noGrp="1"/>
          </p:cNvSpPr>
          <p:nvPr>
            <p:ph type="subTitle" idx="1"/>
          </p:nvPr>
        </p:nvSpPr>
        <p:spPr>
          <a:xfrm>
            <a:off x="2819400" y="42672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1828800" y="5599094"/>
            <a:ext cx="8610600" cy="954107"/>
          </a:xfrm>
          <a:prstGeom prst="rect">
            <a:avLst/>
          </a:prstGeom>
          <a:solidFill>
            <a:srgbClr val="7B624C">
              <a:alpha val="80000"/>
            </a:srgbClr>
          </a:solidFill>
        </p:spPr>
        <p:txBody>
          <a:bodyPr wrap="square">
            <a:spAutoFit/>
          </a:bodyPr>
          <a:lstStyle/>
          <a:p>
            <a:pPr algn="ctr"/>
            <a:r>
              <a:rPr lang="en-US" sz="2800" dirty="0"/>
              <a:t>1 Kings 2:10-12; 3:3-14 and Psalm 111  •  Proverbs 9:1-6 and Psalm 34:9-14  •  Ephesians 5:15-20  •  John 6:51-58</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Gift of Peace  --  Linoleum block print card  </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AA9BC693-8335-41A4-88A0-AB16A03876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28838" y="552450"/>
            <a:ext cx="7934325" cy="516255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58876"/>
            <a:ext cx="6934200" cy="2308324"/>
          </a:xfrm>
          <a:prstGeom prst="rect">
            <a:avLst/>
          </a:prstGeom>
        </p:spPr>
        <p:txBody>
          <a:bodyPr wrap="square">
            <a:spAutoFit/>
          </a:bodyPr>
          <a:lstStyle/>
          <a:p>
            <a:r>
              <a:rPr lang="en-US" sz="3600" dirty="0"/>
              <a:t>… be filled with the Spirit, as you sing psalms and hymns and spiritual songs among yourselves … making melody to the Lord in your hearts.</a:t>
            </a:r>
            <a:endParaRPr lang="en-US" sz="3600" dirty="0">
              <a:cs typeface="Arial" pitchFamily="34" charset="0"/>
            </a:endParaRPr>
          </a:p>
        </p:txBody>
      </p:sp>
      <p:sp>
        <p:nvSpPr>
          <p:cNvPr id="5" name="TextBox 4"/>
          <p:cNvSpPr txBox="1"/>
          <p:nvPr/>
        </p:nvSpPr>
        <p:spPr>
          <a:xfrm>
            <a:off x="5638800" y="4572001"/>
            <a:ext cx="3352800" cy="461665"/>
          </a:xfrm>
          <a:prstGeom prst="rect">
            <a:avLst/>
          </a:prstGeom>
          <a:noFill/>
        </p:spPr>
        <p:txBody>
          <a:bodyPr wrap="square" rtlCol="0">
            <a:spAutoFit/>
          </a:bodyPr>
          <a:lstStyle/>
          <a:p>
            <a:pPr algn="ctr"/>
            <a:r>
              <a:rPr lang="en-US" sz="2400" dirty="0">
                <a:solidFill>
                  <a:schemeClr val="tx1">
                    <a:lumMod val="95000"/>
                  </a:schemeClr>
                </a:solidFill>
              </a:rPr>
              <a:t>Ephesians 5:18b, 19</a:t>
            </a:r>
          </a:p>
        </p:txBody>
      </p:sp>
    </p:spTree>
    <p:extLst>
      <p:ext uri="{BB962C8B-B14F-4D97-AF65-F5344CB8AC3E}">
        <p14:creationId xmlns:p14="http://schemas.microsoft.com/office/powerpoint/2010/main" val="2368290017"/>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Village Choir  --  Thomas Webster, Victoria and Albert Museum, London, England</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2B569CC1-1C39-4C93-84CB-86F3D5E07A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28600"/>
            <a:ext cx="9144000" cy="5865876"/>
          </a:xfrm>
          <a:prstGeom prst="rect">
            <a:avLst/>
          </a:prstGeom>
        </p:spPr>
      </p:pic>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6934200" cy="1754326"/>
          </a:xfrm>
          <a:prstGeom prst="rect">
            <a:avLst/>
          </a:prstGeom>
        </p:spPr>
        <p:txBody>
          <a:bodyPr wrap="square">
            <a:spAutoFit/>
          </a:bodyPr>
          <a:lstStyle/>
          <a:p>
            <a:r>
              <a:rPr lang="en-US" sz="3600" dirty="0"/>
              <a:t>The Jews then disputed among themselves, saying, "How can this man give us his flesh to eat?"</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6:52</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Christ Accused by the Pharisees  --  </a:t>
            </a:r>
            <a:r>
              <a:rPr lang="en-US" sz="1600" dirty="0" err="1">
                <a:solidFill>
                  <a:schemeClr val="tx1">
                    <a:lumMod val="95000"/>
                  </a:schemeClr>
                </a:solidFill>
              </a:rPr>
              <a:t>Duccio</a:t>
            </a:r>
            <a:r>
              <a:rPr lang="en-US" sz="1600" dirty="0">
                <a:solidFill>
                  <a:schemeClr val="tx1">
                    <a:lumMod val="95000"/>
                  </a:schemeClr>
                </a:solidFill>
              </a:rPr>
              <a:t>, Museo </a:t>
            </a:r>
            <a:r>
              <a:rPr lang="en-US" sz="1600" dirty="0" err="1">
                <a:solidFill>
                  <a:schemeClr val="tx1">
                    <a:lumMod val="95000"/>
                  </a:schemeClr>
                </a:solidFill>
              </a:rPr>
              <a:t>dell'Opera</a:t>
            </a:r>
            <a:r>
              <a:rPr lang="en-US" sz="1600" dirty="0">
                <a:solidFill>
                  <a:schemeClr val="tx1">
                    <a:lumMod val="95000"/>
                  </a:schemeClr>
                </a:solidFill>
              </a:rPr>
              <a:t> del Duomo, Siena, Italy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4B8D721C-CA95-45C2-BFD1-57C3B21C9E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307494"/>
          </a:xfrm>
          <a:prstGeom prst="rect">
            <a:avLst/>
          </a:prstGeom>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6781800" cy="2308324"/>
          </a:xfrm>
          <a:prstGeom prst="rect">
            <a:avLst/>
          </a:prstGeom>
        </p:spPr>
        <p:txBody>
          <a:bodyPr wrap="square">
            <a:spAutoFit/>
          </a:bodyPr>
          <a:lstStyle/>
          <a:p>
            <a:r>
              <a:rPr lang="en-US" sz="3600" dirty="0"/>
              <a:t>So Jesus said to them, "Very truly, I tell you, unless you eat the flesh of the Son of Man and drink his blood, you have no life in you.</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6:53</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8056" y="6172200"/>
            <a:ext cx="7924800" cy="338554"/>
          </a:xfrm>
          <a:prstGeom prst="rect">
            <a:avLst/>
          </a:prstGeom>
          <a:noFill/>
        </p:spPr>
        <p:txBody>
          <a:bodyPr wrap="square" rtlCol="0">
            <a:spAutoFit/>
          </a:bodyPr>
          <a:lstStyle/>
          <a:p>
            <a:pPr algn="ctr"/>
            <a:r>
              <a:rPr lang="en-US" sz="1600" dirty="0">
                <a:solidFill>
                  <a:schemeClr val="tx1">
                    <a:lumMod val="95000"/>
                  </a:schemeClr>
                </a:solidFill>
              </a:rPr>
              <a:t>Welcome  --  United Church of Christ</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5DA3C25A-75A9-4557-85AC-DBEDE16C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2201" y="347247"/>
            <a:ext cx="7556383" cy="5425247"/>
          </a:xfrm>
          <a:prstGeom prst="rect">
            <a:avLst/>
          </a:prstGeom>
        </p:spPr>
      </p:pic>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2514601"/>
            <a:ext cx="7086600" cy="646331"/>
          </a:xfrm>
          <a:prstGeom prst="rect">
            <a:avLst/>
          </a:prstGeom>
        </p:spPr>
        <p:txBody>
          <a:bodyPr wrap="square">
            <a:spAutoFit/>
          </a:bodyPr>
          <a:lstStyle/>
          <a:p>
            <a:r>
              <a:rPr lang="en-US" sz="3600" dirty="0"/>
              <a:t>for my flesh is true food …</a:t>
            </a:r>
            <a:endParaRPr lang="en-US" sz="3600" dirty="0">
              <a:cs typeface="Arial" pitchFamily="34" charset="0"/>
            </a:endParaRPr>
          </a:p>
        </p:txBody>
      </p:sp>
      <p:sp>
        <p:nvSpPr>
          <p:cNvPr id="5" name="TextBox 4"/>
          <p:cNvSpPr txBox="1"/>
          <p:nvPr/>
        </p:nvSpPr>
        <p:spPr>
          <a:xfrm>
            <a:off x="5715000" y="4114801"/>
            <a:ext cx="3352800" cy="461665"/>
          </a:xfrm>
          <a:prstGeom prst="rect">
            <a:avLst/>
          </a:prstGeom>
          <a:noFill/>
        </p:spPr>
        <p:txBody>
          <a:bodyPr wrap="square" rtlCol="0">
            <a:spAutoFit/>
          </a:bodyPr>
          <a:lstStyle/>
          <a:p>
            <a:pPr algn="ctr"/>
            <a:r>
              <a:rPr lang="en-US" sz="2400" dirty="0">
                <a:solidFill>
                  <a:schemeClr val="tx1">
                    <a:lumMod val="95000"/>
                  </a:schemeClr>
                </a:solidFill>
              </a:rPr>
              <a:t>John 6:55</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Chinese Orthodox Communion Bread Stamp  --  Church of Apostles, Hong Kong China  </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D167A5A3-6408-455C-A1F2-3EB8EC7857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7601" y="561310"/>
            <a:ext cx="5039255" cy="5382291"/>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2438401"/>
            <a:ext cx="6705600" cy="646331"/>
          </a:xfrm>
          <a:prstGeom prst="rect">
            <a:avLst/>
          </a:prstGeom>
        </p:spPr>
        <p:txBody>
          <a:bodyPr wrap="square">
            <a:spAutoFit/>
          </a:bodyPr>
          <a:lstStyle/>
          <a:p>
            <a:r>
              <a:rPr lang="en-US" sz="3600" dirty="0"/>
              <a:t>and my blood is true drink.</a:t>
            </a:r>
          </a:p>
        </p:txBody>
      </p:sp>
      <p:sp>
        <p:nvSpPr>
          <p:cNvPr id="5" name="TextBox 4"/>
          <p:cNvSpPr txBox="1"/>
          <p:nvPr/>
        </p:nvSpPr>
        <p:spPr>
          <a:xfrm>
            <a:off x="5715000" y="3999638"/>
            <a:ext cx="3352800" cy="461665"/>
          </a:xfrm>
          <a:prstGeom prst="rect">
            <a:avLst/>
          </a:prstGeom>
          <a:noFill/>
        </p:spPr>
        <p:txBody>
          <a:bodyPr wrap="square" rtlCol="0">
            <a:spAutoFit/>
          </a:bodyPr>
          <a:lstStyle/>
          <a:p>
            <a:pPr algn="ctr"/>
            <a:r>
              <a:rPr lang="en-US" sz="2400" dirty="0">
                <a:solidFill>
                  <a:schemeClr val="tx1">
                    <a:lumMod val="95000"/>
                  </a:schemeClr>
                </a:solidFill>
              </a:rPr>
              <a:t>John 6:55</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752600"/>
            <a:ext cx="7467600" cy="2308324"/>
          </a:xfrm>
          <a:prstGeom prst="rect">
            <a:avLst/>
          </a:prstGeom>
        </p:spPr>
        <p:txBody>
          <a:bodyPr wrap="square">
            <a:spAutoFit/>
          </a:bodyPr>
          <a:lstStyle/>
          <a:p>
            <a:r>
              <a:rPr lang="en-US" sz="3600" dirty="0"/>
              <a:t>And Solomon said … Give your servant therefore an understanding mind to govern your people, able to discern between good and evil; </a:t>
            </a:r>
            <a:endParaRPr lang="en-US" sz="3600" dirty="0">
              <a:cs typeface="Arial" pitchFamily="34" charset="0"/>
            </a:endParaRPr>
          </a:p>
        </p:txBody>
      </p:sp>
      <p:sp>
        <p:nvSpPr>
          <p:cNvPr id="4" name="TextBox 3"/>
          <p:cNvSpPr txBox="1"/>
          <p:nvPr/>
        </p:nvSpPr>
        <p:spPr>
          <a:xfrm>
            <a:off x="5943600" y="4724401"/>
            <a:ext cx="3352800" cy="461665"/>
          </a:xfrm>
          <a:prstGeom prst="rect">
            <a:avLst/>
          </a:prstGeom>
          <a:noFill/>
        </p:spPr>
        <p:txBody>
          <a:bodyPr wrap="square" rtlCol="0">
            <a:spAutoFit/>
          </a:bodyPr>
          <a:lstStyle/>
          <a:p>
            <a:pPr algn="ctr"/>
            <a:r>
              <a:rPr lang="en-US" sz="2400" dirty="0">
                <a:solidFill>
                  <a:schemeClr val="tx1">
                    <a:lumMod val="95000"/>
                  </a:schemeClr>
                </a:solidFill>
              </a:rPr>
              <a:t>1 Kings 3:6a, 9a</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4572000"/>
            <a:ext cx="1295400" cy="1815882"/>
          </a:xfrm>
          <a:prstGeom prst="rect">
            <a:avLst/>
          </a:prstGeom>
          <a:noFill/>
        </p:spPr>
        <p:txBody>
          <a:bodyPr wrap="square" rtlCol="0">
            <a:spAutoFit/>
          </a:bodyPr>
          <a:lstStyle/>
          <a:p>
            <a:pPr algn="ctr"/>
            <a:r>
              <a:rPr lang="en-US" sz="1600" dirty="0">
                <a:solidFill>
                  <a:schemeClr val="tx1">
                    <a:lumMod val="95000"/>
                  </a:schemeClr>
                </a:solidFill>
              </a:rPr>
              <a:t>Communion Symbols</a:t>
            </a:r>
          </a:p>
          <a:p>
            <a:pPr algn="ctr"/>
            <a:endParaRPr lang="en-US" sz="1600" dirty="0">
              <a:solidFill>
                <a:schemeClr val="tx1">
                  <a:lumMod val="95000"/>
                </a:schemeClr>
              </a:solidFill>
            </a:endParaRPr>
          </a:p>
          <a:p>
            <a:pPr algn="ctr"/>
            <a:r>
              <a:rPr lang="en-US" sz="1600" dirty="0">
                <a:solidFill>
                  <a:schemeClr val="tx1">
                    <a:lumMod val="95000"/>
                  </a:schemeClr>
                </a:solidFill>
              </a:rPr>
              <a:t>St Aloysius Chapel</a:t>
            </a:r>
          </a:p>
          <a:p>
            <a:pPr algn="ctr"/>
            <a:r>
              <a:rPr lang="en-US" sz="1600" dirty="0">
                <a:solidFill>
                  <a:schemeClr val="tx1">
                    <a:lumMod val="95000"/>
                  </a:schemeClr>
                </a:solidFill>
              </a:rPr>
              <a:t>Glasgow, Scotland</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28BA81D2-2D18-42E3-8093-2BF41EC256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6767" y="0"/>
            <a:ext cx="6860233" cy="6858000"/>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152472"/>
            <a:ext cx="7315200" cy="1200329"/>
          </a:xfrm>
          <a:prstGeom prst="rect">
            <a:avLst/>
          </a:prstGeom>
        </p:spPr>
        <p:txBody>
          <a:bodyPr wrap="square">
            <a:spAutoFit/>
          </a:bodyPr>
          <a:lstStyle/>
          <a:p>
            <a:r>
              <a:rPr lang="en-US" sz="3600" dirty="0"/>
              <a:t>Those who eat my flesh and drink my blood abide in me, and I in them.</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John 6:56</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0" y="5562601"/>
            <a:ext cx="2133600" cy="1354217"/>
          </a:xfrm>
          <a:prstGeom prst="rect">
            <a:avLst/>
          </a:prstGeom>
          <a:noFill/>
        </p:spPr>
        <p:txBody>
          <a:bodyPr wrap="square" rtlCol="0">
            <a:spAutoFit/>
          </a:bodyPr>
          <a:lstStyle/>
          <a:p>
            <a:pPr algn="ctr"/>
            <a:r>
              <a:rPr lang="en-US" sz="1600" dirty="0">
                <a:solidFill>
                  <a:schemeClr val="tx1">
                    <a:lumMod val="95000"/>
                  </a:schemeClr>
                </a:solidFill>
              </a:rPr>
              <a:t>Last Supper, detail of Christ</a:t>
            </a:r>
          </a:p>
          <a:p>
            <a:pPr algn="ctr"/>
            <a:endParaRPr lang="en-US" sz="1600" dirty="0">
              <a:solidFill>
                <a:schemeClr val="tx1">
                  <a:lumMod val="95000"/>
                </a:schemeClr>
              </a:solidFill>
            </a:endParaRPr>
          </a:p>
          <a:p>
            <a:pPr algn="ctr"/>
            <a:r>
              <a:rPr lang="en-US" sz="1600" dirty="0">
                <a:solidFill>
                  <a:schemeClr val="tx1">
                    <a:lumMod val="95000"/>
                  </a:schemeClr>
                </a:solidFill>
              </a:rPr>
              <a:t>JESUS MAFA</a:t>
            </a:r>
          </a:p>
          <a:p>
            <a:pPr algn="ct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AE55D05D-CBE3-462D-8DC4-A8292CBD202F}"/>
              </a:ext>
            </a:extLst>
          </p:cNvPr>
          <p:cNvPicPr>
            <a:picLocks noChangeAspect="1"/>
          </p:cNvPicPr>
          <p:nvPr/>
        </p:nvPicPr>
        <p:blipFill>
          <a:blip r:embed="rId2"/>
          <a:stretch>
            <a:fillRect/>
          </a:stretch>
        </p:blipFill>
        <p:spPr>
          <a:xfrm>
            <a:off x="3429000" y="-39414"/>
            <a:ext cx="4572000" cy="6897414"/>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828800"/>
            <a:ext cx="6934200" cy="1754326"/>
          </a:xfrm>
          <a:prstGeom prst="rect">
            <a:avLst/>
          </a:prstGeom>
        </p:spPr>
        <p:txBody>
          <a:bodyPr wrap="square">
            <a:spAutoFit/>
          </a:bodyPr>
          <a:lstStyle/>
          <a:p>
            <a:r>
              <a:rPr lang="en-US" sz="3600" dirty="0"/>
              <a:t>This is the bread that came down from heaven … the one who eats this bread will live forever." </a:t>
            </a:r>
            <a:endParaRPr lang="en-US" sz="3600" dirty="0">
              <a:cs typeface="Arial" pitchFamily="34" charset="0"/>
            </a:endParaRPr>
          </a:p>
        </p:txBody>
      </p:sp>
      <p:sp>
        <p:nvSpPr>
          <p:cNvPr id="5" name="TextBox 4"/>
          <p:cNvSpPr txBox="1"/>
          <p:nvPr/>
        </p:nvSpPr>
        <p:spPr>
          <a:xfrm>
            <a:off x="5715000" y="4419601"/>
            <a:ext cx="3352800" cy="461665"/>
          </a:xfrm>
          <a:prstGeom prst="rect">
            <a:avLst/>
          </a:prstGeom>
          <a:noFill/>
        </p:spPr>
        <p:txBody>
          <a:bodyPr wrap="square" rtlCol="0">
            <a:spAutoFit/>
          </a:bodyPr>
          <a:lstStyle/>
          <a:p>
            <a:pPr algn="ctr"/>
            <a:r>
              <a:rPr lang="en-US" sz="2400" dirty="0">
                <a:solidFill>
                  <a:schemeClr val="tx1">
                    <a:lumMod val="95000"/>
                  </a:schemeClr>
                </a:solidFill>
              </a:rPr>
              <a:t>John 6:58 </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Angel with the Eternal Gospel  --  13</a:t>
            </a:r>
            <a:r>
              <a:rPr lang="en-US" sz="1600" baseline="30000" dirty="0">
                <a:solidFill>
                  <a:schemeClr val="tx1">
                    <a:lumMod val="95000"/>
                  </a:schemeClr>
                </a:solidFill>
              </a:rPr>
              <a:t>th</a:t>
            </a:r>
            <a:r>
              <a:rPr lang="en-US" sz="1600" dirty="0">
                <a:solidFill>
                  <a:schemeClr val="tx1">
                    <a:lumMod val="95000"/>
                  </a:schemeClr>
                </a:solidFill>
              </a:rPr>
              <a:t> c. Manuscript, Getty Center, Los Angeles, CA</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91629C9E-9D59-491F-8F7C-BBF17A81DA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17986" y="0"/>
            <a:ext cx="9150014" cy="5943600"/>
          </a:xfrm>
          <a:prstGeom prst="rect">
            <a:avLst/>
          </a:prstGeom>
        </p:spPr>
      </p:pic>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r>
              <a:rPr lang="fr-FR" sz="1400" dirty="0"/>
              <a:t>http://commons.wikimedia.org/wiki/File:Willem_Vrelant_(Flemish,_died_1481,_active_1454_-_1481)_-_Solomon_Praying_to_the_Holy_Spirit_-_Google_Art_Project.jpg</a:t>
            </a:r>
          </a:p>
          <a:p>
            <a:pPr>
              <a:buNone/>
            </a:pPr>
            <a:r>
              <a:rPr lang="en-US" sz="1400" dirty="0"/>
              <a:t>http://www.lewpstudio.com - copyright by Lauren Wright Pittman</a:t>
            </a:r>
            <a:endParaRPr lang="fr-FR" sz="1400" dirty="0"/>
          </a:p>
          <a:p>
            <a:pPr>
              <a:buNone/>
            </a:pPr>
            <a:r>
              <a:rPr lang="fr-FR" sz="1400" dirty="0"/>
              <a:t>https://commons.wikimedia.org/wiki/File:Sedes_Sapientiae,_Maasland,_11th-12th_century,_with_Madonna%27s_head_from_a_Sedes_Sapientiae,_1st_half_of_16th_century_-_Museum_M_-_Leuven,_Belgium_-_DSC04879.JPG</a:t>
            </a:r>
          </a:p>
          <a:p>
            <a:pPr>
              <a:buNone/>
            </a:pPr>
            <a:r>
              <a:rPr lang="fr-FR" sz="1400" dirty="0"/>
              <a:t>http://commons.wikimedia.org/wiki/File:Wisdom_-_Google_Art_Project.jpg</a:t>
            </a:r>
          </a:p>
          <a:p>
            <a:pPr>
              <a:buNone/>
            </a:pPr>
            <a:r>
              <a:rPr lang="fr-FR" sz="1400" dirty="0"/>
              <a:t>http://www.flickr.com/photos/yardsale/76188544/</a:t>
            </a:r>
          </a:p>
          <a:p>
            <a:pPr>
              <a:buNone/>
            </a:pPr>
            <a:r>
              <a:rPr lang="fr-FR" sz="1400" dirty="0"/>
              <a:t>http://commons.wikimedia.org/wiki/File:Thomas_Webster_-_A_Village_Choir.jpg</a:t>
            </a:r>
          </a:p>
          <a:p>
            <a:pPr>
              <a:buNone/>
            </a:pPr>
            <a:r>
              <a:rPr lang="fr-FR" sz="1400" dirty="0"/>
              <a:t>https://commons.wikimedia.org/wiki/File:Duccio_di_Buoninsegna_-_Christ_Accused_by_the_Pharisees_(detail)_-_WGA06802.jpg</a:t>
            </a:r>
          </a:p>
          <a:p>
            <a:pPr>
              <a:buNone/>
            </a:pPr>
            <a:r>
              <a:rPr lang="fr-FR" sz="1400" dirty="0"/>
              <a:t>https://www.flickr.com/photos/g_originals/311426759 - </a:t>
            </a:r>
            <a:r>
              <a:rPr lang="fr-FR" sz="1400" dirty="0" err="1"/>
              <a:t>Gwyn</a:t>
            </a:r>
            <a:r>
              <a:rPr lang="fr-FR" sz="1400" dirty="0"/>
              <a:t> Michael</a:t>
            </a:r>
          </a:p>
          <a:p>
            <a:pPr>
              <a:buNone/>
            </a:pPr>
            <a:r>
              <a:rPr lang="fr-FR" sz="1400" dirty="0"/>
              <a:t>https://commons.wikimedia.org/wiki/File:Chinese_Orthodox_communion_bread_seal.jpg</a:t>
            </a:r>
          </a:p>
          <a:p>
            <a:pPr>
              <a:buNone/>
            </a:pPr>
            <a:r>
              <a:rPr lang="fr-FR" sz="1400" dirty="0"/>
              <a:t>shttps://www.flickr.com/photos/paullew/27005016208 - Lawrence OP</a:t>
            </a:r>
          </a:p>
          <a:p>
            <a:pPr>
              <a:buNone/>
            </a:pPr>
            <a:r>
              <a:rPr lang="fr-FR" sz="1400" dirty="0"/>
              <a:t>http://diglib.library.vanderbilt.edu/act-imagelink.pl?RC=48298</a:t>
            </a:r>
          </a:p>
          <a:p>
            <a:pPr>
              <a:buNone/>
            </a:pPr>
            <a:r>
              <a:rPr lang="fr-FR" sz="1400" dirty="0"/>
              <a:t>https://commons.wikimedia.org/wiki/File:An_Angel_with_the_Eternal_Gospel_-_Google_Art_Project.jpg</a:t>
            </a:r>
          </a:p>
          <a:p>
            <a:pPr>
              <a:buNone/>
            </a:pPr>
            <a:endParaRPr lang="en-US" sz="1400" dirty="0"/>
          </a:p>
          <a:p>
            <a:pPr>
              <a:buNone/>
            </a:pPr>
            <a:r>
              <a:rPr lang="en-US" sz="1400" dirty="0"/>
              <a:t>A</a:t>
            </a:r>
            <a:r>
              <a:rPr lang="en-US" sz="1400"/>
              <a:t>dditional </a:t>
            </a:r>
            <a:r>
              <a:rPr lang="en-US" sz="1400" dirty="0"/>
              <a:t>descriptions can be found at the Art in the Christian Tradition image library, a service of the Vanderbilt Divinity Library, http://diglib.library.vanderbilt.edu/.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42200" y="5257801"/>
            <a:ext cx="3200400" cy="1323439"/>
          </a:xfrm>
          <a:prstGeom prst="rect">
            <a:avLst/>
          </a:prstGeom>
          <a:noFill/>
        </p:spPr>
        <p:txBody>
          <a:bodyPr wrap="square" rtlCol="0">
            <a:spAutoFit/>
          </a:bodyPr>
          <a:lstStyle/>
          <a:p>
            <a:pPr algn="ctr"/>
            <a:r>
              <a:rPr lang="en-US" sz="1600" dirty="0">
                <a:solidFill>
                  <a:schemeClr val="tx1">
                    <a:lumMod val="95000"/>
                  </a:schemeClr>
                </a:solidFill>
              </a:rPr>
              <a:t>Solomon's Prayer</a:t>
            </a:r>
          </a:p>
          <a:p>
            <a:pPr algn="ctr"/>
            <a:endParaRPr lang="en-US" sz="1600" dirty="0">
              <a:solidFill>
                <a:schemeClr val="tx1">
                  <a:lumMod val="95000"/>
                </a:schemeClr>
              </a:solidFill>
            </a:endParaRPr>
          </a:p>
          <a:p>
            <a:pPr algn="ctr"/>
            <a:r>
              <a:rPr lang="en-US" sz="1600" dirty="0">
                <a:solidFill>
                  <a:schemeClr val="tx1">
                    <a:lumMod val="95000"/>
                  </a:schemeClr>
                </a:solidFill>
              </a:rPr>
              <a:t>Guillaume </a:t>
            </a:r>
            <a:r>
              <a:rPr lang="en-US" sz="1600" dirty="0" err="1">
                <a:solidFill>
                  <a:schemeClr val="tx1">
                    <a:lumMod val="95000"/>
                  </a:schemeClr>
                </a:solidFill>
              </a:rPr>
              <a:t>Vrelant</a:t>
            </a:r>
            <a:endParaRPr lang="en-US" sz="1600" dirty="0">
              <a:solidFill>
                <a:schemeClr val="tx1">
                  <a:lumMod val="95000"/>
                </a:schemeClr>
              </a:solidFill>
            </a:endParaRPr>
          </a:p>
          <a:p>
            <a:pPr algn="ctr"/>
            <a:r>
              <a:rPr lang="en-US" sz="1600" dirty="0">
                <a:solidFill>
                  <a:schemeClr val="tx1">
                    <a:lumMod val="95000"/>
                  </a:schemeClr>
                </a:solidFill>
              </a:rPr>
              <a:t>Getty Museum</a:t>
            </a:r>
          </a:p>
          <a:p>
            <a:pPr algn="ctr"/>
            <a:r>
              <a:rPr lang="en-US" sz="1600" dirty="0">
                <a:solidFill>
                  <a:schemeClr val="tx1">
                    <a:lumMod val="95000"/>
                  </a:schemeClr>
                </a:solidFill>
              </a:rPr>
              <a:t>Los Angeles, CA</a:t>
            </a:r>
          </a:p>
        </p:txBody>
      </p:sp>
      <p:pic>
        <p:nvPicPr>
          <p:cNvPr id="2" name="Picture 1">
            <a:extLst>
              <a:ext uri="{FF2B5EF4-FFF2-40B4-BE49-F238E27FC236}">
                <a16:creationId xmlns:a16="http://schemas.microsoft.com/office/drawing/2014/main" id="{3A6A74F8-B56E-4817-A285-641A9AD363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2200" y="0"/>
            <a:ext cx="4723448"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5200" y="2286001"/>
            <a:ext cx="6858000" cy="1200329"/>
          </a:xfrm>
          <a:prstGeom prst="rect">
            <a:avLst/>
          </a:prstGeom>
        </p:spPr>
        <p:txBody>
          <a:bodyPr wrap="square">
            <a:spAutoFit/>
          </a:bodyPr>
          <a:lstStyle/>
          <a:p>
            <a:r>
              <a:rPr lang="en-US" sz="3600" dirty="0"/>
              <a:t>The fear of the LORD is the beginning of wisdom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111:10a</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4200" y="4267200"/>
            <a:ext cx="2133600" cy="1077218"/>
          </a:xfrm>
          <a:prstGeom prst="rect">
            <a:avLst/>
          </a:prstGeom>
          <a:noFill/>
        </p:spPr>
        <p:txBody>
          <a:bodyPr wrap="square" rtlCol="0">
            <a:spAutoFit/>
          </a:bodyPr>
          <a:lstStyle/>
          <a:p>
            <a:pPr algn="ctr"/>
            <a:r>
              <a:rPr lang="en-US" sz="1600" dirty="0">
                <a:solidFill>
                  <a:schemeClr val="tx1">
                    <a:lumMod val="95000"/>
                  </a:schemeClr>
                </a:solidFill>
              </a:rPr>
              <a:t>Deborah, the Prophet</a:t>
            </a:r>
          </a:p>
          <a:p>
            <a:pPr algn="ctr"/>
            <a:endParaRPr lang="en-US" sz="1600" dirty="0">
              <a:solidFill>
                <a:schemeClr val="tx1">
                  <a:lumMod val="95000"/>
                </a:schemeClr>
              </a:solidFill>
            </a:endParaRPr>
          </a:p>
          <a:p>
            <a:pPr algn="ctr"/>
            <a:r>
              <a:rPr lang="en-US" sz="1600" dirty="0">
                <a:solidFill>
                  <a:schemeClr val="tx1">
                    <a:lumMod val="95000"/>
                  </a:schemeClr>
                </a:solidFill>
              </a:rPr>
              <a:t>Lauren Wright Pittman</a:t>
            </a:r>
          </a:p>
          <a:p>
            <a:pPr algn="ct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4C3ADBAC-29C6-43DC-A061-7FC98A68A49A}"/>
              </a:ext>
            </a:extLst>
          </p:cNvPr>
          <p:cNvPicPr>
            <a:picLocks noChangeAspect="1"/>
          </p:cNvPicPr>
          <p:nvPr/>
        </p:nvPicPr>
        <p:blipFill>
          <a:blip r:embed="rId2"/>
          <a:stretch>
            <a:fillRect/>
          </a:stretch>
        </p:blipFill>
        <p:spPr>
          <a:xfrm>
            <a:off x="5638800" y="1371600"/>
            <a:ext cx="3048000" cy="3810000"/>
          </a:xfrm>
          <a:prstGeom prst="rect">
            <a:avLst/>
          </a:prstGeom>
        </p:spPr>
      </p:pic>
    </p:spTree>
    <p:extLst>
      <p:ext uri="{BB962C8B-B14F-4D97-AF65-F5344CB8AC3E}">
        <p14:creationId xmlns:p14="http://schemas.microsoft.com/office/powerpoint/2010/main" val="1421862677"/>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486400"/>
            <a:ext cx="2133600" cy="1077218"/>
          </a:xfrm>
          <a:prstGeom prst="rect">
            <a:avLst/>
          </a:prstGeom>
          <a:noFill/>
        </p:spPr>
        <p:txBody>
          <a:bodyPr wrap="square" rtlCol="0">
            <a:spAutoFit/>
          </a:bodyPr>
          <a:lstStyle/>
          <a:p>
            <a:pPr algn="ctr"/>
            <a:r>
              <a:rPr lang="en-US" sz="1600" dirty="0">
                <a:solidFill>
                  <a:schemeClr val="tx1">
                    <a:lumMod val="95000"/>
                  </a:schemeClr>
                </a:solidFill>
              </a:rPr>
              <a:t>Seat of Wisdom</a:t>
            </a:r>
          </a:p>
          <a:p>
            <a:pPr algn="ctr"/>
            <a:endParaRPr lang="en-US" sz="1600" dirty="0">
              <a:solidFill>
                <a:schemeClr val="tx1">
                  <a:lumMod val="95000"/>
                </a:schemeClr>
              </a:solidFill>
            </a:endParaRPr>
          </a:p>
          <a:p>
            <a:pPr algn="ctr"/>
            <a:r>
              <a:rPr lang="en-US" sz="1600" dirty="0">
                <a:solidFill>
                  <a:schemeClr val="tx1">
                    <a:lumMod val="95000"/>
                  </a:schemeClr>
                </a:solidFill>
              </a:rPr>
              <a:t>Museum Leuven</a:t>
            </a:r>
          </a:p>
          <a:p>
            <a:pPr algn="ctr"/>
            <a:r>
              <a:rPr lang="en-US" sz="1600" dirty="0">
                <a:solidFill>
                  <a:schemeClr val="tx1">
                    <a:lumMod val="95000"/>
                  </a:schemeClr>
                </a:solidFill>
              </a:rPr>
              <a:t>Leuven, Belgium</a:t>
            </a:r>
          </a:p>
        </p:txBody>
      </p:sp>
      <p:pic>
        <p:nvPicPr>
          <p:cNvPr id="6" name="Picture 5">
            <a:extLst>
              <a:ext uri="{FF2B5EF4-FFF2-40B4-BE49-F238E27FC236}">
                <a16:creationId xmlns:a16="http://schemas.microsoft.com/office/drawing/2014/main" id="{E9283461-83FA-4620-B44B-D11EE50BAF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17206"/>
            <a:ext cx="5012524" cy="6858000"/>
          </a:xfrm>
          <a:prstGeom prst="rect">
            <a:avLst/>
          </a:prstGeom>
        </p:spPr>
      </p:pic>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0766" y="2133601"/>
            <a:ext cx="6119191" cy="1200329"/>
          </a:xfrm>
          <a:prstGeom prst="rect">
            <a:avLst/>
          </a:prstGeom>
        </p:spPr>
        <p:txBody>
          <a:bodyPr wrap="square">
            <a:spAutoFit/>
          </a:bodyPr>
          <a:lstStyle/>
          <a:p>
            <a:r>
              <a:rPr lang="en-US" sz="3600" dirty="0"/>
              <a:t>Wisdom has built her house, she has hewn her seven pillars.</a:t>
            </a:r>
            <a:endParaRPr lang="en-US" sz="3600" dirty="0">
              <a:cs typeface="Arial" pitchFamily="34" charset="0"/>
            </a:endParaRPr>
          </a:p>
        </p:txBody>
      </p:sp>
      <p:sp>
        <p:nvSpPr>
          <p:cNvPr id="5" name="TextBox 4"/>
          <p:cNvSpPr txBox="1"/>
          <p:nvPr/>
        </p:nvSpPr>
        <p:spPr>
          <a:xfrm>
            <a:off x="5867400" y="4038601"/>
            <a:ext cx="3352800" cy="461665"/>
          </a:xfrm>
          <a:prstGeom prst="rect">
            <a:avLst/>
          </a:prstGeom>
          <a:noFill/>
        </p:spPr>
        <p:txBody>
          <a:bodyPr wrap="square" rtlCol="0">
            <a:spAutoFit/>
          </a:bodyPr>
          <a:lstStyle/>
          <a:p>
            <a:pPr algn="ctr"/>
            <a:r>
              <a:rPr lang="en-US" sz="2400" dirty="0">
                <a:solidFill>
                  <a:schemeClr val="tx1">
                    <a:lumMod val="95000"/>
                  </a:schemeClr>
                </a:solidFill>
              </a:rPr>
              <a:t>Proverbs 9:1</a:t>
            </a:r>
          </a:p>
        </p:txBody>
      </p:sp>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34001"/>
            <a:ext cx="2514600" cy="1323439"/>
          </a:xfrm>
          <a:prstGeom prst="rect">
            <a:avLst/>
          </a:prstGeom>
          <a:noFill/>
        </p:spPr>
        <p:txBody>
          <a:bodyPr wrap="square" rtlCol="0">
            <a:spAutoFit/>
          </a:bodyPr>
          <a:lstStyle/>
          <a:p>
            <a:pPr algn="ctr"/>
            <a:r>
              <a:rPr lang="en-US" sz="1600" dirty="0">
                <a:solidFill>
                  <a:schemeClr val="tx1">
                    <a:lumMod val="95000"/>
                  </a:schemeClr>
                </a:solidFill>
              </a:rPr>
              <a:t>Seat of Wisdom</a:t>
            </a:r>
          </a:p>
          <a:p>
            <a:pPr algn="ctr"/>
            <a:endParaRPr lang="en-US" sz="1600" dirty="0">
              <a:solidFill>
                <a:schemeClr val="tx1">
                  <a:lumMod val="95000"/>
                </a:schemeClr>
              </a:solidFill>
            </a:endParaRPr>
          </a:p>
          <a:p>
            <a:pPr algn="ctr"/>
            <a:r>
              <a:rPr lang="en-US" sz="1600" dirty="0">
                <a:solidFill>
                  <a:schemeClr val="tx1">
                    <a:lumMod val="95000"/>
                  </a:schemeClr>
                </a:solidFill>
              </a:rPr>
              <a:t>Manuscript Leaf</a:t>
            </a:r>
          </a:p>
          <a:p>
            <a:pPr algn="ctr"/>
            <a:r>
              <a:rPr lang="en-US" sz="1600" dirty="0">
                <a:solidFill>
                  <a:schemeClr val="tx1">
                    <a:lumMod val="95000"/>
                  </a:schemeClr>
                </a:solidFill>
              </a:rPr>
              <a:t>Getty Center</a:t>
            </a:r>
          </a:p>
          <a:p>
            <a:pPr algn="ctr"/>
            <a:r>
              <a:rPr lang="en-US" sz="1600" dirty="0">
                <a:solidFill>
                  <a:schemeClr val="tx1">
                    <a:lumMod val="95000"/>
                  </a:schemeClr>
                </a:solidFill>
              </a:rPr>
              <a:t>Los Angeles, CA</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1DFE7165-1628-4356-8CE0-A4A25E3469D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1" y="-1"/>
            <a:ext cx="5146517" cy="6884107"/>
          </a:xfrm>
          <a:prstGeom prst="rect">
            <a:avLst/>
          </a:prstGeom>
        </p:spPr>
      </p:pic>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1754326"/>
          </a:xfrm>
          <a:prstGeom prst="rect">
            <a:avLst/>
          </a:prstGeom>
        </p:spPr>
        <p:txBody>
          <a:bodyPr wrap="square">
            <a:spAutoFit/>
          </a:bodyPr>
          <a:lstStyle/>
          <a:p>
            <a:r>
              <a:rPr lang="en-US" sz="3600" dirty="0"/>
              <a:t>O fear the LORD, you his holy ones … Depart from evil, and do good; seek peace, and pursue it.</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34:9a, 14</a:t>
            </a:r>
          </a:p>
        </p:txBody>
      </p:sp>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494</TotalTime>
  <Words>790</Words>
  <Application>Microsoft Office PowerPoint</Application>
  <PresentationFormat>Widescreen</PresentationFormat>
  <Paragraphs>75</Paragraphs>
  <Slides>25</Slides>
  <Notes>3</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First Sunday after Christmas Day Year A</vt:lpstr>
      <vt:lpstr>Thirteenth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124</cp:revision>
  <dcterms:created xsi:type="dcterms:W3CDTF">2016-08-31T16:46:43Z</dcterms:created>
  <dcterms:modified xsi:type="dcterms:W3CDTF">2023-10-12T16:27:54Z</dcterms:modified>
</cp:coreProperties>
</file>