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5" r:id="rId5"/>
    <p:sldId id="386" r:id="rId6"/>
    <p:sldId id="413" r:id="rId7"/>
    <p:sldId id="387" r:id="rId8"/>
    <p:sldId id="408" r:id="rId9"/>
    <p:sldId id="409" r:id="rId10"/>
    <p:sldId id="390" r:id="rId11"/>
    <p:sldId id="410" r:id="rId12"/>
    <p:sldId id="414" r:id="rId13"/>
    <p:sldId id="391" r:id="rId14"/>
    <p:sldId id="394" r:id="rId15"/>
    <p:sldId id="393" r:id="rId16"/>
    <p:sldId id="415" r:id="rId17"/>
    <p:sldId id="411" r:id="rId18"/>
    <p:sldId id="397" r:id="rId19"/>
    <p:sldId id="398" r:id="rId20"/>
    <p:sldId id="399" r:id="rId21"/>
    <p:sldId id="400" r:id="rId22"/>
    <p:sldId id="401" r:id="rId23"/>
    <p:sldId id="404" r:id="rId24"/>
    <p:sldId id="403" r:id="rId25"/>
    <p:sldId id="40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8C6B"/>
    <a:srgbClr val="72976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0F30E-4CC6-4F93-B06A-55DD4B7C034B}" v="1" dt="2023-10-12T16:23:43.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8810F30E-4CC6-4F93-B06A-55DD4B7C034B}"/>
    <pc:docChg chg="modSld">
      <pc:chgData name="Charlotte Lew" userId="" providerId="" clId="Web-{8810F30E-4CC6-4F93-B06A-55DD4B7C034B}" dt="2023-10-12T16:23:43.285" v="0" actId="20577"/>
      <pc:docMkLst>
        <pc:docMk/>
      </pc:docMkLst>
      <pc:sldChg chg="modSp">
        <pc:chgData name="Charlotte Lew" userId="" providerId="" clId="Web-{8810F30E-4CC6-4F93-B06A-55DD4B7C034B}" dt="2023-10-12T16:23:43.285" v="0" actId="20577"/>
        <pc:sldMkLst>
          <pc:docMk/>
          <pc:sldMk cId="0" sldId="256"/>
        </pc:sldMkLst>
        <pc:spChg chg="mod">
          <ac:chgData name="Charlotte Lew" userId="" providerId="" clId="Web-{8810F30E-4CC6-4F93-B06A-55DD4B7C034B}" dt="2023-10-12T16:23:43.285" v="0"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52477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6</a:t>
            </a:fld>
            <a:endParaRPr lang="en-US"/>
          </a:p>
        </p:txBody>
      </p:sp>
    </p:spTree>
    <p:extLst>
      <p:ext uri="{BB962C8B-B14F-4D97-AF65-F5344CB8AC3E}">
        <p14:creationId xmlns:p14="http://schemas.microsoft.com/office/powerpoint/2010/main" val="11703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122589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a:t>Tenth </a:t>
            </a:r>
            <a:r>
              <a:rPr lang="en-US" sz="8800" dirty="0"/>
              <a:t>Sunday after Pentecost</a:t>
            </a:r>
          </a:p>
        </p:txBody>
      </p:sp>
      <p:sp>
        <p:nvSpPr>
          <p:cNvPr id="3" name="Subtitle 2"/>
          <p:cNvSpPr>
            <a:spLocks noGrp="1"/>
          </p:cNvSpPr>
          <p:nvPr>
            <p:ph type="subTitle" idx="1"/>
          </p:nvPr>
        </p:nvSpPr>
        <p:spPr>
          <a:xfrm>
            <a:off x="2819400" y="3597276"/>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019300" y="5562601"/>
            <a:ext cx="8153400" cy="954107"/>
          </a:xfrm>
          <a:prstGeom prst="rect">
            <a:avLst/>
          </a:prstGeom>
          <a:solidFill>
            <a:srgbClr val="6E8C6B">
              <a:alpha val="75000"/>
            </a:srgbClr>
          </a:solidFill>
        </p:spPr>
        <p:txBody>
          <a:bodyPr wrap="square">
            <a:spAutoFit/>
          </a:bodyPr>
          <a:lstStyle/>
          <a:p>
            <a:pPr algn="ctr"/>
            <a:r>
              <a:rPr lang="en-US" sz="2800" dirty="0"/>
              <a:t>2 Samuel 11:1-15 and Psalm 14  •  2 Kings 4:42-44 and Psalm 145:10-18  •  Ephesians 3:14-21  •  John 6:1-21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Peace Begins with Love  --  Peace Wall, Hamilton, New Zealand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8F3E4C3-534D-4F10-B2DD-F1630FE35C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417042"/>
            <a:ext cx="6858001" cy="5145558"/>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0989"/>
            <a:ext cx="7022432" cy="2308324"/>
          </a:xfrm>
          <a:prstGeom prst="rect">
            <a:avLst/>
          </a:prstGeom>
        </p:spPr>
        <p:txBody>
          <a:bodyPr wrap="square">
            <a:spAutoFit/>
          </a:bodyPr>
          <a:lstStyle/>
          <a:p>
            <a:r>
              <a:rPr lang="en-US" sz="3600" dirty="0"/>
              <a:t>When he looked up and saw a large crowd coming toward him, Jesus said to Philip, "Where are we to buy bread for these people to eat?"</a:t>
            </a:r>
            <a:endParaRPr lang="en-US" sz="3600" dirty="0">
              <a:cs typeface="Arial" pitchFamily="34" charset="0"/>
            </a:endParaRPr>
          </a:p>
        </p:txBody>
      </p:sp>
      <p:sp>
        <p:nvSpPr>
          <p:cNvPr id="5" name="TextBox 4"/>
          <p:cNvSpPr txBox="1"/>
          <p:nvPr/>
        </p:nvSpPr>
        <p:spPr>
          <a:xfrm>
            <a:off x="5867400" y="4953001"/>
            <a:ext cx="3352800" cy="461665"/>
          </a:xfrm>
          <a:prstGeom prst="rect">
            <a:avLst/>
          </a:prstGeom>
          <a:noFill/>
        </p:spPr>
        <p:txBody>
          <a:bodyPr wrap="square" rtlCol="0">
            <a:spAutoFit/>
          </a:bodyPr>
          <a:lstStyle/>
          <a:p>
            <a:pPr algn="ctr"/>
            <a:r>
              <a:rPr lang="en-US" sz="2400" dirty="0">
                <a:solidFill>
                  <a:schemeClr val="tx1">
                    <a:lumMod val="95000"/>
                  </a:schemeClr>
                </a:solidFill>
              </a:rPr>
              <a:t>John 6:5</a:t>
            </a:r>
          </a:p>
        </p:txBody>
      </p:sp>
    </p:spTree>
    <p:extLst>
      <p:ext uri="{BB962C8B-B14F-4D97-AF65-F5344CB8AC3E}">
        <p14:creationId xmlns:p14="http://schemas.microsoft.com/office/powerpoint/2010/main" val="297589394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096000"/>
            <a:ext cx="8763000" cy="307777"/>
          </a:xfrm>
          <a:prstGeom prst="rect">
            <a:avLst/>
          </a:prstGeom>
          <a:noFill/>
        </p:spPr>
        <p:txBody>
          <a:bodyPr wrap="square" rtlCol="0">
            <a:spAutoFit/>
          </a:bodyPr>
          <a:lstStyle/>
          <a:p>
            <a:pPr algn="ctr"/>
            <a:r>
              <a:rPr lang="en-US" sz="1400" dirty="0">
                <a:solidFill>
                  <a:schemeClr val="tx1">
                    <a:lumMod val="95000"/>
                  </a:schemeClr>
                </a:solidFill>
              </a:rPr>
              <a:t>"Where are we to buy bread?"  Loaves and Fishes, detail  --  John August Swanson, print, 2003</a:t>
            </a:r>
            <a:endParaRPr lang="en-US" sz="1600" dirty="0">
              <a:solidFill>
                <a:schemeClr val="tx1">
                  <a:lumMod val="95000"/>
                </a:schemeClr>
              </a:solidFill>
            </a:endParaRPr>
          </a:p>
        </p:txBody>
      </p:sp>
      <p:pic>
        <p:nvPicPr>
          <p:cNvPr id="7" name="Picture 6">
            <a:extLst>
              <a:ext uri="{FF2B5EF4-FFF2-40B4-BE49-F238E27FC236}">
                <a16:creationId xmlns:a16="http://schemas.microsoft.com/office/drawing/2014/main" id="{608FF95F-CD8C-4A4D-9851-3422B626F7DB}"/>
              </a:ext>
            </a:extLst>
          </p:cNvPr>
          <p:cNvPicPr>
            <a:picLocks noChangeAspect="1"/>
          </p:cNvPicPr>
          <p:nvPr/>
        </p:nvPicPr>
        <p:blipFill>
          <a:blip r:embed="rId2"/>
          <a:stretch>
            <a:fillRect/>
          </a:stretch>
        </p:blipFill>
        <p:spPr>
          <a:xfrm>
            <a:off x="2771775" y="447675"/>
            <a:ext cx="6753225" cy="4886325"/>
          </a:xfrm>
          <a:prstGeom prst="rect">
            <a:avLst/>
          </a:prstGeom>
        </p:spPr>
      </p:pic>
    </p:spTree>
    <p:extLst>
      <p:ext uri="{BB962C8B-B14F-4D97-AF65-F5344CB8AC3E}">
        <p14:creationId xmlns:p14="http://schemas.microsoft.com/office/powerpoint/2010/main" val="2093831898"/>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6248400" cy="2308324"/>
          </a:xfrm>
          <a:prstGeom prst="rect">
            <a:avLst/>
          </a:prstGeom>
        </p:spPr>
        <p:txBody>
          <a:bodyPr wrap="square">
            <a:spAutoFit/>
          </a:bodyPr>
          <a:lstStyle/>
          <a:p>
            <a:r>
              <a:rPr lang="en-US" sz="3600" dirty="0"/>
              <a:t>"There is a boy here who has five barley loaves and two fish. But what are they among so many people?"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6:9</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5885818"/>
            <a:ext cx="8763000" cy="307777"/>
          </a:xfrm>
          <a:prstGeom prst="rect">
            <a:avLst/>
          </a:prstGeom>
          <a:noFill/>
        </p:spPr>
        <p:txBody>
          <a:bodyPr wrap="square" rtlCol="0">
            <a:spAutoFit/>
          </a:bodyPr>
          <a:lstStyle/>
          <a:p>
            <a:pPr algn="ctr"/>
            <a:r>
              <a:rPr lang="en-US" sz="1400" dirty="0">
                <a:solidFill>
                  <a:schemeClr val="tx1">
                    <a:lumMod val="95000"/>
                  </a:schemeClr>
                </a:solidFill>
              </a:rPr>
              <a:t>Jesus with Boys, Loaves and Fishes, detail  --  John August Swanson, print, 2003</a:t>
            </a:r>
          </a:p>
        </p:txBody>
      </p:sp>
      <p:pic>
        <p:nvPicPr>
          <p:cNvPr id="7" name="Picture 6">
            <a:extLst>
              <a:ext uri="{FF2B5EF4-FFF2-40B4-BE49-F238E27FC236}">
                <a16:creationId xmlns:a16="http://schemas.microsoft.com/office/drawing/2014/main" id="{631E3310-12D3-4C9C-ADE2-242353D33965}"/>
              </a:ext>
            </a:extLst>
          </p:cNvPr>
          <p:cNvPicPr>
            <a:picLocks noChangeAspect="1"/>
          </p:cNvPicPr>
          <p:nvPr/>
        </p:nvPicPr>
        <p:blipFill>
          <a:blip r:embed="rId2"/>
          <a:stretch>
            <a:fillRect/>
          </a:stretch>
        </p:blipFill>
        <p:spPr>
          <a:xfrm>
            <a:off x="3200400" y="590550"/>
            <a:ext cx="5694101" cy="481965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85878"/>
            <a:ext cx="6781800" cy="2308324"/>
          </a:xfrm>
          <a:prstGeom prst="rect">
            <a:avLst/>
          </a:prstGeom>
        </p:spPr>
        <p:txBody>
          <a:bodyPr wrap="square">
            <a:spAutoFit/>
          </a:bodyPr>
          <a:lstStyle/>
          <a:p>
            <a:r>
              <a:rPr lang="en-US" sz="3600" dirty="0"/>
              <a:t>Then Jesus took the loaves, and when he had given thanks, he distributed them … so also the fish, as much as they wanted.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6:11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59655"/>
            <a:ext cx="8763000" cy="338554"/>
          </a:xfrm>
          <a:prstGeom prst="rect">
            <a:avLst/>
          </a:prstGeom>
          <a:noFill/>
        </p:spPr>
        <p:txBody>
          <a:bodyPr wrap="square" rtlCol="0">
            <a:spAutoFit/>
          </a:bodyPr>
          <a:lstStyle/>
          <a:p>
            <a:pPr algn="ctr"/>
            <a:r>
              <a:rPr lang="en-US" sz="1600" dirty="0">
                <a:solidFill>
                  <a:schemeClr val="tx1">
                    <a:lumMod val="95000"/>
                  </a:schemeClr>
                </a:solidFill>
              </a:rPr>
              <a:t>?</a:t>
            </a:r>
            <a:endParaRPr lang="en-US" dirty="0">
              <a:solidFill>
                <a:schemeClr val="tx1">
                  <a:lumMod val="95000"/>
                </a:schemeClr>
              </a:solidFill>
            </a:endParaRPr>
          </a:p>
        </p:txBody>
      </p:sp>
      <p:sp>
        <p:nvSpPr>
          <p:cNvPr id="3" name="Rectangle 2">
            <a:extLst>
              <a:ext uri="{FF2B5EF4-FFF2-40B4-BE49-F238E27FC236}">
                <a16:creationId xmlns:a16="http://schemas.microsoft.com/office/drawing/2014/main" id="{D7889DE0-7F59-47C6-ADE2-132DC54AB66A}"/>
              </a:ext>
            </a:extLst>
          </p:cNvPr>
          <p:cNvSpPr/>
          <p:nvPr/>
        </p:nvSpPr>
        <p:spPr>
          <a:xfrm>
            <a:off x="1981200" y="5504390"/>
            <a:ext cx="2293374" cy="1169551"/>
          </a:xfrm>
          <a:prstGeom prst="rect">
            <a:avLst/>
          </a:prstGeom>
        </p:spPr>
        <p:txBody>
          <a:bodyPr wrap="square">
            <a:spAutoFit/>
          </a:bodyPr>
          <a:lstStyle/>
          <a:p>
            <a:pPr algn="ctr"/>
            <a:r>
              <a:rPr lang="en-US" sz="1400" dirty="0"/>
              <a:t>Miracle of the Loaves and Two Fish</a:t>
            </a:r>
          </a:p>
          <a:p>
            <a:pPr algn="ctr"/>
            <a:r>
              <a:rPr lang="en-US" sz="1400" dirty="0"/>
              <a:t>Lucas Cranach the Elder</a:t>
            </a:r>
          </a:p>
          <a:p>
            <a:pPr algn="ctr"/>
            <a:r>
              <a:rPr lang="en-US" sz="1400" dirty="0" err="1"/>
              <a:t>Nationalmuseum</a:t>
            </a:r>
            <a:r>
              <a:rPr lang="en-US" sz="1400" dirty="0"/>
              <a:t> Stockholm, Sweden</a:t>
            </a:r>
          </a:p>
        </p:txBody>
      </p:sp>
      <p:pic>
        <p:nvPicPr>
          <p:cNvPr id="5" name="Picture 4">
            <a:extLst>
              <a:ext uri="{FF2B5EF4-FFF2-40B4-BE49-F238E27FC236}">
                <a16:creationId xmlns:a16="http://schemas.microsoft.com/office/drawing/2014/main" id="{FAAE76C9-5BAD-4266-BA53-454F1DDB0F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1"/>
            <a:ext cx="10304145" cy="6858000"/>
          </a:xfrm>
          <a:prstGeom prst="rect">
            <a:avLst/>
          </a:prstGeom>
        </p:spPr>
      </p:pic>
    </p:spTree>
    <p:extLst>
      <p:ext uri="{BB962C8B-B14F-4D97-AF65-F5344CB8AC3E}">
        <p14:creationId xmlns:p14="http://schemas.microsoft.com/office/powerpoint/2010/main" val="260444587"/>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Jesus Multiplies the Loaves and Fish  --  JESUS MAFA</a:t>
            </a:r>
          </a:p>
        </p:txBody>
      </p:sp>
      <p:pic>
        <p:nvPicPr>
          <p:cNvPr id="2" name="Picture 1">
            <a:extLst>
              <a:ext uri="{FF2B5EF4-FFF2-40B4-BE49-F238E27FC236}">
                <a16:creationId xmlns:a16="http://schemas.microsoft.com/office/drawing/2014/main" id="{B1C64258-A489-4AF1-AD53-D558A26976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228601"/>
            <a:ext cx="9144000" cy="6069993"/>
          </a:xfrm>
          <a:prstGeom prst="rect">
            <a:avLst/>
          </a:prstGeom>
        </p:spPr>
      </p:pic>
    </p:spTree>
    <p:extLst>
      <p:ext uri="{BB962C8B-B14F-4D97-AF65-F5344CB8AC3E}">
        <p14:creationId xmlns:p14="http://schemas.microsoft.com/office/powerpoint/2010/main" val="2936768521"/>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781800" cy="2308324"/>
          </a:xfrm>
          <a:prstGeom prst="rect">
            <a:avLst/>
          </a:prstGeom>
        </p:spPr>
        <p:txBody>
          <a:bodyPr wrap="square">
            <a:spAutoFit/>
          </a:bodyPr>
          <a:lstStyle/>
          <a:p>
            <a:r>
              <a:rPr lang="en-US" sz="3600" dirty="0"/>
              <a:t>When Jesus realized that they were about to come and … make him king, he withdrew again to the mountain by himself.</a:t>
            </a:r>
          </a:p>
        </p:txBody>
      </p:sp>
      <p:sp>
        <p:nvSpPr>
          <p:cNvPr id="5" name="TextBox 4"/>
          <p:cNvSpPr txBox="1"/>
          <p:nvPr/>
        </p:nvSpPr>
        <p:spPr>
          <a:xfrm>
            <a:off x="6108032"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6:15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562600"/>
            <a:ext cx="2971800" cy="954107"/>
          </a:xfrm>
          <a:prstGeom prst="rect">
            <a:avLst/>
          </a:prstGeom>
          <a:noFill/>
        </p:spPr>
        <p:txBody>
          <a:bodyPr wrap="square" rtlCol="0">
            <a:spAutoFit/>
          </a:bodyPr>
          <a:lstStyle/>
          <a:p>
            <a:pPr algn="ctr"/>
            <a:r>
              <a:rPr lang="en-US" sz="1400" dirty="0">
                <a:solidFill>
                  <a:schemeClr val="tx1">
                    <a:lumMod val="95000"/>
                  </a:schemeClr>
                </a:solidFill>
              </a:rPr>
              <a:t>The Contemplative Christ</a:t>
            </a:r>
          </a:p>
          <a:p>
            <a:pPr algn="ctr"/>
            <a:endParaRPr lang="en-US" sz="1400" dirty="0">
              <a:solidFill>
                <a:schemeClr val="tx1">
                  <a:lumMod val="95000"/>
                </a:schemeClr>
              </a:solidFill>
            </a:endParaRPr>
          </a:p>
          <a:p>
            <a:pPr algn="ctr"/>
            <a:r>
              <a:rPr lang="en-US" sz="1400" dirty="0" err="1"/>
              <a:t>Peksow</a:t>
            </a:r>
            <a:r>
              <a:rPr lang="en-US" sz="1400" dirty="0"/>
              <a:t> </a:t>
            </a:r>
            <a:r>
              <a:rPr lang="en-US" sz="1400" dirty="0" err="1"/>
              <a:t>Brzyzek</a:t>
            </a:r>
            <a:r>
              <a:rPr lang="en-US" sz="1400" dirty="0"/>
              <a:t> Cemetery</a:t>
            </a:r>
          </a:p>
          <a:p>
            <a:pPr algn="ctr"/>
            <a:r>
              <a:rPr lang="en-US" sz="1400" dirty="0" err="1">
                <a:solidFill>
                  <a:schemeClr val="tx1">
                    <a:lumMod val="95000"/>
                  </a:schemeClr>
                </a:solidFill>
              </a:rPr>
              <a:t>Zakopane</a:t>
            </a:r>
            <a:r>
              <a:rPr lang="en-US" sz="1400" dirty="0">
                <a:solidFill>
                  <a:schemeClr val="tx1">
                    <a:lumMod val="95000"/>
                  </a:schemeClr>
                </a:solidFill>
              </a:rPr>
              <a:t>, Poland</a:t>
            </a:r>
          </a:p>
        </p:txBody>
      </p:sp>
      <p:pic>
        <p:nvPicPr>
          <p:cNvPr id="2" name="Picture 1">
            <a:extLst>
              <a:ext uri="{FF2B5EF4-FFF2-40B4-BE49-F238E27FC236}">
                <a16:creationId xmlns:a16="http://schemas.microsoft.com/office/drawing/2014/main" id="{FE15289F-2EC0-4ED8-A26E-F401838A45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9833"/>
            <a:ext cx="5181600" cy="683716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6934200" cy="2398931"/>
          </a:xfrm>
          <a:prstGeom prst="rect">
            <a:avLst/>
          </a:prstGeom>
        </p:spPr>
        <p:txBody>
          <a:bodyPr wrap="square">
            <a:spAutoFit/>
          </a:bodyPr>
          <a:lstStyle/>
          <a:p>
            <a:r>
              <a:rPr lang="en-US" sz="3600" dirty="0"/>
              <a:t>David wrote a letter to Joab … "Set Uriah in the forefront of the hardest fighting … so that he may be struck down and die."</a:t>
            </a:r>
            <a:endParaRPr lang="en-US" sz="3600" dirty="0">
              <a:cs typeface="Arial" pitchFamily="34" charset="0"/>
            </a:endParaRPr>
          </a:p>
        </p:txBody>
      </p:sp>
      <p:sp>
        <p:nvSpPr>
          <p:cNvPr id="4" name="TextBox 3"/>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2 Samuel 11:14a, 15b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7315200" cy="2308324"/>
          </a:xfrm>
          <a:prstGeom prst="rect">
            <a:avLst/>
          </a:prstGeom>
        </p:spPr>
        <p:txBody>
          <a:bodyPr wrap="square">
            <a:spAutoFit/>
          </a:bodyPr>
          <a:lstStyle/>
          <a:p>
            <a:r>
              <a:rPr lang="en-US" sz="3600" dirty="0"/>
              <a:t>… his disciples went down to the sea, got into a boat, and started across the sea … It was now dark, and Jesus had not yet come to them.</a:t>
            </a: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6:16b, 17ac</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4280" y="5029200"/>
            <a:ext cx="1905000" cy="1600438"/>
          </a:xfrm>
          <a:prstGeom prst="rect">
            <a:avLst/>
          </a:prstGeom>
          <a:noFill/>
        </p:spPr>
        <p:txBody>
          <a:bodyPr wrap="square" rtlCol="0">
            <a:spAutoFit/>
          </a:bodyPr>
          <a:lstStyle/>
          <a:p>
            <a:pPr algn="ctr"/>
            <a:r>
              <a:rPr lang="en-US" sz="1400" dirty="0">
                <a:solidFill>
                  <a:schemeClr val="tx1">
                    <a:lumMod val="95000"/>
                  </a:schemeClr>
                </a:solidFill>
              </a:rPr>
              <a:t>Disciples in the Boat (Jesus Walking on the Water)</a:t>
            </a:r>
          </a:p>
          <a:p>
            <a:pPr algn="ctr"/>
            <a:endParaRPr lang="en-US" sz="1400" dirty="0">
              <a:solidFill>
                <a:schemeClr val="tx1">
                  <a:lumMod val="95000"/>
                </a:schemeClr>
              </a:solidFill>
            </a:endParaRPr>
          </a:p>
          <a:p>
            <a:pPr algn="ctr"/>
            <a:r>
              <a:rPr lang="en-US" sz="1400" dirty="0">
                <a:solidFill>
                  <a:schemeClr val="tx1">
                    <a:lumMod val="95000"/>
                  </a:schemeClr>
                </a:solidFill>
              </a:rPr>
              <a:t>Manuscript from 1386</a:t>
            </a:r>
          </a:p>
          <a:p>
            <a:pPr algn="ctr"/>
            <a:r>
              <a:rPr lang="en-US" sz="1400" dirty="0">
                <a:solidFill>
                  <a:schemeClr val="tx1">
                    <a:lumMod val="95000"/>
                  </a:schemeClr>
                </a:solidFill>
              </a:rPr>
              <a:t>Getty Museum</a:t>
            </a:r>
          </a:p>
          <a:p>
            <a:pPr algn="ctr"/>
            <a:r>
              <a:rPr lang="en-US" sz="1400" dirty="0">
                <a:solidFill>
                  <a:schemeClr val="tx1">
                    <a:lumMod val="95000"/>
                  </a:schemeClr>
                </a:solidFill>
              </a:rPr>
              <a:t>Los Angeles, CA</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052E6ACE-5669-47C3-AF71-5344859449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9200" y="15726"/>
            <a:ext cx="4648200" cy="6826003"/>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934200" cy="2308324"/>
          </a:xfrm>
          <a:prstGeom prst="rect">
            <a:avLst/>
          </a:prstGeom>
        </p:spPr>
        <p:txBody>
          <a:bodyPr wrap="square">
            <a:spAutoFit/>
          </a:bodyPr>
          <a:lstStyle/>
          <a:p>
            <a:r>
              <a:rPr lang="en-US" sz="3600" dirty="0"/>
              <a:t>When they had rowed about three or four miles, they saw Jesus walking on the sea … and they were terrified.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6:19ac</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67046"/>
            <a:ext cx="8763000" cy="307777"/>
          </a:xfrm>
          <a:prstGeom prst="rect">
            <a:avLst/>
          </a:prstGeom>
          <a:noFill/>
        </p:spPr>
        <p:txBody>
          <a:bodyPr wrap="square" rtlCol="0">
            <a:spAutoFit/>
          </a:bodyPr>
          <a:lstStyle/>
          <a:p>
            <a:pPr algn="ctr"/>
            <a:r>
              <a:rPr lang="en-US" sz="1400" dirty="0">
                <a:solidFill>
                  <a:schemeClr val="tx1">
                    <a:lumMod val="95000"/>
                  </a:schemeClr>
                </a:solidFill>
              </a:rPr>
              <a:t>Christ at the Sea of Galilee  --  Tintoretto, National Gallery of Art, Washington, DC</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C06938C-EB5D-4F89-8C76-5F30B22CCF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3743" y="54429"/>
            <a:ext cx="9024257" cy="6140725"/>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228672"/>
            <a:ext cx="5715000" cy="1200329"/>
          </a:xfrm>
          <a:prstGeom prst="rect">
            <a:avLst/>
          </a:prstGeom>
        </p:spPr>
        <p:txBody>
          <a:bodyPr wrap="square">
            <a:spAutoFit/>
          </a:bodyPr>
          <a:lstStyle/>
          <a:p>
            <a:r>
              <a:rPr lang="en-US" sz="3600" dirty="0"/>
              <a:t>But he said to them, "It is I; do not be afraid."</a:t>
            </a:r>
            <a:endParaRPr lang="en-US" sz="3600" dirty="0">
              <a:cs typeface="Arial" pitchFamily="34" charset="0"/>
            </a:endParaRPr>
          </a:p>
        </p:txBody>
      </p:sp>
      <p:sp>
        <p:nvSpPr>
          <p:cNvPr id="5" name="TextBox 4"/>
          <p:cNvSpPr txBox="1"/>
          <p:nvPr/>
        </p:nvSpPr>
        <p:spPr>
          <a:xfrm>
            <a:off x="5751095"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6:20</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334000"/>
            <a:ext cx="1981200" cy="1169551"/>
          </a:xfrm>
          <a:prstGeom prst="rect">
            <a:avLst/>
          </a:prstGeom>
          <a:noFill/>
        </p:spPr>
        <p:txBody>
          <a:bodyPr wrap="square" rtlCol="0">
            <a:spAutoFit/>
          </a:bodyPr>
          <a:lstStyle/>
          <a:p>
            <a:pPr algn="ctr"/>
            <a:r>
              <a:rPr lang="en-US" sz="1400" dirty="0">
                <a:solidFill>
                  <a:schemeClr val="tx1">
                    <a:lumMod val="95000"/>
                  </a:schemeClr>
                </a:solidFill>
              </a:rPr>
              <a:t>Christ Walking on the Water</a:t>
            </a:r>
          </a:p>
          <a:p>
            <a:pPr algn="ctr"/>
            <a:endParaRPr lang="en-US" sz="1400" dirty="0">
              <a:solidFill>
                <a:schemeClr val="tx1">
                  <a:lumMod val="95000"/>
                </a:schemeClr>
              </a:solidFill>
            </a:endParaRPr>
          </a:p>
          <a:p>
            <a:pPr algn="ctr"/>
            <a:r>
              <a:rPr lang="en-US" sz="1400" dirty="0" err="1">
                <a:solidFill>
                  <a:schemeClr val="tx1">
                    <a:lumMod val="95000"/>
                  </a:schemeClr>
                </a:solidFill>
              </a:rPr>
              <a:t>Museu</a:t>
            </a:r>
            <a:r>
              <a:rPr lang="en-US" sz="1400" dirty="0">
                <a:solidFill>
                  <a:schemeClr val="tx1">
                    <a:lumMod val="95000"/>
                  </a:schemeClr>
                </a:solidFill>
              </a:rPr>
              <a:t> Frederic </a:t>
            </a:r>
            <a:r>
              <a:rPr lang="en-US" sz="1400" dirty="0" err="1">
                <a:solidFill>
                  <a:schemeClr val="tx1">
                    <a:lumMod val="95000"/>
                  </a:schemeClr>
                </a:solidFill>
              </a:rPr>
              <a:t>Marès</a:t>
            </a:r>
            <a:endParaRPr lang="en-US" sz="1400" dirty="0">
              <a:solidFill>
                <a:schemeClr val="tx1">
                  <a:lumMod val="95000"/>
                </a:schemeClr>
              </a:solidFill>
            </a:endParaRPr>
          </a:p>
          <a:p>
            <a:pPr algn="ctr"/>
            <a:r>
              <a:rPr lang="en-US" sz="1400" dirty="0">
                <a:solidFill>
                  <a:schemeClr val="tx1">
                    <a:lumMod val="95000"/>
                  </a:schemeClr>
                </a:solidFill>
              </a:rPr>
              <a:t>Barcelona, Spain</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8FE4CA95-95B5-4EBE-93EE-D53CF0416D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1" y="21610"/>
            <a:ext cx="5562599" cy="6890981"/>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https://commons.wikimedia.org/wiki/File:Weltchronik_Fulda_Aa88_274r_detail.jpg</a:t>
            </a:r>
          </a:p>
          <a:p>
            <a:pPr>
              <a:buNone/>
            </a:pPr>
            <a:r>
              <a:rPr lang="en-US" sz="1400" dirty="0"/>
              <a:t>https://commhttps://www.flickr.com/photos/zenmama/5429643508ons.wikimedia.org/wiki/File:Peace_and_Plenty_by_William_McDougal_Hart,_detail,_1855,_oil_on_canvas_-_New_Britain_Museum_of_American_Art_-_DSC09212.JPG</a:t>
            </a:r>
          </a:p>
          <a:p>
            <a:pPr>
              <a:buNone/>
            </a:pPr>
            <a:r>
              <a:rPr lang="en-US" sz="1400" dirty="0"/>
              <a:t>https://www.flickr.com/photos/daquellamanera/3994554964</a:t>
            </a:r>
          </a:p>
          <a:p>
            <a:pPr>
              <a:buNone/>
            </a:pPr>
            <a:r>
              <a:rPr lang="en-US" sz="1400" dirty="0"/>
              <a:t>https://www.flickr.com/photos/nebarnix/240137145</a:t>
            </a:r>
          </a:p>
          <a:p>
            <a:pPr>
              <a:buNone/>
            </a:pPr>
            <a:r>
              <a:rPr lang="en-US" sz="1400" dirty="0"/>
              <a:t>http://commons.wikimedia.org/wiki/File:RISD_Rodin_Hand_of_God.JPG</a:t>
            </a:r>
          </a:p>
          <a:p>
            <a:pPr>
              <a:buNone/>
            </a:pPr>
            <a:r>
              <a:rPr lang="en-US" sz="1400" dirty="0"/>
              <a:t>http://www.flickr.com/photos/taniwha/7186831/</a:t>
            </a:r>
          </a:p>
          <a:p>
            <a:pPr>
              <a:buNone/>
            </a:pPr>
            <a:r>
              <a:rPr lang="en-US" sz="1400" dirty="0"/>
              <a:t>www.JohnAugustSwanson.com - copyright 2003 by John August Swanson</a:t>
            </a:r>
          </a:p>
          <a:p>
            <a:pPr>
              <a:buNone/>
            </a:pPr>
            <a:r>
              <a:rPr lang="en-US" sz="1400" dirty="0"/>
              <a:t>www.JohnAugustSwanson.com - copyright 2003 by John August Swanson</a:t>
            </a:r>
          </a:p>
          <a:p>
            <a:pPr>
              <a:buNone/>
            </a:pPr>
            <a:r>
              <a:rPr lang="en-US" sz="1400" dirty="0"/>
              <a:t>www.JohnAugustSwanson.com - copyright 2003 by John August Swanson</a:t>
            </a:r>
          </a:p>
          <a:p>
            <a:pPr>
              <a:buNone/>
            </a:pPr>
            <a:r>
              <a:rPr lang="en-US" sz="1400" dirty="0"/>
              <a:t>http://diglib.library.vanderbilt.edu/act-imagelink.pl?RC=48287</a:t>
            </a:r>
          </a:p>
          <a:p>
            <a:pPr>
              <a:buNone/>
            </a:pPr>
            <a:r>
              <a:rPr lang="en-US" sz="1400" dirty="0"/>
              <a:t>https://commons.wikimedia.org/wiki/File:The_contemplative_Christ_of_Zakopane.JPG</a:t>
            </a:r>
          </a:p>
          <a:p>
            <a:pPr>
              <a:buNone/>
            </a:pPr>
            <a:r>
              <a:rPr lang="en-US" sz="1400" dirty="0"/>
              <a:t>https://commons.wikimedia.org/wiki/File:The_Feeding_of_the_Five_Thousand;_Jesus_Walking_on_the_Water_-_Google_Art_Project.jpg</a:t>
            </a:r>
          </a:p>
          <a:p>
            <a:pPr>
              <a:buNone/>
            </a:pPr>
            <a:r>
              <a:rPr lang="en-US" sz="1400" dirty="0"/>
              <a:t>https://commons.wikimedia.org/wiki/File:Tintoretto,_Jacopo_-_Christ_at_the_Sea_of_Galilee.jpg</a:t>
            </a:r>
          </a:p>
          <a:p>
            <a:pPr>
              <a:buNone/>
            </a:pPr>
            <a:r>
              <a:rPr lang="en-US" sz="1400" dirty="0"/>
              <a:t>https://commons.wikimedia.org/wiki/File:Mestre_de_cabestany.jpg - </a:t>
            </a:r>
            <a:r>
              <a:rPr lang="en-US" sz="1400" dirty="0" err="1"/>
              <a:t>Guillem</a:t>
            </a:r>
            <a:r>
              <a:rPr lang="en-US" sz="1400" dirty="0"/>
              <a:t> F-H</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367046"/>
            <a:ext cx="8991600" cy="307777"/>
          </a:xfrm>
          <a:prstGeom prst="rect">
            <a:avLst/>
          </a:prstGeom>
          <a:noFill/>
        </p:spPr>
        <p:txBody>
          <a:bodyPr wrap="square" rtlCol="0">
            <a:spAutoFit/>
          </a:bodyPr>
          <a:lstStyle/>
          <a:p>
            <a:pPr algn="ctr"/>
            <a:r>
              <a:rPr lang="en-US" sz="1400" dirty="0">
                <a:solidFill>
                  <a:schemeClr val="tx1">
                    <a:lumMod val="95000"/>
                  </a:schemeClr>
                </a:solidFill>
              </a:rPr>
              <a:t>Uriah Falls at the Siege of </a:t>
            </a:r>
            <a:r>
              <a:rPr lang="en-US" sz="1400" dirty="0" err="1">
                <a:solidFill>
                  <a:schemeClr val="tx1">
                    <a:lumMod val="95000"/>
                  </a:schemeClr>
                </a:solidFill>
              </a:rPr>
              <a:t>Rabbas</a:t>
            </a:r>
            <a:r>
              <a:rPr lang="en-US" sz="1400" dirty="0">
                <a:solidFill>
                  <a:schemeClr val="tx1">
                    <a:lumMod val="95000"/>
                  </a:schemeClr>
                </a:solidFill>
              </a:rPr>
              <a:t>  --  Rudolf von Ems, World Chronicle, Fulda University Library, Germany</a:t>
            </a:r>
          </a:p>
        </p:txBody>
      </p:sp>
      <p:pic>
        <p:nvPicPr>
          <p:cNvPr id="2" name="Picture 1">
            <a:extLst>
              <a:ext uri="{FF2B5EF4-FFF2-40B4-BE49-F238E27FC236}">
                <a16:creationId xmlns:a16="http://schemas.microsoft.com/office/drawing/2014/main" id="{7A97DD17-26AF-45CF-888D-F0788D662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170280"/>
            <a:ext cx="6932396" cy="6001921"/>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7277100" cy="1754326"/>
          </a:xfrm>
          <a:prstGeom prst="rect">
            <a:avLst/>
          </a:prstGeom>
        </p:spPr>
        <p:txBody>
          <a:bodyPr wrap="square">
            <a:spAutoFit/>
          </a:bodyPr>
          <a:lstStyle/>
          <a:p>
            <a:r>
              <a:rPr lang="en-US" sz="3600" dirty="0"/>
              <a:t>"Give it to the people and let them eat, for thus says the LORD, 'They shall eat and have some left.'"</a:t>
            </a:r>
            <a:endParaRPr lang="en-US" sz="3600" dirty="0">
              <a:cs typeface="Arial" pitchFamily="34" charset="0"/>
            </a:endParaRPr>
          </a:p>
        </p:txBody>
      </p:sp>
      <p:sp>
        <p:nvSpPr>
          <p:cNvPr id="5" name="TextBox 4"/>
          <p:cNvSpPr txBox="1"/>
          <p:nvPr/>
        </p:nvSpPr>
        <p:spPr>
          <a:xfrm>
            <a:off x="5334000" y="4038601"/>
            <a:ext cx="3352800" cy="461665"/>
          </a:xfrm>
          <a:prstGeom prst="rect">
            <a:avLst/>
          </a:prstGeom>
          <a:noFill/>
        </p:spPr>
        <p:txBody>
          <a:bodyPr wrap="square" rtlCol="0">
            <a:spAutoFit/>
          </a:bodyPr>
          <a:lstStyle/>
          <a:p>
            <a:pPr algn="ctr"/>
            <a:r>
              <a:rPr lang="en-US" sz="2400" dirty="0">
                <a:solidFill>
                  <a:schemeClr val="tx1">
                    <a:lumMod val="95000"/>
                  </a:schemeClr>
                </a:solidFill>
              </a:rPr>
              <a:t>2 Kings 4:43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07777"/>
          </a:xfrm>
          <a:prstGeom prst="rect">
            <a:avLst/>
          </a:prstGeom>
          <a:noFill/>
        </p:spPr>
        <p:txBody>
          <a:bodyPr wrap="square" rtlCol="0">
            <a:spAutoFit/>
          </a:bodyPr>
          <a:lstStyle/>
          <a:p>
            <a:pPr algn="ctr"/>
            <a:r>
              <a:rPr lang="en-US" sz="1400" dirty="0">
                <a:solidFill>
                  <a:schemeClr val="tx1">
                    <a:lumMod val="95000"/>
                  </a:schemeClr>
                </a:solidFill>
              </a:rPr>
              <a:t>Peace and Plenty  --  William Hart, New Britain Museum of American Art, New Britain, CT</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D32B842-A8FB-400C-BE9F-2C3015E30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1"/>
            <a:ext cx="9144000" cy="6093619"/>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943600"/>
            <a:ext cx="8763000" cy="307777"/>
          </a:xfrm>
          <a:prstGeom prst="rect">
            <a:avLst/>
          </a:prstGeom>
          <a:noFill/>
        </p:spPr>
        <p:txBody>
          <a:bodyPr wrap="square" rtlCol="0">
            <a:spAutoFit/>
          </a:bodyPr>
          <a:lstStyle/>
          <a:p>
            <a:pPr algn="ctr"/>
            <a:r>
              <a:rPr lang="en-US" sz="1400" dirty="0">
                <a:solidFill>
                  <a:schemeClr val="tx1">
                    <a:lumMod val="95000"/>
                  </a:schemeClr>
                </a:solidFill>
              </a:rPr>
              <a:t>Potluck, First Lutheran Church  --  Tyson Creek Station, Idaho</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913C71FD-D138-4BA8-8EB5-FD1C1A869A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14400"/>
            <a:ext cx="12155055" cy="4267200"/>
          </a:xfrm>
          <a:prstGeom prst="rect">
            <a:avLst/>
          </a:prstGeom>
        </p:spPr>
      </p:pic>
    </p:spTree>
    <p:extLst>
      <p:ext uri="{BB962C8B-B14F-4D97-AF65-F5344CB8AC3E}">
        <p14:creationId xmlns:p14="http://schemas.microsoft.com/office/powerpoint/2010/main" val="210261771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362201"/>
            <a:ext cx="7467600" cy="1200329"/>
          </a:xfrm>
          <a:prstGeom prst="rect">
            <a:avLst/>
          </a:prstGeom>
        </p:spPr>
        <p:txBody>
          <a:bodyPr wrap="square">
            <a:spAutoFit/>
          </a:bodyPr>
          <a:lstStyle/>
          <a:p>
            <a:r>
              <a:rPr lang="en-US" sz="3600" dirty="0"/>
              <a:t>The LORD upholds all who are falling, and raises up all who are bowed down.</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145:14</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6477000"/>
            <a:ext cx="4191000" cy="307777"/>
          </a:xfrm>
          <a:prstGeom prst="rect">
            <a:avLst/>
          </a:prstGeom>
          <a:noFill/>
        </p:spPr>
        <p:txBody>
          <a:bodyPr wrap="square" rtlCol="0">
            <a:spAutoFit/>
          </a:bodyPr>
          <a:lstStyle/>
          <a:p>
            <a:pPr algn="ctr"/>
            <a:r>
              <a:rPr lang="en-US" sz="1400" dirty="0">
                <a:solidFill>
                  <a:schemeClr val="tx1">
                    <a:lumMod val="95000"/>
                  </a:schemeClr>
                </a:solidFill>
              </a:rPr>
              <a:t>"Don't Look Down…"  --  Mural, Washington, DC</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854DB5E5-8D41-8993-FB53-A3DE978D133C}"/>
              </a:ext>
            </a:extLst>
          </p:cNvPr>
          <p:cNvPicPr>
            <a:picLocks noChangeAspect="1"/>
          </p:cNvPicPr>
          <p:nvPr/>
        </p:nvPicPr>
        <p:blipFill>
          <a:blip r:embed="rId2"/>
          <a:stretch>
            <a:fillRect/>
          </a:stretch>
        </p:blipFill>
        <p:spPr>
          <a:xfrm>
            <a:off x="2258568" y="0"/>
            <a:ext cx="7723632" cy="6345936"/>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2308324"/>
          </a:xfrm>
          <a:prstGeom prst="rect">
            <a:avLst/>
          </a:prstGeom>
        </p:spPr>
        <p:txBody>
          <a:bodyPr wrap="square">
            <a:spAutoFit/>
          </a:bodyPr>
          <a:lstStyle/>
          <a:p>
            <a:r>
              <a:rPr lang="en-US" sz="3600" dirty="0"/>
              <a:t>I pray … that Christ may dwell in your hearts through faith, as you are being rooted and grounded in love.</a:t>
            </a:r>
            <a:endParaRPr lang="en-US" sz="3600" dirty="0">
              <a:cs typeface="Arial" pitchFamily="34" charset="0"/>
            </a:endParaRPr>
          </a:p>
        </p:txBody>
      </p:sp>
      <p:sp>
        <p:nvSpPr>
          <p:cNvPr id="5" name="TextBox 4"/>
          <p:cNvSpPr txBox="1"/>
          <p:nvPr/>
        </p:nvSpPr>
        <p:spPr>
          <a:xfrm>
            <a:off x="5410200" y="4343401"/>
            <a:ext cx="3352800" cy="461665"/>
          </a:xfrm>
          <a:prstGeom prst="rect">
            <a:avLst/>
          </a:prstGeom>
          <a:noFill/>
        </p:spPr>
        <p:txBody>
          <a:bodyPr wrap="square" rtlCol="0">
            <a:spAutoFit/>
          </a:bodyPr>
          <a:lstStyle/>
          <a:p>
            <a:pPr algn="ctr"/>
            <a:r>
              <a:rPr lang="en-US" sz="2400" dirty="0">
                <a:solidFill>
                  <a:schemeClr val="tx1">
                    <a:lumMod val="95000"/>
                  </a:schemeClr>
                </a:solidFill>
              </a:rPr>
              <a:t>Ephesians 3:16a, 17</a:t>
            </a:r>
          </a:p>
        </p:txBody>
      </p:sp>
    </p:spTree>
    <p:extLst>
      <p:ext uri="{BB962C8B-B14F-4D97-AF65-F5344CB8AC3E}">
        <p14:creationId xmlns:p14="http://schemas.microsoft.com/office/powerpoint/2010/main" val="236829001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588</TotalTime>
  <Words>918</Words>
  <Application>Microsoft Office PowerPoint</Application>
  <PresentationFormat>Widescreen</PresentationFormat>
  <Paragraphs>74</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First Sunday after Christmas Day Year A</vt:lpstr>
      <vt:lpstr>Tenth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125</cp:revision>
  <dcterms:created xsi:type="dcterms:W3CDTF">2016-08-31T16:46:43Z</dcterms:created>
  <dcterms:modified xsi:type="dcterms:W3CDTF">2023-10-12T16:23:43Z</dcterms:modified>
</cp:coreProperties>
</file>