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4"/>
  </p:notesMasterIdLst>
  <p:sldIdLst>
    <p:sldId id="256" r:id="rId2"/>
    <p:sldId id="424" r:id="rId3"/>
    <p:sldId id="425" r:id="rId4"/>
    <p:sldId id="282" r:id="rId5"/>
    <p:sldId id="382" r:id="rId6"/>
    <p:sldId id="410" r:id="rId7"/>
    <p:sldId id="411" r:id="rId8"/>
    <p:sldId id="412" r:id="rId9"/>
    <p:sldId id="413" r:id="rId10"/>
    <p:sldId id="414" r:id="rId11"/>
    <p:sldId id="415" r:id="rId12"/>
    <p:sldId id="416" r:id="rId13"/>
    <p:sldId id="417" r:id="rId14"/>
    <p:sldId id="418" r:id="rId15"/>
    <p:sldId id="419" r:id="rId16"/>
    <p:sldId id="426" r:id="rId17"/>
    <p:sldId id="420" r:id="rId18"/>
    <p:sldId id="421" r:id="rId19"/>
    <p:sldId id="422" r:id="rId20"/>
    <p:sldId id="423" r:id="rId21"/>
    <p:sldId id="427" r:id="rId22"/>
    <p:sldId id="29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4F4F"/>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878" y="58"/>
      </p:cViewPr>
      <p:guideLst>
        <p:guide orient="horz" pos="2160"/>
        <p:guide pos="3840"/>
      </p:guideLst>
    </p:cSldViewPr>
  </p:slideViewPr>
  <p:notesTextViewPr>
    <p:cViewPr>
      <p:scale>
        <a:sx n="100" d="100"/>
        <a:sy n="100" d="100"/>
      </p:scale>
      <p:origin x="0" y="0"/>
    </p:cViewPr>
  </p:notesTextViewPr>
  <p:sorterViewPr>
    <p:cViewPr>
      <p:scale>
        <a:sx n="110" d="100"/>
        <a:sy n="110" d="100"/>
      </p:scale>
      <p:origin x="0" y="-293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10/11/2022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10/11/2022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143001"/>
            <a:ext cx="8458200" cy="1698625"/>
          </a:xfrm>
        </p:spPr>
        <p:txBody>
          <a:bodyPr>
            <a:noAutofit/>
          </a:bodyPr>
          <a:lstStyle/>
          <a:p>
            <a:r>
              <a:rPr lang="en-US" sz="8800" dirty="0"/>
              <a:t>New Year’s Day</a:t>
            </a:r>
          </a:p>
        </p:txBody>
      </p:sp>
      <p:sp>
        <p:nvSpPr>
          <p:cNvPr id="3" name="Subtitle 2"/>
          <p:cNvSpPr>
            <a:spLocks noGrp="1"/>
          </p:cNvSpPr>
          <p:nvPr>
            <p:ph type="subTitle" idx="1"/>
          </p:nvPr>
        </p:nvSpPr>
        <p:spPr>
          <a:xfrm>
            <a:off x="2819400" y="3429000"/>
            <a:ext cx="6400800" cy="838200"/>
          </a:xfrm>
        </p:spPr>
        <p:txBody>
          <a:bodyPr>
            <a:normAutofit lnSpcReduction="10000"/>
          </a:bodyPr>
          <a:lstStyle/>
          <a:p>
            <a:r>
              <a:rPr lang="en-US" sz="5400" i="1" dirty="0">
                <a:solidFill>
                  <a:schemeClr val="tx1"/>
                </a:solidFill>
              </a:rPr>
              <a:t>Year B</a:t>
            </a:r>
          </a:p>
        </p:txBody>
      </p:sp>
      <p:sp>
        <p:nvSpPr>
          <p:cNvPr id="4" name="Rectangle 3"/>
          <p:cNvSpPr/>
          <p:nvPr/>
        </p:nvSpPr>
        <p:spPr>
          <a:xfrm>
            <a:off x="6324600" y="4572000"/>
            <a:ext cx="3276600" cy="1815882"/>
          </a:xfrm>
          <a:prstGeom prst="rect">
            <a:avLst/>
          </a:prstGeom>
          <a:solidFill>
            <a:srgbClr val="4F4F4F">
              <a:alpha val="60000"/>
            </a:srgbClr>
          </a:solidFill>
        </p:spPr>
        <p:txBody>
          <a:bodyPr wrap="square">
            <a:spAutoFit/>
          </a:bodyPr>
          <a:lstStyle/>
          <a:p>
            <a:pPr algn="ctr"/>
            <a:r>
              <a:rPr lang="en-US" sz="2800" dirty="0"/>
              <a:t>Ecclesiastes 3:1-13</a:t>
            </a:r>
          </a:p>
          <a:p>
            <a:pPr algn="ctr"/>
            <a:r>
              <a:rPr lang="en-US" sz="2800" dirty="0"/>
              <a:t>Psalm 8</a:t>
            </a:r>
          </a:p>
          <a:p>
            <a:pPr algn="ctr"/>
            <a:r>
              <a:rPr lang="en-US" sz="2800" dirty="0"/>
              <a:t>Revelation 21:1-6a</a:t>
            </a:r>
          </a:p>
          <a:p>
            <a:pPr algn="ctr"/>
            <a:r>
              <a:rPr lang="en-US" sz="2800" dirty="0"/>
              <a:t>Matthew 25:31-46</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2438401"/>
            <a:ext cx="7467600" cy="1200329"/>
          </a:xfrm>
          <a:prstGeom prst="rect">
            <a:avLst/>
          </a:prstGeom>
        </p:spPr>
        <p:txBody>
          <a:bodyPr wrap="square">
            <a:spAutoFit/>
          </a:bodyPr>
          <a:lstStyle/>
          <a:p>
            <a:r>
              <a:rPr lang="en-US" sz="3600" dirty="0"/>
              <a:t> 'And when was it that we saw you a stranger and welcomed you?'</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Matthew 25:38a</a:t>
            </a:r>
          </a:p>
        </p:txBody>
      </p:sp>
    </p:spTree>
    <p:extLst>
      <p:ext uri="{BB962C8B-B14F-4D97-AF65-F5344CB8AC3E}">
        <p14:creationId xmlns:p14="http://schemas.microsoft.com/office/powerpoint/2010/main" val="3606103245"/>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248400"/>
            <a:ext cx="8763000" cy="338554"/>
          </a:xfrm>
          <a:prstGeom prst="rect">
            <a:avLst/>
          </a:prstGeom>
          <a:noFill/>
        </p:spPr>
        <p:txBody>
          <a:bodyPr wrap="square" rtlCol="0">
            <a:spAutoFit/>
          </a:bodyPr>
          <a:lstStyle/>
          <a:p>
            <a:pPr algn="ctr"/>
            <a:r>
              <a:rPr lang="en-US" sz="1600" dirty="0">
                <a:solidFill>
                  <a:schemeClr val="tx1">
                    <a:lumMod val="95000"/>
                  </a:schemeClr>
                </a:solidFill>
              </a:rPr>
              <a:t>Sanctuary of the Divine Works of Mercy  --  Guayaquil, Ecuador</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5943600"/>
          </a:xfrm>
          <a:prstGeom prst="rect">
            <a:avLst/>
          </a:prstGeom>
        </p:spPr>
      </p:pic>
    </p:spTree>
    <p:extLst>
      <p:ext uri="{BB962C8B-B14F-4D97-AF65-F5344CB8AC3E}">
        <p14:creationId xmlns:p14="http://schemas.microsoft.com/office/powerpoint/2010/main" val="1564790947"/>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2514601"/>
            <a:ext cx="7467600" cy="1200329"/>
          </a:xfrm>
          <a:prstGeom prst="rect">
            <a:avLst/>
          </a:prstGeom>
        </p:spPr>
        <p:txBody>
          <a:bodyPr wrap="square">
            <a:spAutoFit/>
          </a:bodyPr>
          <a:lstStyle/>
          <a:p>
            <a:r>
              <a:rPr lang="en-US" sz="3600" dirty="0"/>
              <a:t>"… or naked and gave you clothing?"</a:t>
            </a:r>
          </a:p>
          <a:p>
            <a:endParaRPr lang="en-US" sz="3600" dirty="0">
              <a:cs typeface="Arial" pitchFamily="34" charset="0"/>
            </a:endParaRPr>
          </a:p>
        </p:txBody>
      </p:sp>
      <p:sp>
        <p:nvSpPr>
          <p:cNvPr id="5" name="TextBox 4"/>
          <p:cNvSpPr txBox="1"/>
          <p:nvPr/>
        </p:nvSpPr>
        <p:spPr>
          <a:xfrm>
            <a:off x="5562600" y="3962401"/>
            <a:ext cx="3352800" cy="461665"/>
          </a:xfrm>
          <a:prstGeom prst="rect">
            <a:avLst/>
          </a:prstGeom>
          <a:noFill/>
        </p:spPr>
        <p:txBody>
          <a:bodyPr wrap="square" rtlCol="0">
            <a:spAutoFit/>
          </a:bodyPr>
          <a:lstStyle/>
          <a:p>
            <a:pPr algn="ctr"/>
            <a:r>
              <a:rPr lang="en-US" sz="2400" dirty="0">
                <a:solidFill>
                  <a:schemeClr val="tx1">
                    <a:lumMod val="95000"/>
                  </a:schemeClr>
                </a:solidFill>
              </a:rPr>
              <a:t>Matthew 25:38b</a:t>
            </a:r>
          </a:p>
        </p:txBody>
      </p:sp>
    </p:spTree>
    <p:extLst>
      <p:ext uri="{BB962C8B-B14F-4D97-AF65-F5344CB8AC3E}">
        <p14:creationId xmlns:p14="http://schemas.microsoft.com/office/powerpoint/2010/main" val="2264534029"/>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Works of Mercy --  Pieter Brueghel </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66412" y="12640"/>
            <a:ext cx="8849188" cy="6311960"/>
          </a:xfrm>
          <a:prstGeom prst="rect">
            <a:avLst/>
          </a:prstGeom>
        </p:spPr>
      </p:pic>
    </p:spTree>
    <p:extLst>
      <p:ext uri="{BB962C8B-B14F-4D97-AF65-F5344CB8AC3E}">
        <p14:creationId xmlns:p14="http://schemas.microsoft.com/office/powerpoint/2010/main" val="1473109692"/>
      </p:ext>
    </p:extLst>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70"/>
            <a:ext cx="7467600" cy="1200329"/>
          </a:xfrm>
          <a:prstGeom prst="rect">
            <a:avLst/>
          </a:prstGeom>
        </p:spPr>
        <p:txBody>
          <a:bodyPr wrap="square">
            <a:spAutoFit/>
          </a:bodyPr>
          <a:lstStyle/>
          <a:p>
            <a:r>
              <a:rPr lang="en-US" sz="3600" dirty="0"/>
              <a:t>'And when was it that we saw you sick … and visited you?'</a:t>
            </a:r>
          </a:p>
        </p:txBody>
      </p:sp>
      <p:sp>
        <p:nvSpPr>
          <p:cNvPr id="5" name="TextBox 4"/>
          <p:cNvSpPr txBox="1"/>
          <p:nvPr/>
        </p:nvSpPr>
        <p:spPr>
          <a:xfrm>
            <a:off x="5715000" y="4343401"/>
            <a:ext cx="3352800" cy="461665"/>
          </a:xfrm>
          <a:prstGeom prst="rect">
            <a:avLst/>
          </a:prstGeom>
          <a:noFill/>
        </p:spPr>
        <p:txBody>
          <a:bodyPr wrap="square" rtlCol="0">
            <a:spAutoFit/>
          </a:bodyPr>
          <a:lstStyle/>
          <a:p>
            <a:pPr algn="ctr"/>
            <a:r>
              <a:rPr lang="en-US" sz="2400" dirty="0">
                <a:solidFill>
                  <a:schemeClr val="tx1">
                    <a:lumMod val="95000"/>
                  </a:schemeClr>
                </a:solidFill>
              </a:rPr>
              <a:t>Matthew 25:39ac</a:t>
            </a:r>
          </a:p>
        </p:txBody>
      </p:sp>
    </p:spTree>
    <p:extLst>
      <p:ext uri="{BB962C8B-B14F-4D97-AF65-F5344CB8AC3E}">
        <p14:creationId xmlns:p14="http://schemas.microsoft.com/office/powerpoint/2010/main" val="3804939198"/>
      </p:ext>
    </p:extLst>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The Extra Mile – Clara Barton, Founder of the Red Cross  --  Washington, DC</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36606" y="152400"/>
            <a:ext cx="8274195" cy="6019800"/>
          </a:xfrm>
          <a:prstGeom prst="rect">
            <a:avLst/>
          </a:prstGeom>
        </p:spPr>
      </p:pic>
    </p:spTree>
    <p:extLst>
      <p:ext uri="{BB962C8B-B14F-4D97-AF65-F5344CB8AC3E}">
        <p14:creationId xmlns:p14="http://schemas.microsoft.com/office/powerpoint/2010/main" val="1480570385"/>
      </p:ext>
    </p:extLst>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212140"/>
            <a:ext cx="1981200" cy="1569660"/>
          </a:xfrm>
          <a:prstGeom prst="rect">
            <a:avLst/>
          </a:prstGeom>
          <a:noFill/>
        </p:spPr>
        <p:txBody>
          <a:bodyPr wrap="square" rtlCol="0">
            <a:spAutoFit/>
          </a:bodyPr>
          <a:lstStyle/>
          <a:p>
            <a:pPr algn="ctr"/>
            <a:r>
              <a:rPr lang="en-US" sz="1600" dirty="0">
                <a:solidFill>
                  <a:schemeClr val="tx1">
                    <a:lumMod val="95000"/>
                  </a:schemeClr>
                </a:solidFill>
              </a:rPr>
              <a:t>Mary Eliza Mahoney</a:t>
            </a:r>
          </a:p>
          <a:p>
            <a:pPr algn="ctr"/>
            <a:endParaRPr lang="en-US" sz="1600" dirty="0">
              <a:solidFill>
                <a:schemeClr val="tx1">
                  <a:lumMod val="95000"/>
                </a:schemeClr>
              </a:solidFill>
            </a:endParaRPr>
          </a:p>
          <a:p>
            <a:pPr algn="ctr"/>
            <a:r>
              <a:rPr lang="en-US" sz="1600" dirty="0">
                <a:solidFill>
                  <a:schemeClr val="tx1">
                    <a:lumMod val="95000"/>
                  </a:schemeClr>
                </a:solidFill>
              </a:rPr>
              <a:t>Founder of National Association of Colored Graduate Nurses </a:t>
            </a:r>
          </a:p>
        </p:txBody>
      </p:sp>
      <p:pic>
        <p:nvPicPr>
          <p:cNvPr id="3" name="Picture 2">
            <a:extLst>
              <a:ext uri="{FF2B5EF4-FFF2-40B4-BE49-F238E27FC236}">
                <a16:creationId xmlns:a16="http://schemas.microsoft.com/office/drawing/2014/main" id="{407402E0-1A9B-4558-84F2-5EA0BD126C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32108" y="0"/>
            <a:ext cx="5369092" cy="6858000"/>
          </a:xfrm>
          <a:prstGeom prst="rect">
            <a:avLst/>
          </a:prstGeom>
        </p:spPr>
      </p:pic>
    </p:spTree>
    <p:extLst>
      <p:ext uri="{BB962C8B-B14F-4D97-AF65-F5344CB8AC3E}">
        <p14:creationId xmlns:p14="http://schemas.microsoft.com/office/powerpoint/2010/main" val="2202657145"/>
      </p:ext>
    </p:extLst>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086600" cy="1200329"/>
          </a:xfrm>
          <a:prstGeom prst="rect">
            <a:avLst/>
          </a:prstGeom>
        </p:spPr>
        <p:txBody>
          <a:bodyPr wrap="square">
            <a:spAutoFit/>
          </a:bodyPr>
          <a:lstStyle/>
          <a:p>
            <a:r>
              <a:rPr lang="en-US" sz="3600" dirty="0"/>
              <a:t>'And when was it that we saw you … in prison and visited you?'</a:t>
            </a:r>
          </a:p>
        </p:txBody>
      </p:sp>
      <p:sp>
        <p:nvSpPr>
          <p:cNvPr id="5" name="TextBox 4"/>
          <p:cNvSpPr txBox="1"/>
          <p:nvPr/>
        </p:nvSpPr>
        <p:spPr>
          <a:xfrm>
            <a:off x="5638800" y="4191001"/>
            <a:ext cx="3352800" cy="461665"/>
          </a:xfrm>
          <a:prstGeom prst="rect">
            <a:avLst/>
          </a:prstGeom>
          <a:noFill/>
        </p:spPr>
        <p:txBody>
          <a:bodyPr wrap="square" rtlCol="0">
            <a:spAutoFit/>
          </a:bodyPr>
          <a:lstStyle/>
          <a:p>
            <a:pPr algn="ctr"/>
            <a:r>
              <a:rPr lang="en-US" sz="2400" dirty="0">
                <a:solidFill>
                  <a:schemeClr val="tx1">
                    <a:lumMod val="95000"/>
                  </a:schemeClr>
                </a:solidFill>
              </a:rPr>
              <a:t>Matthew 25:39ac</a:t>
            </a:r>
          </a:p>
        </p:txBody>
      </p:sp>
    </p:spTree>
    <p:extLst>
      <p:ext uri="{BB962C8B-B14F-4D97-AF65-F5344CB8AC3E}">
        <p14:creationId xmlns:p14="http://schemas.microsoft.com/office/powerpoint/2010/main" val="3471820090"/>
      </p:ext>
    </p:extLst>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5562600"/>
            <a:ext cx="3124200" cy="1077218"/>
          </a:xfrm>
          <a:prstGeom prst="rect">
            <a:avLst/>
          </a:prstGeom>
          <a:noFill/>
        </p:spPr>
        <p:txBody>
          <a:bodyPr wrap="square" rtlCol="0">
            <a:spAutoFit/>
          </a:bodyPr>
          <a:lstStyle/>
          <a:p>
            <a:pPr algn="ctr"/>
            <a:r>
              <a:rPr lang="en-US" sz="1600" dirty="0">
                <a:solidFill>
                  <a:schemeClr val="tx1">
                    <a:lumMod val="95000"/>
                  </a:schemeClr>
                </a:solidFill>
              </a:rPr>
              <a:t>Seven Works of Mercy</a:t>
            </a:r>
          </a:p>
          <a:p>
            <a:pPr algn="ctr"/>
            <a:endParaRPr lang="en-US" sz="1600" dirty="0">
              <a:solidFill>
                <a:schemeClr val="tx1">
                  <a:lumMod val="95000"/>
                </a:schemeClr>
              </a:solidFill>
            </a:endParaRPr>
          </a:p>
          <a:p>
            <a:pPr algn="ctr"/>
            <a:r>
              <a:rPr lang="en-US" sz="1600" dirty="0" err="1">
                <a:solidFill>
                  <a:schemeClr val="tx1">
                    <a:lumMod val="95000"/>
                  </a:schemeClr>
                </a:solidFill>
              </a:rPr>
              <a:t>Diakonie</a:t>
            </a:r>
            <a:r>
              <a:rPr lang="en-US" sz="1600" dirty="0">
                <a:solidFill>
                  <a:schemeClr val="tx1">
                    <a:lumMod val="95000"/>
                  </a:schemeClr>
                </a:solidFill>
              </a:rPr>
              <a:t> Conference Center</a:t>
            </a:r>
          </a:p>
          <a:p>
            <a:pPr algn="ctr"/>
            <a:r>
              <a:rPr lang="en-US" sz="1600" dirty="0">
                <a:solidFill>
                  <a:schemeClr val="tx1">
                    <a:lumMod val="95000"/>
                  </a:schemeClr>
                </a:solidFill>
              </a:rPr>
              <a:t> </a:t>
            </a:r>
            <a:r>
              <a:rPr lang="en-US" sz="1600" dirty="0" err="1">
                <a:solidFill>
                  <a:schemeClr val="tx1">
                    <a:lumMod val="95000"/>
                  </a:schemeClr>
                </a:solidFill>
              </a:rPr>
              <a:t>Neuendettelsau</a:t>
            </a:r>
            <a:r>
              <a:rPr lang="en-US" sz="1600" dirty="0">
                <a:solidFill>
                  <a:schemeClr val="tx1">
                    <a:lumMod val="95000"/>
                  </a:schemeClr>
                </a:solidFill>
              </a:rPr>
              <a:t>, Germany</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46266" y="0"/>
            <a:ext cx="1978535" cy="6858000"/>
          </a:xfrm>
          <a:prstGeom prst="rect">
            <a:avLst/>
          </a:prstGeom>
        </p:spPr>
      </p:pic>
    </p:spTree>
    <p:extLst>
      <p:ext uri="{BB962C8B-B14F-4D97-AF65-F5344CB8AC3E}">
        <p14:creationId xmlns:p14="http://schemas.microsoft.com/office/powerpoint/2010/main" val="2746837428"/>
      </p:ext>
    </p:extLst>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2057400"/>
            <a:ext cx="7315200" cy="1754326"/>
          </a:xfrm>
          <a:prstGeom prst="rect">
            <a:avLst/>
          </a:prstGeom>
        </p:spPr>
        <p:txBody>
          <a:bodyPr wrap="square">
            <a:spAutoFit/>
          </a:bodyPr>
          <a:lstStyle/>
          <a:p>
            <a:r>
              <a:rPr lang="en-US" sz="3600" dirty="0"/>
              <a:t>'Truly I tell you, just as you did it to one of the least of these …, you did it to me.'</a:t>
            </a:r>
            <a:endParaRPr lang="en-US" sz="3600" dirty="0">
              <a:cs typeface="Arial" pitchFamily="34" charset="0"/>
            </a:endParaRPr>
          </a:p>
        </p:txBody>
      </p:sp>
      <p:sp>
        <p:nvSpPr>
          <p:cNvPr id="5" name="TextBox 4"/>
          <p:cNvSpPr txBox="1"/>
          <p:nvPr/>
        </p:nvSpPr>
        <p:spPr>
          <a:xfrm>
            <a:off x="5867400" y="4343401"/>
            <a:ext cx="3352800" cy="461665"/>
          </a:xfrm>
          <a:prstGeom prst="rect">
            <a:avLst/>
          </a:prstGeom>
          <a:noFill/>
        </p:spPr>
        <p:txBody>
          <a:bodyPr wrap="square" rtlCol="0">
            <a:spAutoFit/>
          </a:bodyPr>
          <a:lstStyle/>
          <a:p>
            <a:pPr algn="ctr"/>
            <a:r>
              <a:rPr lang="en-US" sz="2400" dirty="0">
                <a:solidFill>
                  <a:schemeClr val="tx1">
                    <a:lumMod val="95000"/>
                  </a:schemeClr>
                </a:solidFill>
              </a:rPr>
              <a:t>Matthew 25:40</a:t>
            </a:r>
          </a:p>
        </p:txBody>
      </p:sp>
    </p:spTree>
    <p:extLst>
      <p:ext uri="{BB962C8B-B14F-4D97-AF65-F5344CB8AC3E}">
        <p14:creationId xmlns:p14="http://schemas.microsoft.com/office/powerpoint/2010/main" val="3934289951"/>
      </p:ext>
    </p:extLst>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05000"/>
            <a:ext cx="6477000" cy="2308324"/>
          </a:xfrm>
          <a:prstGeom prst="rect">
            <a:avLst/>
          </a:prstGeom>
        </p:spPr>
        <p:txBody>
          <a:bodyPr wrap="square">
            <a:spAutoFit/>
          </a:bodyPr>
          <a:lstStyle/>
          <a:p>
            <a:r>
              <a:rPr lang="en-US" sz="3600" dirty="0"/>
              <a:t>For everything there is a season, and a time for every </a:t>
            </a:r>
            <a:r>
              <a:rPr lang="en-US" sz="3600"/>
              <a:t>matter under </a:t>
            </a:r>
            <a:r>
              <a:rPr lang="en-US" sz="3600" dirty="0"/>
              <a:t>heaven …</a:t>
            </a:r>
          </a:p>
          <a:p>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Ecclesiastes 3:1</a:t>
            </a:r>
          </a:p>
        </p:txBody>
      </p:sp>
    </p:spTree>
    <p:extLst>
      <p:ext uri="{BB962C8B-B14F-4D97-AF65-F5344CB8AC3E}">
        <p14:creationId xmlns:p14="http://schemas.microsoft.com/office/powerpoint/2010/main" val="726867266"/>
      </p:ext>
    </p:extLst>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212140"/>
            <a:ext cx="2057400" cy="1569660"/>
          </a:xfrm>
          <a:prstGeom prst="rect">
            <a:avLst/>
          </a:prstGeom>
          <a:noFill/>
        </p:spPr>
        <p:txBody>
          <a:bodyPr wrap="square" rtlCol="0">
            <a:spAutoFit/>
          </a:bodyPr>
          <a:lstStyle/>
          <a:p>
            <a:pPr algn="ctr"/>
            <a:r>
              <a:rPr lang="en-US" sz="1600" dirty="0">
                <a:solidFill>
                  <a:schemeClr val="tx1">
                    <a:lumMod val="95000"/>
                  </a:schemeClr>
                </a:solidFill>
              </a:rPr>
              <a:t>Jesus Christ</a:t>
            </a:r>
          </a:p>
          <a:p>
            <a:pPr algn="ctr"/>
            <a:endParaRPr lang="en-US" sz="1600" dirty="0">
              <a:solidFill>
                <a:schemeClr val="tx1">
                  <a:lumMod val="95000"/>
                </a:schemeClr>
              </a:solidFill>
            </a:endParaRPr>
          </a:p>
          <a:p>
            <a:pPr algn="ctr"/>
            <a:r>
              <a:rPr lang="en-US" sz="1600" dirty="0">
                <a:solidFill>
                  <a:schemeClr val="tx1">
                    <a:lumMod val="95000"/>
                  </a:schemeClr>
                </a:solidFill>
              </a:rPr>
              <a:t> Alexi von </a:t>
            </a:r>
            <a:r>
              <a:rPr lang="en-US" sz="1600" dirty="0" err="1">
                <a:solidFill>
                  <a:schemeClr val="tx1">
                    <a:lumMod val="95000"/>
                  </a:schemeClr>
                </a:solidFill>
              </a:rPr>
              <a:t>Jawlensky</a:t>
            </a:r>
            <a:endParaRPr lang="en-US" sz="1600" dirty="0">
              <a:solidFill>
                <a:schemeClr val="tx1">
                  <a:lumMod val="95000"/>
                </a:schemeClr>
              </a:solidFill>
            </a:endParaRPr>
          </a:p>
          <a:p>
            <a:pPr algn="ctr"/>
            <a:r>
              <a:rPr lang="en-US" sz="1600" dirty="0">
                <a:solidFill>
                  <a:schemeClr val="tx1">
                    <a:lumMod val="95000"/>
                  </a:schemeClr>
                </a:solidFill>
              </a:rPr>
              <a:t>Los Angeles County Museum of Art</a:t>
            </a:r>
          </a:p>
          <a:p>
            <a:pPr algn="ctr"/>
            <a:r>
              <a:rPr lang="en-US" sz="1600" dirty="0">
                <a:solidFill>
                  <a:schemeClr val="tx1">
                    <a:lumMod val="95000"/>
                  </a:schemeClr>
                </a:solidFill>
              </a:rPr>
              <a:t>Los Angeles, CAs</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52278" y="-50006"/>
            <a:ext cx="5201322" cy="6908006"/>
          </a:xfrm>
          <a:prstGeom prst="rect">
            <a:avLst/>
          </a:prstGeom>
        </p:spPr>
      </p:pic>
    </p:spTree>
    <p:extLst>
      <p:ext uri="{BB962C8B-B14F-4D97-AF65-F5344CB8AC3E}">
        <p14:creationId xmlns:p14="http://schemas.microsoft.com/office/powerpoint/2010/main" val="2260333872"/>
      </p:ext>
    </p:extLst>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00800"/>
            <a:ext cx="8686800" cy="338554"/>
          </a:xfrm>
          <a:prstGeom prst="rect">
            <a:avLst/>
          </a:prstGeom>
          <a:noFill/>
        </p:spPr>
        <p:txBody>
          <a:bodyPr wrap="square" rtlCol="0">
            <a:spAutoFit/>
          </a:bodyPr>
          <a:lstStyle/>
          <a:p>
            <a:pPr algn="ctr"/>
            <a:r>
              <a:rPr lang="en-US" sz="1600" dirty="0">
                <a:solidFill>
                  <a:schemeClr val="tx1">
                    <a:lumMod val="95000"/>
                  </a:schemeClr>
                </a:solidFill>
              </a:rPr>
              <a:t>“Don’t Look Down on a Man…Unless You </a:t>
            </a:r>
            <a:r>
              <a:rPr lang="en-US" sz="1600" dirty="0" err="1">
                <a:solidFill>
                  <a:schemeClr val="tx1">
                    <a:lumMod val="95000"/>
                  </a:schemeClr>
                </a:solidFill>
              </a:rPr>
              <a:t>Gonna</a:t>
            </a:r>
            <a:r>
              <a:rPr lang="en-US" sz="1600" dirty="0">
                <a:solidFill>
                  <a:schemeClr val="tx1">
                    <a:lumMod val="95000"/>
                  </a:schemeClr>
                </a:solidFill>
              </a:rPr>
              <a:t> Pick Him Up  --  Mural, Washington, DC</a:t>
            </a:r>
          </a:p>
        </p:txBody>
      </p:sp>
      <p:pic>
        <p:nvPicPr>
          <p:cNvPr id="3" name="Picture 2">
            <a:extLst>
              <a:ext uri="{FF2B5EF4-FFF2-40B4-BE49-F238E27FC236}">
                <a16:creationId xmlns:a16="http://schemas.microsoft.com/office/drawing/2014/main" id="{61E9AA6B-32E3-466F-B937-B4A98EF09D89}"/>
              </a:ext>
            </a:extLst>
          </p:cNvPr>
          <p:cNvPicPr>
            <a:picLocks noChangeAspect="1"/>
          </p:cNvPicPr>
          <p:nvPr/>
        </p:nvPicPr>
        <p:blipFill>
          <a:blip r:embed="rId2"/>
          <a:stretch>
            <a:fillRect/>
          </a:stretch>
        </p:blipFill>
        <p:spPr>
          <a:xfrm>
            <a:off x="2286000" y="1"/>
            <a:ext cx="7620000" cy="6257925"/>
          </a:xfrm>
          <a:prstGeom prst="rect">
            <a:avLst/>
          </a:prstGeom>
        </p:spPr>
      </p:pic>
    </p:spTree>
    <p:extLst>
      <p:ext uri="{BB962C8B-B14F-4D97-AF65-F5344CB8AC3E}">
        <p14:creationId xmlns:p14="http://schemas.microsoft.com/office/powerpoint/2010/main" val="2114341126"/>
      </p:ext>
    </p:extLst>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en-US" sz="1600" dirty="0"/>
          </a:p>
          <a:p>
            <a:pPr>
              <a:buNone/>
            </a:pPr>
            <a:r>
              <a:rPr lang="en-US" sz="1600" dirty="0"/>
              <a:t>https://commons.wikimedia.org/wiki/File:Leonard_French_La_Trobe_03-2_cropped.jpg</a:t>
            </a:r>
          </a:p>
          <a:p>
            <a:pPr>
              <a:buNone/>
            </a:pPr>
            <a:r>
              <a:rPr lang="en-US" sz="1600" dirty="0"/>
              <a:t>Http://diglib.library.vanderbilt.edu/act-imagelink.pl?RC=46042</a:t>
            </a:r>
          </a:p>
          <a:p>
            <a:pPr>
              <a:buNone/>
            </a:pPr>
            <a:r>
              <a:rPr lang="en-US" sz="1600" dirty="0"/>
              <a:t>https://commons.wikimedia.org/wiki/File:Master_of_Alkmaar_-_The_Seven_Works_of_Mercy_(detail)_-_WGA14368.jpg</a:t>
            </a:r>
          </a:p>
          <a:p>
            <a:pPr>
              <a:buNone/>
            </a:pPr>
            <a:r>
              <a:rPr lang="en-US" sz="1600" dirty="0"/>
              <a:t>https://www.flickr.com/photos/tonythemisfit/3254449443</a:t>
            </a:r>
          </a:p>
          <a:p>
            <a:pPr>
              <a:buNone/>
            </a:pPr>
            <a:r>
              <a:rPr lang="en-US" sz="1600" dirty="0"/>
              <a:t>https://commons.wikimedia.org/wiki/File:Santuario_de_la_Divina_Misericordia_de_Guayaquil_(17613500314).jpg</a:t>
            </a:r>
          </a:p>
          <a:p>
            <a:pPr>
              <a:buNone/>
            </a:pPr>
            <a:r>
              <a:rPr lang="en-US" sz="1600" dirty="0"/>
              <a:t>https://commons.wikimedia.org/wiki/File:Brueghel-Umkreis_Werke_der_Barmherzigkeit.jpg</a:t>
            </a:r>
          </a:p>
          <a:p>
            <a:pPr>
              <a:buNone/>
            </a:pPr>
            <a:r>
              <a:rPr lang="en-US" sz="1600" dirty="0"/>
              <a:t>https://commons.wikimedia.org/wiki/File:Clara_Barton,_founder_American_Red_Cross_(89684515).jpg</a:t>
            </a:r>
          </a:p>
          <a:p>
            <a:pPr>
              <a:buNone/>
            </a:pPr>
            <a:r>
              <a:rPr lang="en-US" sz="1600" dirty="0"/>
              <a:t>https://commons.wikimedia.org/wiki/File:Mary_Eliza_Mahoney.jpg</a:t>
            </a:r>
          </a:p>
          <a:p>
            <a:pPr>
              <a:buNone/>
            </a:pPr>
            <a:r>
              <a:rPr lang="en-US" sz="1600" dirty="0"/>
              <a:t>https://commons.wikimedia.org/wiki/File:Diakoniegemaelde_Neuendettelsau.jpg</a:t>
            </a:r>
          </a:p>
          <a:p>
            <a:pPr>
              <a:buNone/>
            </a:pPr>
            <a:r>
              <a:rPr lang="en-US" sz="1600" dirty="0"/>
              <a:t>Https://commons.wikimedia.org/wiki/File:%27The_Young_Christ%27_by_Alexej_von_Jawlensky,_1920-21,_LACMA.JPG </a:t>
            </a:r>
          </a:p>
          <a:p>
            <a:pPr>
              <a:buNone/>
            </a:pPr>
            <a:r>
              <a:rPr lang="en-US" sz="1600" dirty="0"/>
              <a:t>https://www.flickr.com/photos/daquellamanera/3994554964</a:t>
            </a:r>
          </a:p>
          <a:p>
            <a:pPr>
              <a:buNone/>
            </a:pPr>
            <a:endParaRPr lang="en-US" sz="1600" dirty="0"/>
          </a:p>
          <a:p>
            <a:pPr>
              <a:buNone/>
            </a:pPr>
            <a:r>
              <a:rPr lang="en-US" sz="1600" dirty="0"/>
              <a:t>Additional descriptions can be found at the Art in the Christian Tradition image library, a service of the Vanderbilt Divinity Library, </a:t>
            </a:r>
            <a:r>
              <a:rPr lang="en-US" sz="1600" dirty="0" err="1"/>
              <a:t>http://diglib.library.vanderbilt.edu/</a:t>
            </a:r>
            <a:r>
              <a:rPr lang="en-US" sz="1600" dirty="0"/>
              <a:t>.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4904364"/>
            <a:ext cx="1828800" cy="1877437"/>
          </a:xfrm>
          <a:prstGeom prst="rect">
            <a:avLst/>
          </a:prstGeom>
          <a:noFill/>
        </p:spPr>
        <p:txBody>
          <a:bodyPr wrap="square" rtlCol="0">
            <a:spAutoFit/>
          </a:bodyPr>
          <a:lstStyle/>
          <a:p>
            <a:pPr algn="ctr"/>
            <a:r>
              <a:rPr lang="en-US" sz="1600" dirty="0">
                <a:solidFill>
                  <a:schemeClr val="tx1">
                    <a:lumMod val="95000"/>
                  </a:schemeClr>
                </a:solidFill>
              </a:rPr>
              <a:t>The Four Seasons</a:t>
            </a:r>
          </a:p>
          <a:p>
            <a:pPr algn="ctr"/>
            <a:endParaRPr lang="en-US" sz="1600" dirty="0">
              <a:solidFill>
                <a:schemeClr val="tx1">
                  <a:lumMod val="95000"/>
                </a:schemeClr>
              </a:solidFill>
            </a:endParaRPr>
          </a:p>
          <a:p>
            <a:pPr algn="ctr"/>
            <a:r>
              <a:rPr lang="en-US" sz="1600" dirty="0">
                <a:solidFill>
                  <a:schemeClr val="tx1">
                    <a:lumMod val="95000"/>
                  </a:schemeClr>
                </a:solidFill>
              </a:rPr>
              <a:t>Leonard French</a:t>
            </a:r>
          </a:p>
          <a:p>
            <a:pPr algn="ctr"/>
            <a:r>
              <a:rPr lang="en-US" sz="1600" dirty="0">
                <a:solidFill>
                  <a:schemeClr val="tx1">
                    <a:lumMod val="95000"/>
                  </a:schemeClr>
                </a:solidFill>
              </a:rPr>
              <a:t>La Trobe University Sculpture Park</a:t>
            </a:r>
          </a:p>
          <a:p>
            <a:pPr algn="ctr"/>
            <a:r>
              <a:rPr lang="en-US" sz="1600" dirty="0">
                <a:solidFill>
                  <a:schemeClr val="tx1">
                    <a:lumMod val="95000"/>
                  </a:schemeClr>
                </a:solidFill>
              </a:rPr>
              <a:t>Melbourne, Australia</a:t>
            </a:r>
          </a:p>
        </p:txBody>
      </p:sp>
      <p:pic>
        <p:nvPicPr>
          <p:cNvPr id="2" name="Picture 1">
            <a:extLst>
              <a:ext uri="{FF2B5EF4-FFF2-40B4-BE49-F238E27FC236}">
                <a16:creationId xmlns:a16="http://schemas.microsoft.com/office/drawing/2014/main" id="{47FA1EB8-9C0B-40C6-B208-44C382912E0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86200" y="78218"/>
            <a:ext cx="6644640" cy="6627382"/>
          </a:xfrm>
          <a:prstGeom prst="rect">
            <a:avLst/>
          </a:prstGeom>
        </p:spPr>
      </p:pic>
    </p:spTree>
    <p:extLst>
      <p:ext uri="{BB962C8B-B14F-4D97-AF65-F5344CB8AC3E}">
        <p14:creationId xmlns:p14="http://schemas.microsoft.com/office/powerpoint/2010/main" val="189442954"/>
      </p:ext>
    </p:extLst>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70"/>
            <a:ext cx="7467600" cy="1200329"/>
          </a:xfrm>
          <a:prstGeom prst="rect">
            <a:avLst/>
          </a:prstGeom>
        </p:spPr>
        <p:txBody>
          <a:bodyPr wrap="square">
            <a:spAutoFit/>
          </a:bodyPr>
          <a:lstStyle/>
          <a:p>
            <a:r>
              <a:rPr lang="en-US" sz="3600" dirty="0"/>
              <a:t>"It is done! I am the Alpha and the Omega, the beginning and the end.”</a:t>
            </a:r>
            <a:endParaRPr lang="en-US" sz="3600" dirty="0">
              <a:cs typeface="Arial" pitchFamily="34" charset="0"/>
            </a:endParaRPr>
          </a:p>
        </p:txBody>
      </p:sp>
      <p:sp>
        <p:nvSpPr>
          <p:cNvPr id="4" name="TextBox 3"/>
          <p:cNvSpPr txBox="1"/>
          <p:nvPr/>
        </p:nvSpPr>
        <p:spPr>
          <a:xfrm>
            <a:off x="5715000" y="4495801"/>
            <a:ext cx="3352800" cy="461665"/>
          </a:xfrm>
          <a:prstGeom prst="rect">
            <a:avLst/>
          </a:prstGeom>
          <a:noFill/>
        </p:spPr>
        <p:txBody>
          <a:bodyPr wrap="square" rtlCol="0">
            <a:spAutoFit/>
          </a:bodyPr>
          <a:lstStyle/>
          <a:p>
            <a:pPr algn="ctr"/>
            <a:r>
              <a:rPr lang="en-US" sz="2400" dirty="0">
                <a:solidFill>
                  <a:schemeClr val="tx1">
                    <a:lumMod val="95000"/>
                  </a:schemeClr>
                </a:solidFill>
              </a:rPr>
              <a:t>Revelation 21:6a</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400800"/>
            <a:ext cx="8763000" cy="338554"/>
          </a:xfrm>
          <a:prstGeom prst="rect">
            <a:avLst/>
          </a:prstGeom>
          <a:noFill/>
        </p:spPr>
        <p:txBody>
          <a:bodyPr wrap="square" rtlCol="0">
            <a:spAutoFit/>
          </a:bodyPr>
          <a:lstStyle/>
          <a:p>
            <a:pPr algn="ctr"/>
            <a:r>
              <a:rPr lang="en-US" sz="1600" dirty="0">
                <a:solidFill>
                  <a:schemeClr val="tx1">
                    <a:lumMod val="95000"/>
                  </a:schemeClr>
                </a:solidFill>
              </a:rPr>
              <a:t>Alpha and Omega  --  Metalwork, Benton Chapel, Vanderbilt University, Nashville, TN</a:t>
            </a:r>
          </a:p>
        </p:txBody>
      </p:sp>
      <p:pic>
        <p:nvPicPr>
          <p:cNvPr id="2" name="Picture 1">
            <a:extLst>
              <a:ext uri="{FF2B5EF4-FFF2-40B4-BE49-F238E27FC236}">
                <a16:creationId xmlns:a16="http://schemas.microsoft.com/office/drawing/2014/main" id="{CAA2473F-5ECD-4411-A62E-72821997C3C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28800" y="152400"/>
            <a:ext cx="8534400" cy="609600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514601"/>
            <a:ext cx="7467600" cy="1200329"/>
          </a:xfrm>
          <a:prstGeom prst="rect">
            <a:avLst/>
          </a:prstGeom>
        </p:spPr>
        <p:txBody>
          <a:bodyPr wrap="square">
            <a:spAutoFit/>
          </a:bodyPr>
          <a:lstStyle/>
          <a:p>
            <a:r>
              <a:rPr lang="en-US" sz="3600" dirty="0"/>
              <a:t>'Lord, when was it that we saw you hungry and gave you food …'</a:t>
            </a:r>
            <a:endParaRPr lang="en-US" sz="3600" dirty="0">
              <a:cs typeface="Arial" pitchFamily="34" charset="0"/>
            </a:endParaRPr>
          </a:p>
        </p:txBody>
      </p:sp>
      <p:sp>
        <p:nvSpPr>
          <p:cNvPr id="5" name="TextBox 4"/>
          <p:cNvSpPr txBox="1"/>
          <p:nvPr/>
        </p:nvSpPr>
        <p:spPr>
          <a:xfrm>
            <a:off x="5943600" y="4191001"/>
            <a:ext cx="3352800" cy="461665"/>
          </a:xfrm>
          <a:prstGeom prst="rect">
            <a:avLst/>
          </a:prstGeom>
          <a:noFill/>
        </p:spPr>
        <p:txBody>
          <a:bodyPr wrap="square" rtlCol="0">
            <a:spAutoFit/>
          </a:bodyPr>
          <a:lstStyle/>
          <a:p>
            <a:pPr algn="ctr"/>
            <a:r>
              <a:rPr lang="en-US" sz="2400" dirty="0">
                <a:solidFill>
                  <a:schemeClr val="tx1">
                    <a:lumMod val="95000"/>
                  </a:schemeClr>
                </a:solidFill>
              </a:rPr>
              <a:t>Matthew 25:37a</a:t>
            </a:r>
          </a:p>
        </p:txBody>
      </p:sp>
    </p:spTree>
    <p:extLst>
      <p:ext uri="{BB962C8B-B14F-4D97-AF65-F5344CB8AC3E}">
        <p14:creationId xmlns:p14="http://schemas.microsoft.com/office/powerpoint/2010/main" val="181916005"/>
      </p:ext>
    </p:extLst>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4935142"/>
            <a:ext cx="2057400" cy="1846659"/>
          </a:xfrm>
          <a:prstGeom prst="rect">
            <a:avLst/>
          </a:prstGeom>
          <a:noFill/>
        </p:spPr>
        <p:txBody>
          <a:bodyPr wrap="square" rtlCol="0">
            <a:spAutoFit/>
          </a:bodyPr>
          <a:lstStyle/>
          <a:p>
            <a:pPr algn="ctr"/>
            <a:r>
              <a:rPr lang="en-US" sz="1600" dirty="0">
                <a:solidFill>
                  <a:schemeClr val="tx1">
                    <a:lumMod val="95000"/>
                  </a:schemeClr>
                </a:solidFill>
              </a:rPr>
              <a:t>Seven Works of Mercy (with Christ as one of the recipients)</a:t>
            </a:r>
          </a:p>
          <a:p>
            <a:pPr algn="ctr"/>
            <a:endParaRPr lang="en-US" sz="1600" dirty="0">
              <a:solidFill>
                <a:schemeClr val="tx1">
                  <a:lumMod val="95000"/>
                </a:schemeClr>
              </a:solidFill>
            </a:endParaRPr>
          </a:p>
          <a:p>
            <a:pPr algn="ctr"/>
            <a:r>
              <a:rPr lang="en-US" sz="1600" dirty="0">
                <a:solidFill>
                  <a:schemeClr val="tx1">
                    <a:lumMod val="95000"/>
                  </a:schemeClr>
                </a:solidFill>
              </a:rPr>
              <a:t>Master of Alkmaar</a:t>
            </a:r>
          </a:p>
          <a:p>
            <a:pPr algn="ctr"/>
            <a:r>
              <a:rPr lang="en-US" sz="1600" dirty="0">
                <a:solidFill>
                  <a:schemeClr val="tx1">
                    <a:lumMod val="95000"/>
                  </a:schemeClr>
                </a:solidFill>
              </a:rPr>
              <a:t>Rijksmuseum</a:t>
            </a:r>
          </a:p>
          <a:p>
            <a:pPr algn="ctr"/>
            <a:r>
              <a:rPr lang="en-US" sz="1600" dirty="0">
                <a:solidFill>
                  <a:schemeClr val="tx1">
                    <a:lumMod val="95000"/>
                  </a:schemeClr>
                </a:solidFill>
              </a:rPr>
              <a:t>Amsterdam</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48201" y="-30018"/>
            <a:ext cx="5741001" cy="6858000"/>
          </a:xfrm>
          <a:prstGeom prst="rect">
            <a:avLst/>
          </a:prstGeom>
        </p:spPr>
      </p:pic>
    </p:spTree>
    <p:extLst>
      <p:ext uri="{BB962C8B-B14F-4D97-AF65-F5344CB8AC3E}">
        <p14:creationId xmlns:p14="http://schemas.microsoft.com/office/powerpoint/2010/main" val="682293817"/>
      </p:ext>
    </p:extLst>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209801"/>
            <a:ext cx="7467600" cy="1200329"/>
          </a:xfrm>
          <a:prstGeom prst="rect">
            <a:avLst/>
          </a:prstGeom>
        </p:spPr>
        <p:txBody>
          <a:bodyPr wrap="square">
            <a:spAutoFit/>
          </a:bodyPr>
          <a:lstStyle/>
          <a:p>
            <a:r>
              <a:rPr lang="en-US" sz="3600" dirty="0"/>
              <a:t>'… or thirsty and gave you something to drink?'</a:t>
            </a:r>
            <a:endParaRPr lang="en-US" sz="3600" dirty="0">
              <a:cs typeface="Arial" pitchFamily="34" charset="0"/>
            </a:endParaRPr>
          </a:p>
        </p:txBody>
      </p:sp>
      <p:sp>
        <p:nvSpPr>
          <p:cNvPr id="5" name="TextBox 4"/>
          <p:cNvSpPr txBox="1"/>
          <p:nvPr/>
        </p:nvSpPr>
        <p:spPr>
          <a:xfrm>
            <a:off x="5791200" y="3810001"/>
            <a:ext cx="3352800" cy="461665"/>
          </a:xfrm>
          <a:prstGeom prst="rect">
            <a:avLst/>
          </a:prstGeom>
          <a:noFill/>
        </p:spPr>
        <p:txBody>
          <a:bodyPr wrap="square" rtlCol="0">
            <a:spAutoFit/>
          </a:bodyPr>
          <a:lstStyle/>
          <a:p>
            <a:pPr algn="ctr"/>
            <a:r>
              <a:rPr lang="en-US" sz="2400" dirty="0">
                <a:solidFill>
                  <a:schemeClr val="tx1">
                    <a:lumMod val="95000"/>
                  </a:schemeClr>
                </a:solidFill>
              </a:rPr>
              <a:t>Matthew 25:37b</a:t>
            </a:r>
          </a:p>
        </p:txBody>
      </p:sp>
    </p:spTree>
    <p:extLst>
      <p:ext uri="{BB962C8B-B14F-4D97-AF65-F5344CB8AC3E}">
        <p14:creationId xmlns:p14="http://schemas.microsoft.com/office/powerpoint/2010/main" val="2414119159"/>
      </p:ext>
    </p:extLst>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248400"/>
            <a:ext cx="8763000" cy="338554"/>
          </a:xfrm>
          <a:prstGeom prst="rect">
            <a:avLst/>
          </a:prstGeom>
          <a:noFill/>
        </p:spPr>
        <p:txBody>
          <a:bodyPr wrap="square" rtlCol="0">
            <a:spAutoFit/>
          </a:bodyPr>
          <a:lstStyle/>
          <a:p>
            <a:pPr algn="ctr"/>
            <a:r>
              <a:rPr lang="en-US" sz="1600" dirty="0">
                <a:solidFill>
                  <a:schemeClr val="tx1">
                    <a:lumMod val="95000"/>
                  </a:schemeClr>
                </a:solidFill>
              </a:rPr>
              <a:t>Soup Kitchen at the House of Mercy Church, Winter 2009  --  Tony Fischer, Newark, NJ</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400" y="93910"/>
            <a:ext cx="8868888" cy="6002090"/>
          </a:xfrm>
          <a:prstGeom prst="rect">
            <a:avLst/>
          </a:prstGeom>
        </p:spPr>
      </p:pic>
    </p:spTree>
    <p:extLst>
      <p:ext uri="{BB962C8B-B14F-4D97-AF65-F5344CB8AC3E}">
        <p14:creationId xmlns:p14="http://schemas.microsoft.com/office/powerpoint/2010/main" val="2021182140"/>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1297</TotalTime>
  <Words>649</Words>
  <Application>Microsoft Office PowerPoint</Application>
  <PresentationFormat>Widescreen</PresentationFormat>
  <Paragraphs>69</Paragraphs>
  <Slides>22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First Sunday after Christmas Day Year A</vt:lpstr>
      <vt:lpstr>New Year’s 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Years Day</dc:title>
  <dc:creator>Anne</dc:creator>
  <cp:lastModifiedBy>Anne Richardson</cp:lastModifiedBy>
  <cp:revision>65</cp:revision>
  <dcterms:created xsi:type="dcterms:W3CDTF">2016-08-31T16:46:43Z</dcterms:created>
  <dcterms:modified xsi:type="dcterms:W3CDTF">2022-10-11T14:15:24Z</dcterms:modified>
</cp:coreProperties>
</file>