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6" r:id="rId6"/>
    <p:sldId id="385" r:id="rId7"/>
    <p:sldId id="388" r:id="rId8"/>
    <p:sldId id="387" r:id="rId9"/>
    <p:sldId id="384" r:id="rId10"/>
    <p:sldId id="389" r:id="rId11"/>
    <p:sldId id="390" r:id="rId12"/>
    <p:sldId id="391" r:id="rId13"/>
    <p:sldId id="392" r:id="rId14"/>
    <p:sldId id="393" r:id="rId15"/>
    <p:sldId id="394" r:id="rId16"/>
    <p:sldId id="395" r:id="rId17"/>
    <p:sldId id="396" r:id="rId18"/>
    <p:sldId id="397" r:id="rId19"/>
    <p:sldId id="406" r:id="rId20"/>
    <p:sldId id="419" r:id="rId21"/>
    <p:sldId id="405" r:id="rId22"/>
    <p:sldId id="398"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E65"/>
    <a:srgbClr val="B4CE66"/>
    <a:srgbClr val="23A87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solidFill>
                  <a:schemeClr val="bg1"/>
                </a:solidFill>
              </a:rPr>
              <a:t>Nativity of the Lord I</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bg1"/>
                </a:solidFill>
              </a:rPr>
              <a:t>Year B</a:t>
            </a:r>
          </a:p>
        </p:txBody>
      </p:sp>
      <p:sp>
        <p:nvSpPr>
          <p:cNvPr id="4" name="Rectangle 3"/>
          <p:cNvSpPr/>
          <p:nvPr/>
        </p:nvSpPr>
        <p:spPr>
          <a:xfrm>
            <a:off x="1828800" y="4813518"/>
            <a:ext cx="3276600" cy="1815882"/>
          </a:xfrm>
          <a:prstGeom prst="rect">
            <a:avLst/>
          </a:prstGeom>
          <a:solidFill>
            <a:srgbClr val="EBAE65">
              <a:alpha val="60000"/>
            </a:srgbClr>
          </a:solidFill>
        </p:spPr>
        <p:txBody>
          <a:bodyPr wrap="square">
            <a:spAutoFit/>
          </a:bodyPr>
          <a:lstStyle/>
          <a:p>
            <a:pPr algn="ctr"/>
            <a:r>
              <a:rPr lang="fi-FI" sz="2800" dirty="0">
                <a:solidFill>
                  <a:schemeClr val="bg1"/>
                </a:solidFill>
              </a:rPr>
              <a:t>Isaiah 9:2-7</a:t>
            </a:r>
          </a:p>
          <a:p>
            <a:pPr algn="ctr"/>
            <a:r>
              <a:rPr lang="fi-FI" sz="2800" dirty="0">
                <a:solidFill>
                  <a:schemeClr val="bg1"/>
                </a:solidFill>
              </a:rPr>
              <a:t>Psalm 96</a:t>
            </a:r>
          </a:p>
          <a:p>
            <a:pPr algn="ctr"/>
            <a:r>
              <a:rPr lang="fi-FI" sz="2800" dirty="0">
                <a:solidFill>
                  <a:schemeClr val="bg1"/>
                </a:solidFill>
              </a:rPr>
              <a:t>Titus 2:11-14</a:t>
            </a:r>
          </a:p>
          <a:p>
            <a:pPr algn="ctr"/>
            <a:r>
              <a:rPr lang="fi-FI" sz="2800" dirty="0">
                <a:solidFill>
                  <a:schemeClr val="bg1"/>
                </a:solidFill>
              </a:rPr>
              <a:t>Luke 2:1-14, (15-20)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1"/>
            <a:ext cx="6629400" cy="1789331"/>
          </a:xfrm>
          <a:prstGeom prst="rect">
            <a:avLst/>
          </a:prstGeom>
        </p:spPr>
        <p:txBody>
          <a:bodyPr wrap="square">
            <a:spAutoFit/>
          </a:bodyPr>
          <a:lstStyle/>
          <a:p>
            <a:r>
              <a:rPr lang="en-US" sz="3600" dirty="0"/>
              <a:t>In those days a decree went out from Emperor Augustus that all the world should be registered.</a:t>
            </a:r>
            <a:endParaRPr lang="en-US" sz="3600" dirty="0">
              <a:cs typeface="Arial" pitchFamily="34" charset="0"/>
            </a:endParaRPr>
          </a:p>
        </p:txBody>
      </p:sp>
      <p:sp>
        <p:nvSpPr>
          <p:cNvPr id="5" name="TextBox 4"/>
          <p:cNvSpPr txBox="1"/>
          <p:nvPr/>
        </p:nvSpPr>
        <p:spPr>
          <a:xfrm>
            <a:off x="5992091"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257801"/>
            <a:ext cx="2677120" cy="1354217"/>
          </a:xfrm>
          <a:prstGeom prst="rect">
            <a:avLst/>
          </a:prstGeom>
          <a:noFill/>
        </p:spPr>
        <p:txBody>
          <a:bodyPr wrap="square" rtlCol="0">
            <a:spAutoFit/>
          </a:bodyPr>
          <a:lstStyle/>
          <a:p>
            <a:pPr algn="ctr"/>
            <a:r>
              <a:rPr lang="en-US" sz="1600" dirty="0">
                <a:solidFill>
                  <a:schemeClr val="tx1">
                    <a:lumMod val="95000"/>
                  </a:schemeClr>
                </a:solidFill>
              </a:rPr>
              <a:t>Emperor Augustus</a:t>
            </a:r>
          </a:p>
          <a:p>
            <a:pPr algn="ctr"/>
            <a:endParaRPr lang="en-US" sz="1600" dirty="0">
              <a:solidFill>
                <a:schemeClr val="tx1">
                  <a:lumMod val="95000"/>
                </a:schemeClr>
              </a:solidFill>
            </a:endParaRPr>
          </a:p>
          <a:p>
            <a:pPr algn="ctr"/>
            <a:r>
              <a:rPr lang="en-US" sz="1600" dirty="0">
                <a:solidFill>
                  <a:schemeClr val="tx1">
                    <a:lumMod val="95000"/>
                  </a:schemeClr>
                </a:solidFill>
              </a:rPr>
              <a:t>National Archaeological Museum</a:t>
            </a:r>
          </a:p>
          <a:p>
            <a:pPr algn="ctr"/>
            <a:r>
              <a:rPr lang="en-US" sz="1600" dirty="0">
                <a:solidFill>
                  <a:schemeClr val="tx1">
                    <a:lumMod val="95000"/>
                  </a:schemeClr>
                </a:solidFill>
              </a:rPr>
              <a:t>Athens, Greece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9720" y="0"/>
            <a:ext cx="6009680"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69714"/>
            <a:ext cx="7467600" cy="2862322"/>
          </a:xfrm>
          <a:prstGeom prst="rect">
            <a:avLst/>
          </a:prstGeom>
        </p:spPr>
        <p:txBody>
          <a:bodyPr wrap="square">
            <a:spAutoFit/>
          </a:bodyPr>
          <a:lstStyle/>
          <a:p>
            <a:r>
              <a:rPr lang="en-US" sz="3600" dirty="0"/>
              <a:t>Joseph also went from the town of Nazareth in Galilee to Judea, to the city of David called Bethlehem, because he was descended from the house and family of David.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Traveling to Bethlehem  -- Mexican cut paper art</a:t>
            </a:r>
          </a:p>
        </p:txBody>
      </p:sp>
      <p:pic>
        <p:nvPicPr>
          <p:cNvPr id="7" name="Picture 6">
            <a:extLst>
              <a:ext uri="{FF2B5EF4-FFF2-40B4-BE49-F238E27FC236}">
                <a16:creationId xmlns:a16="http://schemas.microsoft.com/office/drawing/2014/main" id="{163FFBEB-9CC0-41EF-A168-3B5CB1D57A7A}"/>
              </a:ext>
            </a:extLst>
          </p:cNvPr>
          <p:cNvPicPr>
            <a:picLocks noChangeAspect="1"/>
          </p:cNvPicPr>
          <p:nvPr/>
        </p:nvPicPr>
        <p:blipFill rotWithShape="1">
          <a:blip r:embed="rId2"/>
          <a:srcRect l="1010" t="1247" r="1010" b="1511"/>
          <a:stretch/>
        </p:blipFill>
        <p:spPr>
          <a:xfrm>
            <a:off x="1905000" y="152400"/>
            <a:ext cx="8458200" cy="59436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858000" cy="2398931"/>
          </a:xfrm>
          <a:prstGeom prst="rect">
            <a:avLst/>
          </a:prstGeom>
        </p:spPr>
        <p:txBody>
          <a:bodyPr wrap="square">
            <a:spAutoFit/>
          </a:bodyPr>
          <a:lstStyle/>
          <a:p>
            <a:r>
              <a:rPr lang="en-US" sz="3600" dirty="0"/>
              <a:t>He went to be registered with Mary, to whom he was engaged and who was expecting a child.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35940"/>
            <a:ext cx="2057400" cy="1569660"/>
          </a:xfrm>
          <a:prstGeom prst="rect">
            <a:avLst/>
          </a:prstGeom>
          <a:noFill/>
        </p:spPr>
        <p:txBody>
          <a:bodyPr wrap="square" rtlCol="0">
            <a:spAutoFit/>
          </a:bodyPr>
          <a:lstStyle/>
          <a:p>
            <a:pPr algn="ctr"/>
            <a:r>
              <a:rPr lang="en-US" sz="1600" dirty="0">
                <a:solidFill>
                  <a:schemeClr val="tx1">
                    <a:lumMod val="95000"/>
                  </a:schemeClr>
                </a:solidFill>
              </a:rPr>
              <a:t>Journey to Bethlehem, detail</a:t>
            </a:r>
          </a:p>
          <a:p>
            <a:pPr algn="ctr"/>
            <a:endParaRPr lang="en-US" sz="1600" dirty="0">
              <a:solidFill>
                <a:schemeClr val="tx1">
                  <a:lumMod val="95000"/>
                </a:schemeClr>
              </a:solidFill>
            </a:endParaRPr>
          </a:p>
          <a:p>
            <a:pPr algn="ctr"/>
            <a:r>
              <a:rPr lang="en-US" sz="1600" dirty="0">
                <a:solidFill>
                  <a:schemeClr val="tx1">
                    <a:lumMod val="95000"/>
                  </a:schemeClr>
                </a:solidFill>
              </a:rPr>
              <a:t> Hugo van der Goes Uffizi Gallery Florence, Italy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810001" y="228601"/>
            <a:ext cx="6828513" cy="636514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7010400" cy="1200329"/>
          </a:xfrm>
          <a:prstGeom prst="rect">
            <a:avLst/>
          </a:prstGeom>
        </p:spPr>
        <p:txBody>
          <a:bodyPr wrap="square">
            <a:spAutoFit/>
          </a:bodyPr>
          <a:lstStyle/>
          <a:p>
            <a:r>
              <a:rPr lang="en-US" sz="3600" dirty="0"/>
              <a:t>While they were there, the time came for her to deliver her child.</a:t>
            </a:r>
          </a:p>
        </p:txBody>
      </p:sp>
      <p:sp>
        <p:nvSpPr>
          <p:cNvPr id="5" name="TextBox 4"/>
          <p:cNvSpPr txBox="1"/>
          <p:nvPr/>
        </p:nvSpPr>
        <p:spPr>
          <a:xfrm>
            <a:off x="5715000" y="4114801"/>
            <a:ext cx="3352800" cy="461665"/>
          </a:xfrm>
          <a:prstGeom prst="rect">
            <a:avLst/>
          </a:prstGeom>
          <a:noFill/>
        </p:spPr>
        <p:txBody>
          <a:bodyPr wrap="square" rtlCol="0">
            <a:spAutoFit/>
          </a:bodyPr>
          <a:lstStyle/>
          <a:p>
            <a:pPr algn="ctr"/>
            <a:r>
              <a:rPr lang="en-US" sz="2400" dirty="0">
                <a:solidFill>
                  <a:schemeClr val="tx1">
                    <a:lumMod val="95000"/>
                  </a:schemeClr>
                </a:solidFill>
              </a:rPr>
              <a:t>Luke 2:6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4795898"/>
            <a:ext cx="1524000" cy="2062103"/>
          </a:xfrm>
          <a:prstGeom prst="rect">
            <a:avLst/>
          </a:prstGeom>
          <a:noFill/>
        </p:spPr>
        <p:txBody>
          <a:bodyPr wrap="square" rtlCol="0">
            <a:spAutoFit/>
          </a:bodyPr>
          <a:lstStyle/>
          <a:p>
            <a:pPr algn="ctr"/>
            <a:r>
              <a:rPr lang="en-US" sz="1600" dirty="0">
                <a:solidFill>
                  <a:schemeClr val="tx1">
                    <a:lumMod val="95000"/>
                  </a:schemeClr>
                </a:solidFill>
              </a:rPr>
              <a:t>Difficult Journey</a:t>
            </a:r>
          </a:p>
          <a:p>
            <a:pPr algn="ctr"/>
            <a:endParaRPr lang="en-US" sz="1600" dirty="0">
              <a:solidFill>
                <a:schemeClr val="tx1">
                  <a:lumMod val="95000"/>
                </a:schemeClr>
              </a:solidFill>
            </a:endParaRPr>
          </a:p>
          <a:p>
            <a:pPr algn="ctr"/>
            <a:r>
              <a:rPr lang="en-US" sz="1600" dirty="0">
                <a:solidFill>
                  <a:schemeClr val="tx1">
                    <a:lumMod val="95000"/>
                  </a:schemeClr>
                </a:solidFill>
              </a:rPr>
              <a:t>Fritz von </a:t>
            </a:r>
            <a:r>
              <a:rPr lang="en-US" sz="1600" dirty="0" err="1">
                <a:solidFill>
                  <a:schemeClr val="tx1">
                    <a:lumMod val="95000"/>
                  </a:schemeClr>
                </a:solidFill>
              </a:rPr>
              <a:t>Uhde</a:t>
            </a:r>
            <a:endParaRPr lang="en-US" sz="1600" dirty="0">
              <a:solidFill>
                <a:schemeClr val="tx1">
                  <a:lumMod val="95000"/>
                </a:schemeClr>
              </a:solidFill>
            </a:endParaRPr>
          </a:p>
          <a:p>
            <a:pPr algn="ctr"/>
            <a:r>
              <a:rPr lang="en-US" sz="1600" dirty="0">
                <a:solidFill>
                  <a:schemeClr val="tx1">
                    <a:lumMod val="95000"/>
                  </a:schemeClr>
                </a:solidFill>
              </a:rPr>
              <a:t>Neue </a:t>
            </a:r>
            <a:r>
              <a:rPr lang="en-US" sz="1600" dirty="0" err="1">
                <a:solidFill>
                  <a:schemeClr val="tx1">
                    <a:lumMod val="95000"/>
                  </a:schemeClr>
                </a:solidFill>
              </a:rPr>
              <a:t>Pinakothek</a:t>
            </a:r>
            <a:endParaRPr lang="en-US" sz="1600" dirty="0">
              <a:solidFill>
                <a:schemeClr val="tx1">
                  <a:lumMod val="95000"/>
                </a:schemeClr>
              </a:solidFill>
            </a:endParaRPr>
          </a:p>
          <a:p>
            <a:pPr algn="ctr"/>
            <a:r>
              <a:rPr lang="en-US" sz="1600" dirty="0">
                <a:solidFill>
                  <a:schemeClr val="tx1">
                    <a:lumMod val="95000"/>
                  </a:schemeClr>
                </a:solidFill>
              </a:rPr>
              <a:t>Munich, Germany</a:t>
            </a:r>
          </a:p>
        </p:txBody>
      </p:sp>
      <p:pic>
        <p:nvPicPr>
          <p:cNvPr id="2" name="Picture 1">
            <a:extLst>
              <a:ext uri="{FF2B5EF4-FFF2-40B4-BE49-F238E27FC236}">
                <a16:creationId xmlns:a16="http://schemas.microsoft.com/office/drawing/2014/main" id="{C6C4889E-22DD-49DC-8544-7D84BC701557}"/>
              </a:ext>
            </a:extLst>
          </p:cNvPr>
          <p:cNvPicPr>
            <a:picLocks noChangeAspect="1"/>
          </p:cNvPicPr>
          <p:nvPr/>
        </p:nvPicPr>
        <p:blipFill>
          <a:blip r:embed="rId2"/>
          <a:stretch>
            <a:fillRect/>
          </a:stretch>
        </p:blipFill>
        <p:spPr>
          <a:xfrm>
            <a:off x="3162666" y="0"/>
            <a:ext cx="7505335"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she gave birth to her firstborn son and wrapped him in bands of cloth, and laid him in a manger,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2:7a</a:t>
            </a:r>
            <a:endParaRPr lang="en-US" sz="2400" dirty="0">
              <a:solidFill>
                <a:schemeClr val="tx1">
                  <a:lumMod val="95000"/>
                </a:schemeClr>
              </a:solidFill>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562600"/>
            <a:ext cx="2216560" cy="1077218"/>
          </a:xfrm>
          <a:prstGeom prst="rect">
            <a:avLst/>
          </a:prstGeom>
          <a:noFill/>
        </p:spPr>
        <p:txBody>
          <a:bodyPr wrap="square" rtlCol="0">
            <a:spAutoFit/>
          </a:bodyPr>
          <a:lstStyle/>
          <a:p>
            <a:pPr algn="ctr"/>
            <a:r>
              <a:rPr lang="en-US" sz="1600" dirty="0">
                <a:solidFill>
                  <a:schemeClr val="tx1">
                    <a:lumMod val="95000"/>
                  </a:schemeClr>
                </a:solidFill>
              </a:rPr>
              <a:t>The Birth of Jesus</a:t>
            </a:r>
          </a:p>
          <a:p>
            <a:pPr algn="ctr"/>
            <a:endParaRPr lang="en-US" sz="1600" dirty="0">
              <a:solidFill>
                <a:schemeClr val="tx1">
                  <a:lumMod val="95000"/>
                </a:schemeClr>
              </a:solidFill>
            </a:endParaRPr>
          </a:p>
          <a:p>
            <a:pPr algn="ctr"/>
            <a:r>
              <a:rPr lang="en-US" sz="1600" dirty="0">
                <a:solidFill>
                  <a:schemeClr val="tx1">
                    <a:lumMod val="95000"/>
                  </a:schemeClr>
                </a:solidFill>
              </a:rPr>
              <a:t>Chinese print from painting</a:t>
            </a:r>
          </a:p>
        </p:txBody>
      </p:sp>
      <p:pic>
        <p:nvPicPr>
          <p:cNvPr id="2" name="Picture 1">
            <a:extLst>
              <a:ext uri="{FF2B5EF4-FFF2-40B4-BE49-F238E27FC236}">
                <a16:creationId xmlns:a16="http://schemas.microsoft.com/office/drawing/2014/main" id="{3E747DEF-E900-4514-9CB5-AAE434A989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8736" y="25400"/>
            <a:ext cx="6339264" cy="6858000"/>
          </a:xfrm>
          <a:prstGeom prst="rect">
            <a:avLst/>
          </a:prstGeom>
        </p:spPr>
      </p:pic>
    </p:spTree>
    <p:extLst>
      <p:ext uri="{BB962C8B-B14F-4D97-AF65-F5344CB8AC3E}">
        <p14:creationId xmlns:p14="http://schemas.microsoft.com/office/powerpoint/2010/main" val="219080076"/>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people who walked in darkness have seen a great light; those who lived in a land of deep darkness on them light has shined.</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9:2</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2057400" cy="1323439"/>
          </a:xfrm>
          <a:prstGeom prst="rect">
            <a:avLst/>
          </a:prstGeom>
          <a:noFill/>
        </p:spPr>
        <p:txBody>
          <a:bodyPr wrap="square" rtlCol="0">
            <a:spAutoFit/>
          </a:bodyPr>
          <a:lstStyle/>
          <a:p>
            <a:pPr algn="ctr"/>
            <a:r>
              <a:rPr lang="en-US" sz="1600" dirty="0">
                <a:solidFill>
                  <a:schemeClr val="tx1">
                    <a:lumMod val="95000"/>
                  </a:schemeClr>
                </a:solidFill>
              </a:rPr>
              <a:t>Christ is Born</a:t>
            </a:r>
          </a:p>
          <a:p>
            <a:pPr algn="ctr"/>
            <a:endParaRPr lang="en-US" sz="1600" dirty="0">
              <a:solidFill>
                <a:schemeClr val="tx1">
                  <a:lumMod val="95000"/>
                </a:schemeClr>
              </a:solidFill>
            </a:endParaRPr>
          </a:p>
          <a:p>
            <a:pPr algn="ctr"/>
            <a:r>
              <a:rPr lang="en-US" sz="1600" dirty="0">
                <a:solidFill>
                  <a:schemeClr val="tx1">
                    <a:lumMod val="95000"/>
                  </a:schemeClr>
                </a:solidFill>
              </a:rPr>
              <a:t>Father Georges </a:t>
            </a:r>
            <a:r>
              <a:rPr lang="en-US" sz="1600" dirty="0" err="1">
                <a:solidFill>
                  <a:schemeClr val="tx1">
                    <a:lumMod val="95000"/>
                  </a:schemeClr>
                </a:solidFill>
              </a:rPr>
              <a:t>Saget</a:t>
            </a:r>
            <a:endParaRPr lang="en-US" sz="1600" dirty="0">
              <a:solidFill>
                <a:schemeClr val="tx1">
                  <a:lumMod val="95000"/>
                </a:schemeClr>
              </a:solidFill>
            </a:endParaRPr>
          </a:p>
          <a:p>
            <a:pPr algn="ctr"/>
            <a:r>
              <a:rPr lang="en-US" sz="1600" dirty="0" err="1">
                <a:solidFill>
                  <a:schemeClr val="tx1">
                    <a:lumMod val="95000"/>
                  </a:schemeClr>
                </a:solidFill>
              </a:rPr>
              <a:t>Keur</a:t>
            </a:r>
            <a:r>
              <a:rPr lang="en-US" sz="1600" dirty="0">
                <a:solidFill>
                  <a:schemeClr val="tx1">
                    <a:lumMod val="95000"/>
                  </a:schemeClr>
                </a:solidFill>
              </a:rPr>
              <a:t> Moussa Abbey</a:t>
            </a:r>
          </a:p>
          <a:p>
            <a:pPr algn="ct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3" name="Picture 2">
            <a:extLst>
              <a:ext uri="{FF2B5EF4-FFF2-40B4-BE49-F238E27FC236}">
                <a16:creationId xmlns:a16="http://schemas.microsoft.com/office/drawing/2014/main" id="{A4E46EE0-9132-458D-82E4-4CF58F98D5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1742" y="0"/>
            <a:ext cx="4277458" cy="6858000"/>
          </a:xfrm>
          <a:prstGeom prst="rect">
            <a:avLst/>
          </a:prstGeom>
        </p:spPr>
      </p:pic>
    </p:spTree>
    <p:extLst>
      <p:ext uri="{BB962C8B-B14F-4D97-AF65-F5344CB8AC3E}">
        <p14:creationId xmlns:p14="http://schemas.microsoft.com/office/powerpoint/2010/main" val="187865392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1"/>
            <a:ext cx="6629400" cy="1200329"/>
          </a:xfrm>
          <a:prstGeom prst="rect">
            <a:avLst/>
          </a:prstGeom>
        </p:spPr>
        <p:txBody>
          <a:bodyPr wrap="square">
            <a:spAutoFit/>
          </a:bodyPr>
          <a:lstStyle/>
          <a:p>
            <a:r>
              <a:rPr lang="en-US" sz="3600" dirty="0"/>
              <a:t>because there was no place for them in the inn.</a:t>
            </a:r>
            <a:endParaRPr lang="en-US" sz="3600" dirty="0">
              <a:cs typeface="Arial" pitchFamily="34" charset="0"/>
            </a:endParaRPr>
          </a:p>
        </p:txBody>
      </p:sp>
      <p:sp>
        <p:nvSpPr>
          <p:cNvPr id="5" name="TextBox 4"/>
          <p:cNvSpPr txBox="1"/>
          <p:nvPr/>
        </p:nvSpPr>
        <p:spPr>
          <a:xfrm>
            <a:off x="57150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2:7b</a:t>
            </a:r>
            <a:endParaRPr lang="en-US" sz="2400" dirty="0">
              <a:solidFill>
                <a:schemeClr val="tx1">
                  <a:lumMod val="95000"/>
                </a:schemeClr>
              </a:solidFill>
            </a:endParaRPr>
          </a:p>
        </p:txBody>
      </p:sp>
    </p:spTree>
    <p:extLst>
      <p:ext uri="{BB962C8B-B14F-4D97-AF65-F5344CB8AC3E}">
        <p14:creationId xmlns:p14="http://schemas.microsoft.com/office/powerpoint/2010/main" val="125253286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5840" y="6400800"/>
            <a:ext cx="8763000" cy="338554"/>
          </a:xfrm>
          <a:prstGeom prst="rect">
            <a:avLst/>
          </a:prstGeom>
          <a:noFill/>
        </p:spPr>
        <p:txBody>
          <a:bodyPr wrap="square" rtlCol="0">
            <a:spAutoFit/>
          </a:bodyPr>
          <a:lstStyle/>
          <a:p>
            <a:pPr algn="ctr"/>
            <a:r>
              <a:rPr lang="en-US" sz="1600" dirty="0">
                <a:solidFill>
                  <a:schemeClr val="tx1">
                    <a:lumMod val="95000"/>
                  </a:schemeClr>
                </a:solidFill>
              </a:rPr>
              <a:t>No Room in the Inn --  Peter Busch, Sand sculpture, Canary Islands, Spain</a:t>
            </a:r>
          </a:p>
        </p:txBody>
      </p:sp>
      <p:pic>
        <p:nvPicPr>
          <p:cNvPr id="5" name="Picture 4">
            <a:extLst>
              <a:ext uri="{FF2B5EF4-FFF2-40B4-BE49-F238E27FC236}">
                <a16:creationId xmlns:a16="http://schemas.microsoft.com/office/drawing/2014/main" id="{E7BF128B-24FF-412F-B1D6-E10A5273684C}"/>
              </a:ext>
            </a:extLst>
          </p:cNvPr>
          <p:cNvPicPr>
            <a:picLocks noChangeAspect="1"/>
          </p:cNvPicPr>
          <p:nvPr/>
        </p:nvPicPr>
        <p:blipFill rotWithShape="1">
          <a:blip r:embed="rId2">
            <a:extLst>
              <a:ext uri="{28A0092B-C50C-407E-A947-70E740481C1C}">
                <a14:useLocalDpi xmlns:a14="http://schemas.microsoft.com/office/drawing/2010/main" val="0"/>
              </a:ext>
            </a:extLst>
          </a:blip>
          <a:srcRect t="-2951"/>
          <a:stretch/>
        </p:blipFill>
        <p:spPr>
          <a:xfrm>
            <a:off x="1524000" y="0"/>
            <a:ext cx="9144000" cy="62484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www.JohnAugustSwanson.com - copyright 1995 by John August Swanson</a:t>
            </a:r>
          </a:p>
          <a:p>
            <a:pPr>
              <a:buNone/>
            </a:pPr>
            <a:r>
              <a:rPr lang="en-US" sz="1600" dirty="0"/>
              <a:t>http://diglib.library.vanderbilt.edu/act-imagelink.pl?RC=47583</a:t>
            </a:r>
          </a:p>
          <a:p>
            <a:pPr>
              <a:buNone/>
            </a:pPr>
            <a:r>
              <a:rPr lang="en-US" sz="1600" dirty="0"/>
              <a:t>https://www.flickr.com/photos/mosaicsbychris/1007750608</a:t>
            </a:r>
          </a:p>
          <a:p>
            <a:pPr>
              <a:buNone/>
            </a:pPr>
            <a:r>
              <a:rPr lang="en-US" sz="1600" dirty="0"/>
              <a:t>https://</a:t>
            </a:r>
            <a:r>
              <a:rPr lang="en-US" sz="1600" dirty="0" err="1"/>
              <a:t>www.flickr.com</a:t>
            </a:r>
            <a:r>
              <a:rPr lang="en-US" sz="1600" dirty="0"/>
              <a:t>/photos/</a:t>
            </a:r>
            <a:r>
              <a:rPr lang="en-US" sz="1600" dirty="0" err="1"/>
              <a:t>babasteve</a:t>
            </a:r>
            <a:r>
              <a:rPr lang="en-US" sz="1600" dirty="0"/>
              <a:t>/31844535845/</a:t>
            </a:r>
          </a:p>
          <a:p>
            <a:pPr>
              <a:buNone/>
            </a:pPr>
            <a:r>
              <a:rPr lang="en-US" sz="1600" dirty="0"/>
              <a:t>https://</a:t>
            </a:r>
            <a:r>
              <a:rPr lang="en-US" sz="1600" dirty="0" err="1"/>
              <a:t>commons.wikimedia.org</a:t>
            </a:r>
            <a:r>
              <a:rPr lang="en-US" sz="1600" dirty="0"/>
              <a:t>/wiki/</a:t>
            </a:r>
            <a:r>
              <a:rPr lang="en-US" sz="1600" dirty="0" err="1"/>
              <a:t>File:Augustus_Bronze_X23322_NAMAthens.jpg</a:t>
            </a:r>
            <a:endParaRPr lang="en-US" sz="1600" dirty="0"/>
          </a:p>
          <a:p>
            <a:pPr>
              <a:buNone/>
            </a:pPr>
            <a:r>
              <a:rPr lang="en-US" sz="1600" dirty="0"/>
              <a:t>https://</a:t>
            </a:r>
            <a:r>
              <a:rPr lang="en-US" sz="1600" dirty="0" err="1"/>
              <a:t>www.flickr.com</a:t>
            </a:r>
            <a:r>
              <a:rPr lang="en-US" sz="1600" dirty="0"/>
              <a:t>/photos/</a:t>
            </a:r>
            <a:r>
              <a:rPr lang="en-US" sz="1600" dirty="0" err="1"/>
              <a:t>citlali</a:t>
            </a:r>
            <a:r>
              <a:rPr lang="en-US" sz="1600" dirty="0"/>
              <a:t>/3113359893/</a:t>
            </a:r>
          </a:p>
          <a:p>
            <a:pPr>
              <a:buNone/>
            </a:pPr>
            <a:r>
              <a:rPr lang="en-US" sz="1600" dirty="0"/>
              <a:t>https://commons.wikimedia.org/wiki/File:Fritz_v_Uhde_Schwerer_Gang_(1).jpg</a:t>
            </a:r>
          </a:p>
          <a:p>
            <a:pPr>
              <a:buNone/>
            </a:pPr>
            <a:r>
              <a:rPr lang="en-US" sz="1600" dirty="0"/>
              <a:t>https://commons.wikimedia.org/wiki/File:Chinese_painting_of_birth_of_Christ.jpg</a:t>
            </a:r>
          </a:p>
          <a:p>
            <a:pPr>
              <a:buNone/>
            </a:pPr>
            <a:r>
              <a:rPr lang="fr-FR" sz="1600"/>
              <a:t>https</a:t>
            </a:r>
            <a:r>
              <a:rPr lang="fr-FR" sz="1600" dirty="0"/>
              <a:t>://commons.wikimedia.org/wiki/File:KeurMoussaAutel.jpg</a:t>
            </a:r>
          </a:p>
          <a:p>
            <a:pPr>
              <a:buNone/>
            </a:pPr>
            <a:r>
              <a:rPr lang="en-US" sz="1600" dirty="0"/>
              <a:t>http://www.flickr.com/photos/mercywatch/2095491207/</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562600"/>
            <a:ext cx="1758462" cy="1077218"/>
          </a:xfrm>
          <a:prstGeom prst="rect">
            <a:avLst/>
          </a:prstGeom>
          <a:noFill/>
        </p:spPr>
        <p:txBody>
          <a:bodyPr wrap="square" rtlCol="0">
            <a:spAutoFit/>
          </a:bodyPr>
          <a:lstStyle/>
          <a:p>
            <a:pPr algn="ctr"/>
            <a:r>
              <a:rPr lang="en-US" sz="1600" dirty="0">
                <a:solidFill>
                  <a:schemeClr val="tx1">
                    <a:lumMod val="95000"/>
                  </a:schemeClr>
                </a:solidFill>
              </a:rPr>
              <a:t>A Visit</a:t>
            </a:r>
          </a:p>
          <a:p>
            <a:pPr algn="ctr"/>
            <a:endParaRPr lang="en-US" sz="1600" dirty="0">
              <a:solidFill>
                <a:schemeClr val="tx1">
                  <a:lumMod val="95000"/>
                </a:schemeClr>
              </a:solidFill>
            </a:endParaRPr>
          </a:p>
          <a:p>
            <a:pPr algn="ctr"/>
            <a:r>
              <a:rPr lang="en-US" sz="1600" dirty="0">
                <a:solidFill>
                  <a:schemeClr val="tx1">
                    <a:lumMod val="95000"/>
                  </a:schemeClr>
                </a:solidFill>
              </a:rPr>
              <a:t> John Swanson</a:t>
            </a:r>
          </a:p>
          <a:p>
            <a:pPr algn="ctr"/>
            <a:r>
              <a:rPr lang="en-US" sz="1600" dirty="0">
                <a:solidFill>
                  <a:schemeClr val="tx1">
                    <a:lumMod val="95000"/>
                  </a:schemeClr>
                </a:solidFill>
              </a:rPr>
              <a:t>Los Angeles, CA</a:t>
            </a:r>
          </a:p>
        </p:txBody>
      </p:sp>
      <p:pic>
        <p:nvPicPr>
          <p:cNvPr id="5" name="Picture 4">
            <a:extLst>
              <a:ext uri="{FF2B5EF4-FFF2-40B4-BE49-F238E27FC236}">
                <a16:creationId xmlns:a16="http://schemas.microsoft.com/office/drawing/2014/main" id="{06D5EB30-39EB-4C1C-8E80-D8D26D87F88F}"/>
              </a:ext>
            </a:extLst>
          </p:cNvPr>
          <p:cNvPicPr>
            <a:picLocks noChangeAspect="1"/>
          </p:cNvPicPr>
          <p:nvPr/>
        </p:nvPicPr>
        <p:blipFill>
          <a:blip r:embed="rId2"/>
          <a:stretch>
            <a:fillRect/>
          </a:stretch>
        </p:blipFill>
        <p:spPr>
          <a:xfrm>
            <a:off x="3282462" y="0"/>
            <a:ext cx="7385538"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08324"/>
          </a:xfrm>
          <a:prstGeom prst="rect">
            <a:avLst/>
          </a:prstGeom>
        </p:spPr>
        <p:txBody>
          <a:bodyPr wrap="square">
            <a:spAutoFit/>
          </a:bodyPr>
          <a:lstStyle/>
          <a:p>
            <a:r>
              <a:rPr lang="en-US" sz="3600" dirty="0"/>
              <a:t>For a child has been born for us …  and he is named Wonderful Counselor, Mighty God, Everlasting Father, Prince of Peace.</a:t>
            </a:r>
            <a:endParaRPr lang="en-US" sz="3600" dirty="0">
              <a:cs typeface="Arial" pitchFamily="34" charset="0"/>
            </a:endParaRPr>
          </a:p>
        </p:txBody>
      </p:sp>
      <p:sp>
        <p:nvSpPr>
          <p:cNvPr id="5" name="TextBox 4"/>
          <p:cNvSpPr txBox="1"/>
          <p:nvPr/>
        </p:nvSpPr>
        <p:spPr>
          <a:xfrm>
            <a:off x="6172200" y="4953001"/>
            <a:ext cx="3352800" cy="461665"/>
          </a:xfrm>
          <a:prstGeom prst="rect">
            <a:avLst/>
          </a:prstGeom>
          <a:noFill/>
        </p:spPr>
        <p:txBody>
          <a:bodyPr wrap="square" rtlCol="0">
            <a:spAutoFit/>
          </a:bodyPr>
          <a:lstStyle/>
          <a:p>
            <a:pPr algn="ctr"/>
            <a:r>
              <a:rPr lang="en-US" sz="2400" dirty="0">
                <a:solidFill>
                  <a:schemeClr val="tx1">
                    <a:lumMod val="95000"/>
                  </a:schemeClr>
                </a:solidFill>
              </a:rPr>
              <a:t>Isaiah 9:6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0200"/>
            <a:ext cx="2438400" cy="1077218"/>
          </a:xfrm>
          <a:prstGeom prst="rect">
            <a:avLst/>
          </a:prstGeom>
          <a:noFill/>
        </p:spPr>
        <p:txBody>
          <a:bodyPr wrap="square" rtlCol="0">
            <a:spAutoFit/>
          </a:bodyPr>
          <a:lstStyle/>
          <a:p>
            <a:pPr algn="ctr"/>
            <a:r>
              <a:rPr lang="en-US" sz="1600" dirty="0">
                <a:solidFill>
                  <a:schemeClr val="tx1">
                    <a:lumMod val="95000"/>
                  </a:schemeClr>
                </a:solidFill>
              </a:rPr>
              <a:t>Holy Family</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endParaRPr lang="en-US" sz="1600" dirty="0">
              <a:solidFill>
                <a:schemeClr val="tx1">
                  <a:lumMod val="95000"/>
                </a:schemeClr>
              </a:solidFill>
            </a:endParaRPr>
          </a:p>
          <a:p>
            <a:pPr algn="ctr"/>
            <a:r>
              <a:rPr lang="en-US" sz="1600" dirty="0">
                <a:solidFill>
                  <a:schemeClr val="tx1">
                    <a:lumMod val="95000"/>
                  </a:schemeClr>
                </a:solidFill>
              </a:rPr>
              <a:t>Cameroon</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9887"/>
            <a:ext cx="4977643" cy="686788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705600" cy="1754326"/>
          </a:xfrm>
          <a:prstGeom prst="rect">
            <a:avLst/>
          </a:prstGeom>
        </p:spPr>
        <p:txBody>
          <a:bodyPr wrap="square">
            <a:spAutoFit/>
          </a:bodyPr>
          <a:lstStyle/>
          <a:p>
            <a:r>
              <a:rPr lang="en-US" sz="3600" dirty="0"/>
              <a:t>Let the heavens be glad, </a:t>
            </a:r>
          </a:p>
          <a:p>
            <a:r>
              <a:rPr lang="en-US" sz="3600" dirty="0"/>
              <a:t>and let the earth rejoice; </a:t>
            </a:r>
          </a:p>
          <a:p>
            <a:r>
              <a:rPr lang="en-US" sz="3600" dirty="0"/>
              <a:t>let the sea roar, and all that fills it;</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96:11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Fish Wall East  -- Mosaic with Creation motif, Apopka, FL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81000"/>
            <a:ext cx="7645400" cy="573405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362201"/>
            <a:ext cx="7467600" cy="1200329"/>
          </a:xfrm>
          <a:prstGeom prst="rect">
            <a:avLst/>
          </a:prstGeom>
        </p:spPr>
        <p:txBody>
          <a:bodyPr wrap="square">
            <a:spAutoFit/>
          </a:bodyPr>
          <a:lstStyle/>
          <a:p>
            <a:r>
              <a:rPr lang="en-US" sz="3600" dirty="0"/>
              <a:t>For the grace of God has appeared, bringing salvation to all …</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Titus 2:11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Joy to the World, the Lord is Come  --  Illustration from Dem. Republic of Congo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1130300"/>
            <a:ext cx="6350000" cy="45974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1687</TotalTime>
  <Words>619</Words>
  <Application>Microsoft Office PowerPoint</Application>
  <PresentationFormat>Widescreen</PresentationFormat>
  <Paragraphs>77</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Nativity of the Lord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Nativity of the Lord Proper I</dc:title>
  <dc:creator>Anne</dc:creator>
  <cp:lastModifiedBy>Anne Richardson</cp:lastModifiedBy>
  <cp:revision>98</cp:revision>
  <dcterms:created xsi:type="dcterms:W3CDTF">2016-08-31T16:46:43Z</dcterms:created>
  <dcterms:modified xsi:type="dcterms:W3CDTF">2022-10-11T13:46:05Z</dcterms:modified>
</cp:coreProperties>
</file>