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6" r:id="rId2"/>
    <p:sldId id="282" r:id="rId3"/>
    <p:sldId id="382" r:id="rId4"/>
    <p:sldId id="383" r:id="rId5"/>
    <p:sldId id="384" r:id="rId6"/>
    <p:sldId id="385" r:id="rId7"/>
    <p:sldId id="386" r:id="rId8"/>
    <p:sldId id="387" r:id="rId9"/>
    <p:sldId id="388" r:id="rId10"/>
    <p:sldId id="389" r:id="rId11"/>
    <p:sldId id="390" r:id="rId12"/>
    <p:sldId id="410" r:id="rId13"/>
    <p:sldId id="412" r:id="rId14"/>
    <p:sldId id="391" r:id="rId15"/>
    <p:sldId id="392" r:id="rId16"/>
    <p:sldId id="393" r:id="rId17"/>
    <p:sldId id="408" r:id="rId18"/>
    <p:sldId id="395" r:id="rId19"/>
    <p:sldId id="400" r:id="rId20"/>
    <p:sldId id="397" r:id="rId21"/>
    <p:sldId id="396" r:id="rId22"/>
    <p:sldId id="399" r:id="rId23"/>
    <p:sldId id="402" r:id="rId24"/>
    <p:sldId id="401" r:id="rId25"/>
    <p:sldId id="409" r:id="rId26"/>
    <p:sldId id="403" r:id="rId27"/>
    <p:sldId id="404" r:id="rId28"/>
    <p:sldId id="405" r:id="rId29"/>
    <p:sldId id="406"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816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58"/>
      </p:cViewPr>
      <p:guideLst>
        <p:guide orient="horz" pos="2160"/>
        <p:guide pos="3840"/>
      </p:guideLst>
    </p:cSldViewPr>
  </p:slideViewPr>
  <p:notesTextViewPr>
    <p:cViewPr>
      <p:scale>
        <a:sx n="100" d="100"/>
        <a:sy n="100" d="100"/>
      </p:scale>
      <p:origin x="0" y="0"/>
    </p:cViewPr>
  </p:notesTextViewPr>
  <p:sorterViewPr>
    <p:cViewPr>
      <p:scale>
        <a:sx n="70" d="100"/>
        <a:sy n="70" d="100"/>
      </p:scale>
      <p:origin x="0" y="-3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23</a:t>
            </a:fld>
            <a:endParaRPr lang="en-US"/>
          </a:p>
        </p:txBody>
      </p:sp>
    </p:spTree>
    <p:extLst>
      <p:ext uri="{BB962C8B-B14F-4D97-AF65-F5344CB8AC3E}">
        <p14:creationId xmlns:p14="http://schemas.microsoft.com/office/powerpoint/2010/main" val="364224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DDFC0-8B48-472E-BA70-1928D90EA013}"/>
              </a:ext>
            </a:extLst>
          </p:cNvPr>
          <p:cNvPicPr>
            <a:picLocks noChangeAspect="1"/>
          </p:cNvPicPr>
          <p:nvPr/>
        </p:nvPicPr>
        <p:blipFill>
          <a:blip r:embed="rId2"/>
          <a:stretch>
            <a:fillRect/>
          </a:stretch>
        </p:blipFill>
        <p:spPr>
          <a:xfrm>
            <a:off x="870157" y="0"/>
            <a:ext cx="10451686" cy="6858000"/>
          </a:xfrm>
          <a:prstGeom prst="rect">
            <a:avLst/>
          </a:prstGeom>
        </p:spPr>
      </p:pic>
      <p:sp>
        <p:nvSpPr>
          <p:cNvPr id="2" name="Title 1"/>
          <p:cNvSpPr>
            <a:spLocks noGrp="1"/>
          </p:cNvSpPr>
          <p:nvPr>
            <p:ph type="ctrTitle"/>
          </p:nvPr>
        </p:nvSpPr>
        <p:spPr>
          <a:xfrm>
            <a:off x="1905000" y="1452564"/>
            <a:ext cx="8458200" cy="1470025"/>
          </a:xfrm>
        </p:spPr>
        <p:txBody>
          <a:bodyPr>
            <a:noAutofit/>
          </a:bodyPr>
          <a:lstStyle/>
          <a:p>
            <a:r>
              <a:rPr lang="en-US" sz="9600" dirty="0"/>
              <a:t>Fourth Sunday of Advent</a:t>
            </a:r>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752600" y="4572000"/>
            <a:ext cx="3276600" cy="2057400"/>
          </a:xfrm>
          <a:prstGeom prst="rect">
            <a:avLst/>
          </a:prstGeom>
          <a:solidFill>
            <a:srgbClr val="B38168">
              <a:alpha val="70000"/>
            </a:srgbClr>
          </a:solidFill>
        </p:spPr>
        <p:txBody>
          <a:bodyPr wrap="square">
            <a:spAutoFit/>
          </a:bodyPr>
          <a:lstStyle/>
          <a:p>
            <a:pPr algn="ctr"/>
            <a:r>
              <a:rPr lang="en-US" sz="2400" dirty="0"/>
              <a:t>2 Samuel 7:1-11, 16</a:t>
            </a:r>
          </a:p>
          <a:p>
            <a:pPr algn="ctr"/>
            <a:r>
              <a:rPr lang="en-US" sz="2400" dirty="0"/>
              <a:t>Luke 1:46b-55</a:t>
            </a:r>
          </a:p>
          <a:p>
            <a:pPr algn="ctr"/>
            <a:r>
              <a:rPr lang="en-US" sz="2400" dirty="0"/>
              <a:t>or Psalm 89:1-4, 19-26  </a:t>
            </a:r>
          </a:p>
          <a:p>
            <a:pPr algn="ctr"/>
            <a:r>
              <a:rPr lang="en-US" sz="2400" dirty="0"/>
              <a:t>Romans 16:25-27</a:t>
            </a:r>
          </a:p>
          <a:p>
            <a:pPr algn="ctr"/>
            <a:r>
              <a:rPr lang="en-US" sz="2400" dirty="0"/>
              <a:t>Luke 1:26-38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to a virgin engaged to a man whose name was Joseph, of the house of David. </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1:27a</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920026"/>
            <a:ext cx="3429000" cy="861774"/>
          </a:xfrm>
          <a:prstGeom prst="rect">
            <a:avLst/>
          </a:prstGeom>
          <a:noFill/>
        </p:spPr>
        <p:txBody>
          <a:bodyPr wrap="square" rtlCol="0">
            <a:spAutoFit/>
          </a:bodyPr>
          <a:lstStyle/>
          <a:p>
            <a:pPr algn="ctr"/>
            <a:r>
              <a:rPr lang="en-US" sz="1600" dirty="0">
                <a:solidFill>
                  <a:schemeClr val="tx1">
                    <a:lumMod val="95000"/>
                  </a:schemeClr>
                </a:solidFill>
              </a:rPr>
              <a:t>Joseph</a:t>
            </a:r>
          </a:p>
          <a:p>
            <a:pPr algn="ctr"/>
            <a:endParaRPr lang="en-US" sz="1600" dirty="0">
              <a:solidFill>
                <a:schemeClr val="tx1">
                  <a:lumMod val="95000"/>
                </a:schemeClr>
              </a:solidFill>
            </a:endParaRPr>
          </a:p>
          <a:p>
            <a:pPr algn="ctr"/>
            <a:r>
              <a:rPr lang="en-US" sz="1600" dirty="0">
                <a:solidFill>
                  <a:schemeClr val="tx1">
                    <a:lumMod val="95000"/>
                  </a:schemeClr>
                </a:solidFill>
              </a:rPr>
              <a:t>Brazilian Nativity Scene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52816" y="7620"/>
            <a:ext cx="3110184" cy="685038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667001"/>
            <a:ext cx="7467600" cy="646331"/>
          </a:xfrm>
          <a:prstGeom prst="rect">
            <a:avLst/>
          </a:prstGeom>
        </p:spPr>
        <p:txBody>
          <a:bodyPr wrap="square">
            <a:spAutoFit/>
          </a:bodyPr>
          <a:lstStyle/>
          <a:p>
            <a:r>
              <a:rPr lang="en-US" sz="3600" dirty="0"/>
              <a:t>The virgin's name was Mary.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1:27b</a:t>
            </a:r>
            <a:endParaRPr lang="en-US" sz="2400" dirty="0">
              <a:solidFill>
                <a:schemeClr val="tx1">
                  <a:lumMod val="95000"/>
                </a:schemeClr>
              </a:solidFill>
            </a:endParaRPr>
          </a:p>
        </p:txBody>
      </p:sp>
    </p:spTree>
    <p:extLst>
      <p:ext uri="{BB962C8B-B14F-4D97-AF65-F5344CB8AC3E}">
        <p14:creationId xmlns:p14="http://schemas.microsoft.com/office/powerpoint/2010/main" val="139539937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72611"/>
            <a:ext cx="2286000" cy="1354217"/>
          </a:xfrm>
          <a:prstGeom prst="rect">
            <a:avLst/>
          </a:prstGeom>
          <a:noFill/>
        </p:spPr>
        <p:txBody>
          <a:bodyPr wrap="square" rtlCol="0">
            <a:spAutoFit/>
          </a:bodyPr>
          <a:lstStyle/>
          <a:p>
            <a:pPr algn="ctr"/>
            <a:r>
              <a:rPr lang="en-US" sz="1600" dirty="0">
                <a:solidFill>
                  <a:schemeClr val="tx1">
                    <a:lumMod val="95000"/>
                  </a:schemeClr>
                </a:solidFill>
              </a:rPr>
              <a:t>Virgin of Guadalupe</a:t>
            </a:r>
          </a:p>
          <a:p>
            <a:pPr algn="ctr"/>
            <a:endParaRPr lang="en-US" sz="1600" dirty="0">
              <a:solidFill>
                <a:schemeClr val="tx1">
                  <a:lumMod val="95000"/>
                </a:schemeClr>
              </a:solidFill>
            </a:endParaRPr>
          </a:p>
          <a:p>
            <a:pPr algn="ctr"/>
            <a:r>
              <a:rPr lang="en-US" sz="1600" dirty="0">
                <a:solidFill>
                  <a:schemeClr val="tx1">
                    <a:lumMod val="95000"/>
                  </a:schemeClr>
                </a:solidFill>
              </a:rPr>
              <a:t> Indianapolis Museum of Art</a:t>
            </a:r>
          </a:p>
          <a:p>
            <a:pPr algn="ctr"/>
            <a:r>
              <a:rPr lang="en-US" sz="1600" dirty="0">
                <a:solidFill>
                  <a:schemeClr val="tx1">
                    <a:lumMod val="95000"/>
                  </a:schemeClr>
                </a:solidFill>
              </a:rPr>
              <a:t> Indianapolis, IN</a:t>
            </a:r>
          </a:p>
        </p:txBody>
      </p:sp>
      <p:pic>
        <p:nvPicPr>
          <p:cNvPr id="5" name="Picture 4" descr="A person wearing a costume&#10;&#10;Description automatically generated">
            <a:extLst>
              <a:ext uri="{FF2B5EF4-FFF2-40B4-BE49-F238E27FC236}">
                <a16:creationId xmlns:a16="http://schemas.microsoft.com/office/drawing/2014/main" id="{6DD1C1C6-B602-418E-955D-4E96BD098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8252" y="-3464"/>
            <a:ext cx="5730148" cy="6858000"/>
          </a:xfrm>
          <a:prstGeom prst="rect">
            <a:avLst/>
          </a:prstGeom>
        </p:spPr>
      </p:pic>
    </p:spTree>
    <p:extLst>
      <p:ext uri="{BB962C8B-B14F-4D97-AF65-F5344CB8AC3E}">
        <p14:creationId xmlns:p14="http://schemas.microsoft.com/office/powerpoint/2010/main" val="345009709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629400" cy="1754326"/>
          </a:xfrm>
          <a:prstGeom prst="rect">
            <a:avLst/>
          </a:prstGeom>
        </p:spPr>
        <p:txBody>
          <a:bodyPr wrap="square">
            <a:spAutoFit/>
          </a:bodyPr>
          <a:lstStyle/>
          <a:p>
            <a:r>
              <a:rPr lang="en-US" sz="3600" dirty="0"/>
              <a:t>And he came to her and said, "Greetings, favored one! The Lord is with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28382"/>
            <a:ext cx="2590800" cy="1077218"/>
          </a:xfrm>
          <a:prstGeom prst="rect">
            <a:avLst/>
          </a:prstGeom>
          <a:noFill/>
        </p:spPr>
        <p:txBody>
          <a:bodyPr wrap="square" rtlCol="0">
            <a:spAutoFit/>
          </a:bodyPr>
          <a:lstStyle/>
          <a:p>
            <a:pPr algn="ctr"/>
            <a:r>
              <a:rPr lang="en-US" sz="1600" dirty="0">
                <a:solidFill>
                  <a:schemeClr val="tx1">
                    <a:lumMod val="95000"/>
                  </a:schemeClr>
                </a:solidFill>
              </a:rPr>
              <a:t>The Annunciation</a:t>
            </a:r>
          </a:p>
          <a:p>
            <a:pPr algn="ctr"/>
            <a:endParaRPr lang="en-US" sz="1600" dirty="0">
              <a:solidFill>
                <a:schemeClr val="tx1">
                  <a:lumMod val="95000"/>
                </a:schemeClr>
              </a:solidFill>
            </a:endParaRPr>
          </a:p>
          <a:p>
            <a:pPr algn="ctr"/>
            <a:r>
              <a:rPr lang="en-US" sz="1600" dirty="0">
                <a:solidFill>
                  <a:schemeClr val="tx1">
                    <a:lumMod val="95000"/>
                  </a:schemeClr>
                </a:solidFill>
              </a:rPr>
              <a:t>Abbey of </a:t>
            </a:r>
            <a:r>
              <a:rPr lang="en-US" sz="1600" dirty="0" err="1">
                <a:solidFill>
                  <a:schemeClr val="tx1">
                    <a:lumMod val="95000"/>
                  </a:schemeClr>
                </a:solidFill>
              </a:rPr>
              <a:t>Keur</a:t>
            </a:r>
            <a:r>
              <a:rPr lang="en-US" sz="1600" dirty="0">
                <a:solidFill>
                  <a:schemeClr val="tx1">
                    <a:lumMod val="95000"/>
                  </a:schemeClr>
                </a:solidFill>
              </a:rPr>
              <a:t> Moussa, </a:t>
            </a: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29788" y="304800"/>
            <a:ext cx="3890412" cy="6096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she was much perplexed by his words and pondered what sort of greeting this might be.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1:29</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The Annunciation  --  Henry </a:t>
            </a:r>
            <a:r>
              <a:rPr lang="en-US" sz="1600" dirty="0" err="1">
                <a:solidFill>
                  <a:schemeClr val="tx1">
                    <a:lumMod val="95000"/>
                  </a:schemeClr>
                </a:solidFill>
              </a:rPr>
              <a:t>Ossawa</a:t>
            </a:r>
            <a:r>
              <a:rPr lang="en-US" sz="1600" dirty="0">
                <a:solidFill>
                  <a:schemeClr val="tx1">
                    <a:lumMod val="95000"/>
                  </a:schemeClr>
                </a:solidFill>
              </a:rPr>
              <a:t> Tanner, Philadelphia Museum of Art, Philadelphia, PS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9978" y="0"/>
            <a:ext cx="8327023" cy="6310122"/>
          </a:xfrm>
          <a:prstGeom prst="rect">
            <a:avLst/>
          </a:prstGeom>
        </p:spPr>
      </p:pic>
    </p:spTree>
    <p:extLst>
      <p:ext uri="{BB962C8B-B14F-4D97-AF65-F5344CB8AC3E}">
        <p14:creationId xmlns:p14="http://schemas.microsoft.com/office/powerpoint/2010/main" val="12795507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89331"/>
          </a:xfrm>
          <a:prstGeom prst="rect">
            <a:avLst/>
          </a:prstGeom>
        </p:spPr>
        <p:txBody>
          <a:bodyPr wrap="square">
            <a:spAutoFit/>
          </a:bodyPr>
          <a:lstStyle/>
          <a:p>
            <a:r>
              <a:rPr lang="en-US" sz="3600" dirty="0"/>
              <a:t>The angel said to her, "Do not be afraid, Mary, for you have found favor with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1:30</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27584"/>
            <a:ext cx="3276600" cy="1354217"/>
          </a:xfrm>
          <a:prstGeom prst="rect">
            <a:avLst/>
          </a:prstGeom>
          <a:noFill/>
        </p:spPr>
        <p:txBody>
          <a:bodyPr wrap="square" rtlCol="0">
            <a:spAutoFit/>
          </a:bodyPr>
          <a:lstStyle/>
          <a:p>
            <a:pPr algn="ctr"/>
            <a:r>
              <a:rPr lang="en-US" sz="1600" dirty="0">
                <a:solidFill>
                  <a:schemeClr val="tx1">
                    <a:lumMod val="95000"/>
                  </a:schemeClr>
                </a:solidFill>
              </a:rPr>
              <a:t>Behold the Lord's Servant</a:t>
            </a:r>
          </a:p>
          <a:p>
            <a:pPr algn="ctr"/>
            <a:endParaRPr lang="en-US" sz="1600" dirty="0">
              <a:solidFill>
                <a:schemeClr val="tx1">
                  <a:lumMod val="95000"/>
                </a:schemeClr>
              </a:solidFill>
            </a:endParaRPr>
          </a:p>
          <a:p>
            <a:pPr algn="ctr"/>
            <a:r>
              <a:rPr lang="en-US" sz="1600" dirty="0">
                <a:solidFill>
                  <a:schemeClr val="tx1">
                    <a:lumMod val="95000"/>
                  </a:schemeClr>
                </a:solidFill>
              </a:rPr>
              <a:t>Dante Gabriel Rossetti</a:t>
            </a:r>
          </a:p>
          <a:p>
            <a:pPr algn="ctr"/>
            <a:r>
              <a:rPr lang="en-US" sz="1600" dirty="0">
                <a:solidFill>
                  <a:schemeClr val="tx1">
                    <a:lumMod val="95000"/>
                  </a:schemeClr>
                </a:solidFill>
              </a:rPr>
              <a:t>Tate Britain</a:t>
            </a:r>
          </a:p>
          <a:p>
            <a:pPr algn="ctr"/>
            <a:r>
              <a:rPr lang="en-US" sz="1600" dirty="0">
                <a:solidFill>
                  <a:schemeClr val="tx1">
                    <a:lumMod val="95000"/>
                  </a:schemeClr>
                </a:solidFill>
              </a:rPr>
              <a:t>London,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1" y="9236"/>
            <a:ext cx="3944689"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09801"/>
            <a:ext cx="7467600" cy="1200329"/>
          </a:xfrm>
          <a:prstGeom prst="rect">
            <a:avLst/>
          </a:prstGeom>
        </p:spPr>
        <p:txBody>
          <a:bodyPr wrap="square">
            <a:spAutoFit/>
          </a:bodyPr>
          <a:lstStyle/>
          <a:p>
            <a:r>
              <a:rPr lang="en-US" sz="3600" dirty="0"/>
              <a:t>Your house and your kingdom shall be made sure forever before me … </a:t>
            </a:r>
          </a:p>
        </p:txBody>
      </p:sp>
      <p:sp>
        <p:nvSpPr>
          <p:cNvPr id="4" name="TextBox 3"/>
          <p:cNvSpPr txBox="1"/>
          <p:nvPr/>
        </p:nvSpPr>
        <p:spPr>
          <a:xfrm>
            <a:off x="5791200" y="3962401"/>
            <a:ext cx="3352800" cy="461665"/>
          </a:xfrm>
          <a:prstGeom prst="rect">
            <a:avLst/>
          </a:prstGeom>
          <a:noFill/>
        </p:spPr>
        <p:txBody>
          <a:bodyPr wrap="square" rtlCol="0">
            <a:spAutoFit/>
          </a:bodyPr>
          <a:lstStyle/>
          <a:p>
            <a:pPr algn="ctr"/>
            <a:r>
              <a:rPr lang="en-US" sz="2400" dirty="0">
                <a:solidFill>
                  <a:schemeClr val="tx1">
                    <a:lumMod val="95000"/>
                  </a:schemeClr>
                </a:solidFill>
              </a:rPr>
              <a:t>2 Samuel </a:t>
            </a:r>
            <a:r>
              <a:rPr lang="en-US" sz="2400" dirty="0" err="1">
                <a:solidFill>
                  <a:schemeClr val="tx1">
                    <a:lumMod val="95000"/>
                  </a:schemeClr>
                </a:solidFill>
              </a:rPr>
              <a:t>7:16a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And now, you will conceive in your womb and bear a son, and you will name him Jesus.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12140"/>
            <a:ext cx="1600200" cy="1569660"/>
          </a:xfrm>
          <a:prstGeom prst="rect">
            <a:avLst/>
          </a:prstGeom>
          <a:noFill/>
        </p:spPr>
        <p:txBody>
          <a:bodyPr wrap="square" rtlCol="0">
            <a:spAutoFit/>
          </a:bodyPr>
          <a:lstStyle/>
          <a:p>
            <a:pPr algn="ctr"/>
            <a:r>
              <a:rPr lang="en-US" sz="1600" dirty="0">
                <a:solidFill>
                  <a:schemeClr val="tx1">
                    <a:lumMod val="95000"/>
                  </a:schemeClr>
                </a:solidFill>
              </a:rPr>
              <a:t>The Annunciation </a:t>
            </a:r>
          </a:p>
          <a:p>
            <a:pPr algn="ctr"/>
            <a:endParaRPr lang="en-US" sz="1600" dirty="0">
              <a:solidFill>
                <a:schemeClr val="tx1">
                  <a:lumMod val="95000"/>
                </a:schemeClr>
              </a:solidFill>
            </a:endParaRPr>
          </a:p>
          <a:p>
            <a:pPr algn="ctr"/>
            <a:r>
              <a:rPr lang="en-US" sz="1600" dirty="0">
                <a:solidFill>
                  <a:schemeClr val="tx1">
                    <a:lumMod val="95000"/>
                  </a:schemeClr>
                </a:solidFill>
              </a:rPr>
              <a:t>Fra Angelico Prado Museum Madrid, Spain</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40342"/>
            <a:ext cx="7086600" cy="6741459"/>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86600" cy="1200329"/>
          </a:xfrm>
          <a:prstGeom prst="rect">
            <a:avLst/>
          </a:prstGeom>
        </p:spPr>
        <p:txBody>
          <a:bodyPr wrap="square">
            <a:spAutoFit/>
          </a:bodyPr>
          <a:lstStyle/>
          <a:p>
            <a:r>
              <a:rPr lang="en-US" sz="3600" dirty="0"/>
              <a:t>Mary said to the angel, "How can this be, since I am a virgin?"</a:t>
            </a:r>
            <a:endParaRPr lang="en-US" sz="3600" dirty="0">
              <a:cs typeface="Arial" pitchFamily="34" charset="0"/>
            </a:endParaRPr>
          </a:p>
        </p:txBody>
      </p:sp>
      <p:sp>
        <p:nvSpPr>
          <p:cNvPr id="5" name="TextBox 4"/>
          <p:cNvSpPr txBox="1"/>
          <p:nvPr/>
        </p:nvSpPr>
        <p:spPr>
          <a:xfrm>
            <a:off x="59436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1:34</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Annunciation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3"/>
          <a:stretch>
            <a:fillRect/>
          </a:stretch>
        </p:blipFill>
        <p:spPr>
          <a:xfrm>
            <a:off x="1905000" y="381001"/>
            <a:ext cx="8715685" cy="5714999"/>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2209800"/>
            <a:ext cx="7467600" cy="1754326"/>
          </a:xfrm>
          <a:prstGeom prst="rect">
            <a:avLst/>
          </a:prstGeom>
        </p:spPr>
        <p:txBody>
          <a:bodyPr wrap="square">
            <a:spAutoFit/>
          </a:bodyPr>
          <a:lstStyle/>
          <a:p>
            <a:r>
              <a:rPr lang="en-US" sz="3600" dirty="0"/>
              <a:t>The angel said to her, "The Holy Spirit will come upon you, and the power of the Most High will overshadow you; </a:t>
            </a:r>
            <a:endParaRPr lang="en-US" sz="3600" dirty="0">
              <a:cs typeface="Arial" pitchFamily="34" charset="0"/>
            </a:endParaRP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1:35a</a:t>
            </a:r>
            <a:endParaRPr lang="en-US" sz="2400" dirty="0">
              <a:solidFill>
                <a:schemeClr val="tx1">
                  <a:lumMod val="95000"/>
                </a:schemeClr>
              </a:solidFill>
            </a:endParaRP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382162"/>
            <a:ext cx="1828800" cy="1323439"/>
          </a:xfrm>
          <a:prstGeom prst="rect">
            <a:avLst/>
          </a:prstGeom>
          <a:noFill/>
        </p:spPr>
        <p:txBody>
          <a:bodyPr wrap="square" rtlCol="0">
            <a:spAutoFit/>
          </a:bodyPr>
          <a:lstStyle/>
          <a:p>
            <a:pPr algn="ctr"/>
            <a:r>
              <a:rPr lang="en-US" sz="1600" dirty="0">
                <a:solidFill>
                  <a:schemeClr val="tx1">
                    <a:lumMod val="95000"/>
                  </a:schemeClr>
                </a:solidFill>
              </a:rPr>
              <a:t>The Annunciation </a:t>
            </a:r>
          </a:p>
          <a:p>
            <a:pPr algn="ctr"/>
            <a:endParaRPr lang="en-US" sz="1600" dirty="0">
              <a:solidFill>
                <a:schemeClr val="tx1">
                  <a:lumMod val="95000"/>
                </a:schemeClr>
              </a:solidFill>
            </a:endParaRPr>
          </a:p>
          <a:p>
            <a:pPr algn="ctr"/>
            <a:r>
              <a:rPr lang="en-US" sz="1600" dirty="0">
                <a:solidFill>
                  <a:schemeClr val="tx1">
                    <a:lumMod val="95000"/>
                  </a:schemeClr>
                </a:solidFill>
              </a:rPr>
              <a:t>Church of Our Lady of Pity</a:t>
            </a:r>
          </a:p>
          <a:p>
            <a:pPr algn="ctr"/>
            <a:r>
              <a:rPr lang="en-US" sz="1600" dirty="0" err="1">
                <a:solidFill>
                  <a:schemeClr val="tx1">
                    <a:lumMod val="95000"/>
                  </a:schemeClr>
                </a:solidFill>
              </a:rPr>
              <a:t>Swaffam</a:t>
            </a:r>
            <a:r>
              <a:rPr lang="en-US" sz="1600" dirty="0">
                <a:solidFill>
                  <a:schemeClr val="tx1">
                    <a:lumMod val="95000"/>
                  </a:schemeClr>
                </a:solidFill>
              </a:rPr>
              <a:t>, England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4480" y="228600"/>
            <a:ext cx="6344920" cy="6344920"/>
          </a:xfrm>
          <a:prstGeom prst="rect">
            <a:avLst/>
          </a:prstGeom>
        </p:spPr>
      </p:pic>
    </p:spTree>
    <p:extLst>
      <p:ext uri="{BB962C8B-B14F-4D97-AF65-F5344CB8AC3E}">
        <p14:creationId xmlns:p14="http://schemas.microsoft.com/office/powerpoint/2010/main" val="1836172188"/>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therefore the child to be born will be holy; he will be called Son of God.</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1:35b</a:t>
            </a:r>
            <a:endParaRPr lang="en-US" sz="2400" dirty="0">
              <a:solidFill>
                <a:schemeClr val="tx1">
                  <a:lumMod val="95000"/>
                </a:schemeClr>
              </a:solidFill>
            </a:endParaRP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562600"/>
            <a:ext cx="1981200" cy="1169551"/>
          </a:xfrm>
          <a:prstGeom prst="rect">
            <a:avLst/>
          </a:prstGeom>
          <a:noFill/>
        </p:spPr>
        <p:txBody>
          <a:bodyPr wrap="square" rtlCol="0">
            <a:spAutoFit/>
          </a:bodyPr>
          <a:lstStyle/>
          <a:p>
            <a:pPr algn="ctr"/>
            <a:r>
              <a:rPr lang="en-US" sz="1400" dirty="0">
                <a:solidFill>
                  <a:schemeClr val="tx1">
                    <a:lumMod val="95000"/>
                  </a:schemeClr>
                </a:solidFill>
              </a:rPr>
              <a:t>Mary and the Child Jesus</a:t>
            </a:r>
          </a:p>
          <a:p>
            <a:pPr algn="ctr"/>
            <a:endParaRPr lang="en-US" sz="1400" dirty="0">
              <a:solidFill>
                <a:schemeClr val="tx1">
                  <a:lumMod val="95000"/>
                </a:schemeClr>
              </a:solidFill>
            </a:endParaRPr>
          </a:p>
          <a:p>
            <a:pPr algn="ctr"/>
            <a:r>
              <a:rPr lang="en-US" sz="1400" dirty="0">
                <a:solidFill>
                  <a:schemeClr val="tx1">
                    <a:lumMod val="95000"/>
                  </a:schemeClr>
                </a:solidFill>
              </a:rPr>
              <a:t>JESUS MAFA</a:t>
            </a:r>
          </a:p>
          <a:p>
            <a:pPr algn="ctr"/>
            <a:r>
              <a:rPr lang="en-US" sz="1400" dirty="0">
                <a:solidFill>
                  <a:schemeClr val="tx1">
                    <a:lumMod val="95000"/>
                  </a:schemeClr>
                </a:solidFill>
              </a:rPr>
              <a:t>Cameroon</a:t>
            </a:r>
          </a:p>
        </p:txBody>
      </p:sp>
      <p:pic>
        <p:nvPicPr>
          <p:cNvPr id="5" name="Picture 4">
            <a:extLst>
              <a:ext uri="{FF2B5EF4-FFF2-40B4-BE49-F238E27FC236}">
                <a16:creationId xmlns:a16="http://schemas.microsoft.com/office/drawing/2014/main" id="{9C80C91E-EAA3-A3CB-D7A1-93B6529FCAD7}"/>
              </a:ext>
            </a:extLst>
          </p:cNvPr>
          <p:cNvPicPr>
            <a:picLocks noChangeAspect="1"/>
          </p:cNvPicPr>
          <p:nvPr/>
        </p:nvPicPr>
        <p:blipFill>
          <a:blip r:embed="rId2"/>
          <a:stretch>
            <a:fillRect/>
          </a:stretch>
        </p:blipFill>
        <p:spPr>
          <a:xfrm>
            <a:off x="4267200" y="0"/>
            <a:ext cx="4496922" cy="6858000"/>
          </a:xfrm>
          <a:prstGeom prst="rect">
            <a:avLst/>
          </a:prstGeom>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86001"/>
            <a:ext cx="6400800" cy="1200329"/>
          </a:xfrm>
          <a:prstGeom prst="rect">
            <a:avLst/>
          </a:prstGeom>
        </p:spPr>
        <p:txBody>
          <a:bodyPr wrap="square">
            <a:spAutoFit/>
          </a:bodyPr>
          <a:lstStyle/>
          <a:p>
            <a:r>
              <a:rPr lang="en-US" sz="3600" dirty="0"/>
              <a:t>For nothing will be impossible with God."</a:t>
            </a:r>
            <a:endParaRPr lang="en-US" sz="3600" dirty="0">
              <a:cs typeface="Arial" pitchFamily="34" charset="0"/>
            </a:endParaRP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1:37</a:t>
            </a:r>
          </a:p>
        </p:txBody>
      </p:sp>
    </p:spTree>
    <p:extLst>
      <p:ext uri="{BB962C8B-B14F-4D97-AF65-F5344CB8AC3E}">
        <p14:creationId xmlns:p14="http://schemas.microsoft.com/office/powerpoint/2010/main" val="1197416646"/>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Gloria!  --  Prince of Peace Abbey, Oceanside, 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685800"/>
            <a:ext cx="6724436" cy="5029200"/>
          </a:xfrm>
          <a:prstGeom prst="rect">
            <a:avLst/>
          </a:prstGeom>
        </p:spPr>
      </p:pic>
    </p:spTree>
    <p:extLst>
      <p:ext uri="{BB962C8B-B14F-4D97-AF65-F5344CB8AC3E}">
        <p14:creationId xmlns:p14="http://schemas.microsoft.com/office/powerpoint/2010/main" val="3718032758"/>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Church in a Dogon Village, Mali</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381000"/>
            <a:ext cx="8454071" cy="56388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https://www.flickr.com/photos/herr_hartmann/429627010</a:t>
            </a:r>
          </a:p>
          <a:p>
            <a:pPr>
              <a:buNone/>
            </a:pPr>
            <a:r>
              <a:rPr lang="en-US" sz="1600" dirty="0"/>
              <a:t>https://</a:t>
            </a:r>
            <a:r>
              <a:rPr lang="en-US" sz="1600" dirty="0" err="1"/>
              <a:t>www.flickr.com</a:t>
            </a:r>
            <a:r>
              <a:rPr lang="en-US" sz="1600" dirty="0"/>
              <a:t>/photos/</a:t>
            </a:r>
            <a:r>
              <a:rPr lang="en-US" sz="1600" dirty="0" err="1"/>
              <a:t>thomashawk</a:t>
            </a:r>
            <a:r>
              <a:rPr lang="en-US" sz="1600" dirty="0"/>
              <a:t>/5653108193 – Thomas Hawk</a:t>
            </a:r>
          </a:p>
          <a:p>
            <a:pPr>
              <a:buNone/>
            </a:pPr>
            <a:r>
              <a:rPr lang="en-US" sz="1600" dirty="0"/>
              <a:t>http://</a:t>
            </a:r>
            <a:r>
              <a:rPr lang="en-US" sz="1600" dirty="0" err="1"/>
              <a:t>www.flickr.com</a:t>
            </a:r>
            <a:r>
              <a:rPr lang="en-US" sz="1600" dirty="0"/>
              <a:t>/photos/</a:t>
            </a:r>
            <a:r>
              <a:rPr lang="en-US" sz="1600" dirty="0" err="1"/>
              <a:t>portablematthew</a:t>
            </a:r>
            <a:r>
              <a:rPr lang="en-US" sz="1600" dirty="0"/>
              <a:t>/3491085679/</a:t>
            </a:r>
          </a:p>
          <a:p>
            <a:pPr>
              <a:buNone/>
            </a:pPr>
            <a:r>
              <a:rPr lang="en-US" sz="1600" dirty="0"/>
              <a:t>https://</a:t>
            </a:r>
            <a:r>
              <a:rPr lang="en-US" sz="1600" dirty="0" err="1"/>
              <a:t>commons.wikimedia.org</a:t>
            </a:r>
            <a:r>
              <a:rPr lang="en-US" sz="1600" dirty="0"/>
              <a:t>/wiki/</a:t>
            </a:r>
            <a:r>
              <a:rPr lang="en-US" sz="1600" dirty="0" err="1"/>
              <a:t>File:Saint_Gabriel_the_Archangel.jpg</a:t>
            </a:r>
            <a:endParaRPr lang="en-US" sz="1600" dirty="0"/>
          </a:p>
          <a:p>
            <a:pPr>
              <a:buNone/>
            </a:pPr>
            <a:r>
              <a:rPr lang="en-US" sz="1600" dirty="0"/>
              <a:t>https://</a:t>
            </a:r>
            <a:r>
              <a:rPr lang="en-US" sz="1600" dirty="0" err="1"/>
              <a:t>commons.wikimedia.org</a:t>
            </a:r>
            <a:r>
              <a:rPr lang="en-US" sz="1600" dirty="0"/>
              <a:t>/wiki/</a:t>
            </a:r>
            <a:r>
              <a:rPr lang="en-US" sz="1600" dirty="0" err="1"/>
              <a:t>File:Nativity_scenes_01.jpg</a:t>
            </a:r>
            <a:r>
              <a:rPr lang="en-US" sz="1600" dirty="0"/>
              <a:t> – </a:t>
            </a:r>
            <a:r>
              <a:rPr lang="en-US" sz="1600" dirty="0" err="1"/>
              <a:t>Vagner</a:t>
            </a:r>
            <a:r>
              <a:rPr lang="en-US" sz="1600" dirty="0"/>
              <a:t> </a:t>
            </a:r>
            <a:r>
              <a:rPr lang="en-US" sz="1600" dirty="0" err="1"/>
              <a:t>Carvalhiero</a:t>
            </a:r>
            <a:r>
              <a:rPr lang="en-US" sz="1600" dirty="0"/>
              <a:t>/Fr Hansen OFS</a:t>
            </a:r>
          </a:p>
          <a:p>
            <a:pPr>
              <a:buNone/>
            </a:pPr>
            <a:r>
              <a:rPr lang="en-US" sz="1600" dirty="0"/>
              <a:t>https://commons.wikimedia.org/wiki/File:Virgin_of_Guadalupe_-_Google_Art_Project.jpg</a:t>
            </a:r>
          </a:p>
          <a:p>
            <a:pPr>
              <a:buNone/>
            </a:pPr>
            <a:r>
              <a:rPr lang="en-US" sz="1600" dirty="0"/>
              <a:t>https://commons.wikimedia.org/wiki/File:KeurMoussaAutel.jpg</a:t>
            </a:r>
          </a:p>
          <a:p>
            <a:pPr>
              <a:buNone/>
            </a:pPr>
            <a:r>
              <a:rPr lang="en-US" sz="1600" dirty="0"/>
              <a:t>http://</a:t>
            </a:r>
            <a:r>
              <a:rPr lang="en-US" sz="1600" dirty="0" err="1"/>
              <a:t>www.flickr.com</a:t>
            </a:r>
            <a:r>
              <a:rPr lang="en-US" sz="1600" dirty="0"/>
              <a:t>/photos/</a:t>
            </a:r>
            <a:r>
              <a:rPr lang="en-US" sz="1600" dirty="0" err="1"/>
              <a:t>ebarney</a:t>
            </a:r>
            <a:r>
              <a:rPr lang="en-US" sz="1600" dirty="0"/>
              <a:t>/4762865759/</a:t>
            </a:r>
          </a:p>
          <a:p>
            <a:pPr>
              <a:buNone/>
            </a:pPr>
            <a:r>
              <a:rPr lang="en-US" sz="1600" dirty="0"/>
              <a:t>http://</a:t>
            </a:r>
            <a:r>
              <a:rPr lang="en-US" sz="1600" dirty="0" err="1"/>
              <a:t>diglib.library.vanderbilt.edu</a:t>
            </a:r>
            <a:r>
              <a:rPr lang="en-US" sz="1600" dirty="0"/>
              <a:t>/</a:t>
            </a:r>
            <a:r>
              <a:rPr lang="en-US" sz="1600" dirty="0" err="1"/>
              <a:t>act-imagelink.pl?RC</a:t>
            </a:r>
            <a:r>
              <a:rPr lang="en-US" sz="1600" dirty="0"/>
              <a:t>=54125</a:t>
            </a:r>
          </a:p>
          <a:p>
            <a:pPr>
              <a:buNone/>
            </a:pPr>
            <a:r>
              <a:rPr lang="en-US" sz="1600" dirty="0"/>
              <a:t>https://</a:t>
            </a:r>
            <a:r>
              <a:rPr lang="en-US" sz="1600" dirty="0" err="1"/>
              <a:t>commons.wikimedia.org</a:t>
            </a:r>
            <a:r>
              <a:rPr lang="en-US" sz="1600" dirty="0"/>
              <a:t>/wiki/</a:t>
            </a:r>
            <a:r>
              <a:rPr lang="en-US" sz="1600" dirty="0" err="1"/>
              <a:t>File:Angelico</a:t>
            </a:r>
            <a:r>
              <a:rPr lang="en-US" sz="1600" dirty="0"/>
              <a:t>,_</a:t>
            </a:r>
            <a:r>
              <a:rPr lang="en-US" sz="1600" dirty="0" err="1"/>
              <a:t>prado.jpg</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=48278</a:t>
            </a:r>
          </a:p>
          <a:p>
            <a:pPr>
              <a:buNone/>
            </a:pPr>
            <a:r>
              <a:rPr lang="en-US" sz="1600" dirty="0"/>
              <a:t>https://</a:t>
            </a:r>
            <a:r>
              <a:rPr lang="en-US" sz="1600" dirty="0" err="1"/>
              <a:t>www.flickr.com</a:t>
            </a:r>
            <a:r>
              <a:rPr lang="en-US" sz="1600" dirty="0"/>
              <a:t>/photos/</a:t>
            </a:r>
            <a:r>
              <a:rPr lang="en-US" sz="1600" dirty="0" err="1"/>
              <a:t>paullew</a:t>
            </a:r>
            <a:r>
              <a:rPr lang="en-US" sz="1600" dirty="0"/>
              <a:t>/2052404610/ - Fr Lawrence Lew, </a:t>
            </a:r>
            <a:r>
              <a:rPr lang="en-US" sz="1600" dirty="0" err="1"/>
              <a:t>O.P</a:t>
            </a:r>
            <a:r>
              <a:rPr lang="en-US" sz="1600" dirty="0"/>
              <a:t>.</a:t>
            </a:r>
          </a:p>
          <a:p>
            <a:pPr>
              <a:buNone/>
            </a:pPr>
            <a:r>
              <a:rPr lang="fr-FR" sz="1600" dirty="0"/>
              <a:t>http://www.librairie-emmanuel.fr (contact page: https://www.librairie-emmanuel.fr/contact)</a:t>
            </a:r>
            <a:endParaRPr lang="en-US" sz="1600" dirty="0"/>
          </a:p>
          <a:p>
            <a:pPr>
              <a:buNone/>
            </a:pPr>
            <a:r>
              <a:rPr lang="en-US" sz="1600" dirty="0"/>
              <a:t>http://www.flickr.com/photos/mariya_umama_wethemba_monastery/2646933603/</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I declare that your steadfast love is established forever; your faithfulness is as firm as the heavens.</a:t>
            </a:r>
            <a:endParaRPr lang="en-US" sz="3600" dirty="0">
              <a:cs typeface="Arial" pitchFamily="34" charset="0"/>
            </a:endParaRPr>
          </a:p>
        </p:txBody>
      </p:sp>
      <p:sp>
        <p:nvSpPr>
          <p:cNvPr id="5" name="TextBox 4"/>
          <p:cNvSpPr txBox="1"/>
          <p:nvPr/>
        </p:nvSpPr>
        <p:spPr>
          <a:xfrm>
            <a:off x="6019800" y="4495801"/>
            <a:ext cx="3352800" cy="461665"/>
          </a:xfrm>
          <a:prstGeom prst="rect">
            <a:avLst/>
          </a:prstGeom>
          <a:noFill/>
        </p:spPr>
        <p:txBody>
          <a:bodyPr wrap="square" rtlCol="0">
            <a:spAutoFit/>
          </a:bodyPr>
          <a:lstStyle/>
          <a:p>
            <a:pPr algn="ctr"/>
            <a:r>
              <a:rPr lang="en-US" sz="2400" dirty="0">
                <a:solidFill>
                  <a:schemeClr val="tx1">
                    <a:lumMod val="95000"/>
                  </a:schemeClr>
                </a:solidFill>
              </a:rPr>
              <a:t>Psalm 89:2</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"Love is the Only Solution" - Dorothy Day  --    Mural in San Francisco, CA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57026" y="689968"/>
            <a:ext cx="6944175" cy="502503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86600" cy="2862322"/>
          </a:xfrm>
          <a:prstGeom prst="rect">
            <a:avLst/>
          </a:prstGeom>
        </p:spPr>
        <p:txBody>
          <a:bodyPr wrap="square">
            <a:spAutoFit/>
          </a:bodyPr>
          <a:lstStyle/>
          <a:p>
            <a:r>
              <a:rPr lang="en-US" sz="3600" dirty="0"/>
              <a:t>Now to God who is able to strengthen you … through Jesus Christ, to whom be the glory forever! Amen. </a:t>
            </a:r>
          </a:p>
          <a:p>
            <a:endParaRPr lang="en-US" sz="3600" dirty="0">
              <a:cs typeface="Arial" pitchFamily="34" charset="0"/>
            </a:endParaRPr>
          </a:p>
        </p:txBody>
      </p:sp>
      <p:sp>
        <p:nvSpPr>
          <p:cNvPr id="5" name="TextBox 4"/>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16:25a</a:t>
            </a:r>
            <a:r>
              <a:rPr lang="en-US" sz="2400" dirty="0">
                <a:solidFill>
                  <a:schemeClr val="tx1">
                    <a:lumMod val="95000"/>
                  </a:schemeClr>
                </a:solidFill>
              </a:rPr>
              <a:t>, </a:t>
            </a:r>
            <a:r>
              <a:rPr lang="en-US" sz="2400" dirty="0" err="1">
                <a:solidFill>
                  <a:schemeClr val="tx1">
                    <a:lumMod val="95000"/>
                  </a:schemeClr>
                </a:solidFill>
              </a:rPr>
              <a:t>27b</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27584"/>
            <a:ext cx="1905000" cy="1354217"/>
          </a:xfrm>
          <a:prstGeom prst="rect">
            <a:avLst/>
          </a:prstGeom>
          <a:noFill/>
        </p:spPr>
        <p:txBody>
          <a:bodyPr wrap="square" rtlCol="0">
            <a:spAutoFit/>
          </a:bodyPr>
          <a:lstStyle/>
          <a:p>
            <a:pPr algn="ctr"/>
            <a:r>
              <a:rPr lang="en-US" sz="1600" dirty="0">
                <a:solidFill>
                  <a:schemeClr val="tx1">
                    <a:lumMod val="95000"/>
                  </a:schemeClr>
                </a:solidFill>
              </a:rPr>
              <a:t>Jesus Christ: "Love One Another"</a:t>
            </a:r>
          </a:p>
          <a:p>
            <a:pPr algn="ctr"/>
            <a:endParaRPr lang="en-US" sz="1600" dirty="0">
              <a:solidFill>
                <a:schemeClr val="tx1">
                  <a:lumMod val="95000"/>
                </a:schemeClr>
              </a:solidFill>
            </a:endParaRPr>
          </a:p>
          <a:p>
            <a:pPr algn="ctr"/>
            <a:r>
              <a:rPr lang="en-US" sz="1600" dirty="0">
                <a:solidFill>
                  <a:schemeClr val="tx1">
                    <a:lumMod val="95000"/>
                  </a:schemeClr>
                </a:solidFill>
              </a:rPr>
              <a:t>Red Gallery</a:t>
            </a:r>
          </a:p>
          <a:p>
            <a:pPr algn="ctr"/>
            <a:r>
              <a:rPr lang="en-US" sz="1600" dirty="0">
                <a:solidFill>
                  <a:schemeClr val="tx1">
                    <a:lumMod val="95000"/>
                  </a:schemeClr>
                </a:solidFill>
              </a:rPr>
              <a:t>Beijing, China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3422" y="228601"/>
            <a:ext cx="5133978" cy="642004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In the sixth month the angel Gabriel was sent by God to a town in Galilee called Nazareth,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1:26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58362"/>
            <a:ext cx="1828800" cy="1323439"/>
          </a:xfrm>
          <a:prstGeom prst="rect">
            <a:avLst/>
          </a:prstGeom>
          <a:noFill/>
        </p:spPr>
        <p:txBody>
          <a:bodyPr wrap="square" rtlCol="0">
            <a:spAutoFit/>
          </a:bodyPr>
          <a:lstStyle/>
          <a:p>
            <a:pPr algn="ctr"/>
            <a:r>
              <a:rPr lang="en-US" sz="1600" dirty="0">
                <a:solidFill>
                  <a:schemeClr val="tx1">
                    <a:lumMod val="95000"/>
                  </a:schemeClr>
                </a:solidFill>
              </a:rPr>
              <a:t>St. Gabriel,</a:t>
            </a:r>
          </a:p>
          <a:p>
            <a:pPr algn="ctr"/>
            <a:r>
              <a:rPr lang="en-US" sz="1600" dirty="0">
                <a:solidFill>
                  <a:schemeClr val="tx1">
                    <a:lumMod val="95000"/>
                  </a:schemeClr>
                </a:solidFill>
              </a:rPr>
              <a:t>Personal icon</a:t>
            </a:r>
          </a:p>
          <a:p>
            <a:pPr algn="ctr"/>
            <a:endParaRPr lang="en-US" sz="1600" dirty="0">
              <a:solidFill>
                <a:schemeClr val="tx1">
                  <a:lumMod val="95000"/>
                </a:schemeClr>
              </a:solidFill>
            </a:endParaRPr>
          </a:p>
          <a:p>
            <a:pPr algn="ctr"/>
            <a:r>
              <a:rPr lang="en-US" sz="1600" dirty="0">
                <a:solidFill>
                  <a:schemeClr val="tx1">
                    <a:lumMod val="95000"/>
                  </a:schemeClr>
                </a:solidFill>
              </a:rPr>
              <a:t>Colorado Springs, CO</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1218" y="0"/>
            <a:ext cx="5528583"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1664</TotalTime>
  <Words>792</Words>
  <Application>Microsoft Office PowerPoint</Application>
  <PresentationFormat>Widescreen</PresentationFormat>
  <Paragraphs>93</Paragraphs>
  <Slides>30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First Sunday after Christmas Day Year A</vt:lpstr>
      <vt:lpstr>Fourth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Fourth Sunday of Advent</dc:title>
  <dc:creator>Anne</dc:creator>
  <cp:lastModifiedBy>Anne Richardson</cp:lastModifiedBy>
  <cp:revision>107</cp:revision>
  <dcterms:created xsi:type="dcterms:W3CDTF">2016-08-31T16:46:43Z</dcterms:created>
  <dcterms:modified xsi:type="dcterms:W3CDTF">2022-10-11T13:07:55Z</dcterms:modified>
</cp:coreProperties>
</file>