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56" r:id="rId2"/>
    <p:sldId id="282" r:id="rId3"/>
    <p:sldId id="382" r:id="rId4"/>
    <p:sldId id="410" r:id="rId5"/>
    <p:sldId id="411" r:id="rId6"/>
    <p:sldId id="383" r:id="rId7"/>
    <p:sldId id="384" r:id="rId8"/>
    <p:sldId id="385" r:id="rId9"/>
    <p:sldId id="386" r:id="rId10"/>
    <p:sldId id="387" r:id="rId11"/>
    <p:sldId id="408" r:id="rId12"/>
    <p:sldId id="409" r:id="rId13"/>
    <p:sldId id="390" r:id="rId14"/>
    <p:sldId id="391" r:id="rId15"/>
    <p:sldId id="392" r:id="rId16"/>
    <p:sldId id="393" r:id="rId17"/>
    <p:sldId id="394" r:id="rId18"/>
    <p:sldId id="395" r:id="rId19"/>
    <p:sldId id="396" r:id="rId20"/>
    <p:sldId id="397" r:id="rId21"/>
    <p:sldId id="398"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D2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22" autoAdjust="0"/>
    <p:restoredTop sz="94660"/>
  </p:normalViewPr>
  <p:slideViewPr>
    <p:cSldViewPr>
      <p:cViewPr varScale="1">
        <p:scale>
          <a:sx n="75" d="100"/>
          <a:sy n="75" d="100"/>
        </p:scale>
        <p:origin x="475" y="43"/>
      </p:cViewPr>
      <p:guideLst>
        <p:guide orient="horz" pos="2160"/>
        <p:guide pos="384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21417-9C38-480C-A012-705512C668E9}" type="slidenum">
              <a:rPr lang="en-US" smtClean="0"/>
              <a:pPr/>
              <a:t>7</a:t>
            </a:fld>
            <a:endParaRPr lang="en-US"/>
          </a:p>
        </p:txBody>
      </p:sp>
    </p:spTree>
    <p:extLst>
      <p:ext uri="{BB962C8B-B14F-4D97-AF65-F5344CB8AC3E}">
        <p14:creationId xmlns:p14="http://schemas.microsoft.com/office/powerpoint/2010/main" val="2651165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10/22/2022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143001"/>
            <a:ext cx="8458200" cy="1698625"/>
          </a:xfrm>
        </p:spPr>
        <p:txBody>
          <a:bodyPr>
            <a:noAutofit/>
          </a:bodyPr>
          <a:lstStyle/>
          <a:p>
            <a:r>
              <a:rPr lang="en-US" sz="8800" dirty="0"/>
              <a:t>Fourth Sunday in Lent</a:t>
            </a:r>
          </a:p>
        </p:txBody>
      </p:sp>
      <p:sp>
        <p:nvSpPr>
          <p:cNvPr id="3" name="Subtitle 2"/>
          <p:cNvSpPr>
            <a:spLocks noGrp="1"/>
          </p:cNvSpPr>
          <p:nvPr>
            <p:ph type="subTitle" idx="1"/>
          </p:nvPr>
        </p:nvSpPr>
        <p:spPr>
          <a:xfrm>
            <a:off x="2819400" y="3429000"/>
            <a:ext cx="6400800" cy="838200"/>
          </a:xfrm>
        </p:spPr>
        <p:txBody>
          <a:bodyPr>
            <a:normAutofit lnSpcReduction="10000"/>
          </a:bodyPr>
          <a:lstStyle/>
          <a:p>
            <a:r>
              <a:rPr lang="en-US" sz="5400" i="1" dirty="0">
                <a:solidFill>
                  <a:schemeClr val="tx1"/>
                </a:solidFill>
              </a:rPr>
              <a:t>Year B</a:t>
            </a:r>
          </a:p>
        </p:txBody>
      </p:sp>
      <p:sp>
        <p:nvSpPr>
          <p:cNvPr id="4" name="Rectangle 3"/>
          <p:cNvSpPr/>
          <p:nvPr/>
        </p:nvSpPr>
        <p:spPr>
          <a:xfrm>
            <a:off x="7010400" y="4813518"/>
            <a:ext cx="3352800" cy="1815882"/>
          </a:xfrm>
          <a:prstGeom prst="rect">
            <a:avLst/>
          </a:prstGeom>
          <a:solidFill>
            <a:srgbClr val="415D20">
              <a:alpha val="70000"/>
            </a:srgbClr>
          </a:solidFill>
        </p:spPr>
        <p:txBody>
          <a:bodyPr wrap="square">
            <a:spAutoFit/>
          </a:bodyPr>
          <a:lstStyle/>
          <a:p>
            <a:pPr algn="ctr"/>
            <a:r>
              <a:rPr lang="en-US" sz="2800" dirty="0"/>
              <a:t>Numbers 21:4-9</a:t>
            </a:r>
          </a:p>
          <a:p>
            <a:pPr algn="ctr"/>
            <a:r>
              <a:rPr lang="en-US" sz="2800" dirty="0"/>
              <a:t>Psalm 107:1-3, 17-22</a:t>
            </a:r>
          </a:p>
          <a:p>
            <a:pPr algn="ctr"/>
            <a:r>
              <a:rPr lang="en-US" sz="2800" dirty="0"/>
              <a:t>Ephesians 2:1-10</a:t>
            </a:r>
          </a:p>
          <a:p>
            <a:pPr algn="ctr"/>
            <a:r>
              <a:rPr lang="en-US" sz="2800" dirty="0"/>
              <a:t>John 3:14-21</a:t>
            </a:r>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05001"/>
            <a:ext cx="7086600" cy="1200329"/>
          </a:xfrm>
          <a:prstGeom prst="rect">
            <a:avLst/>
          </a:prstGeom>
        </p:spPr>
        <p:txBody>
          <a:bodyPr wrap="square">
            <a:spAutoFit/>
          </a:bodyPr>
          <a:lstStyle/>
          <a:p>
            <a:r>
              <a:rPr lang="en-US" sz="3600" dirty="0"/>
              <a:t>made us alive together with Christ--by grace you have been saved …</a:t>
            </a:r>
            <a:endParaRPr lang="en-US" sz="3600" dirty="0">
              <a:cs typeface="Arial" pitchFamily="34" charset="0"/>
            </a:endParaRPr>
          </a:p>
        </p:txBody>
      </p:sp>
      <p:sp>
        <p:nvSpPr>
          <p:cNvPr id="5" name="TextBox 4"/>
          <p:cNvSpPr txBox="1"/>
          <p:nvPr/>
        </p:nvSpPr>
        <p:spPr>
          <a:xfrm>
            <a:off x="5791200" y="4038601"/>
            <a:ext cx="3352800" cy="461665"/>
          </a:xfrm>
          <a:prstGeom prst="rect">
            <a:avLst/>
          </a:prstGeom>
          <a:noFill/>
        </p:spPr>
        <p:txBody>
          <a:bodyPr wrap="square" rtlCol="0">
            <a:spAutoFit/>
          </a:bodyPr>
          <a:lstStyle/>
          <a:p>
            <a:pPr algn="ctr"/>
            <a:r>
              <a:rPr lang="en-US" sz="2400" dirty="0">
                <a:solidFill>
                  <a:schemeClr val="tx1">
                    <a:lumMod val="95000"/>
                  </a:schemeClr>
                </a:solidFill>
              </a:rPr>
              <a:t>Ephesians 2:5b</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E17067-870D-454B-83A5-0769ABBD86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34001" y="109450"/>
            <a:ext cx="4572001" cy="6733311"/>
          </a:xfrm>
          <a:prstGeom prst="rect">
            <a:avLst/>
          </a:prstGeom>
        </p:spPr>
      </p:pic>
      <p:sp>
        <p:nvSpPr>
          <p:cNvPr id="3" name="TextBox 2">
            <a:extLst>
              <a:ext uri="{FF2B5EF4-FFF2-40B4-BE49-F238E27FC236}">
                <a16:creationId xmlns:a16="http://schemas.microsoft.com/office/drawing/2014/main" id="{6FDD86AD-F579-4B57-9637-EEF005164B01}"/>
              </a:ext>
            </a:extLst>
          </p:cNvPr>
          <p:cNvSpPr txBox="1"/>
          <p:nvPr/>
        </p:nvSpPr>
        <p:spPr>
          <a:xfrm>
            <a:off x="2057400" y="5351384"/>
            <a:ext cx="2286000" cy="1354217"/>
          </a:xfrm>
          <a:prstGeom prst="rect">
            <a:avLst/>
          </a:prstGeom>
          <a:noFill/>
        </p:spPr>
        <p:txBody>
          <a:bodyPr wrap="square" rtlCol="0">
            <a:spAutoFit/>
          </a:bodyPr>
          <a:lstStyle/>
          <a:p>
            <a:pPr algn="ctr"/>
            <a:r>
              <a:rPr lang="en-US" sz="1600" dirty="0"/>
              <a:t>Saving Grace to All Humankind</a:t>
            </a:r>
          </a:p>
          <a:p>
            <a:pPr algn="ctr"/>
            <a:endParaRPr lang="en-US" sz="1600" dirty="0"/>
          </a:p>
          <a:p>
            <a:pPr algn="ctr"/>
            <a:r>
              <a:rPr lang="en-US" sz="1600" dirty="0"/>
              <a:t>Washington Cathedral</a:t>
            </a:r>
          </a:p>
          <a:p>
            <a:pPr algn="ctr"/>
            <a:r>
              <a:rPr lang="en-US" sz="1600" dirty="0"/>
              <a:t>Washington, DC</a:t>
            </a:r>
          </a:p>
        </p:txBody>
      </p:sp>
    </p:spTree>
    <p:extLst>
      <p:ext uri="{BB962C8B-B14F-4D97-AF65-F5344CB8AC3E}">
        <p14:creationId xmlns:p14="http://schemas.microsoft.com/office/powerpoint/2010/main" val="224815764"/>
      </p:ext>
    </p:extLst>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133600"/>
            <a:ext cx="6934200" cy="1754326"/>
          </a:xfrm>
          <a:prstGeom prst="rect">
            <a:avLst/>
          </a:prstGeom>
        </p:spPr>
        <p:txBody>
          <a:bodyPr wrap="square">
            <a:spAutoFit/>
          </a:bodyPr>
          <a:lstStyle/>
          <a:p>
            <a:r>
              <a:rPr lang="en-US" sz="3600" dirty="0"/>
              <a:t>"And just as Moses lifted up the serpent in the wilderness, so must the Son of Man be lifted up,</a:t>
            </a:r>
            <a:endParaRPr lang="en-US" sz="3600" dirty="0">
              <a:cs typeface="Arial" pitchFamily="34" charset="0"/>
            </a:endParaRPr>
          </a:p>
        </p:txBody>
      </p:sp>
      <p:sp>
        <p:nvSpPr>
          <p:cNvPr id="5" name="TextBox 4"/>
          <p:cNvSpPr txBox="1"/>
          <p:nvPr/>
        </p:nvSpPr>
        <p:spPr>
          <a:xfrm>
            <a:off x="5867400" y="4267201"/>
            <a:ext cx="3352800" cy="461665"/>
          </a:xfrm>
          <a:prstGeom prst="rect">
            <a:avLst/>
          </a:prstGeom>
          <a:noFill/>
        </p:spPr>
        <p:txBody>
          <a:bodyPr wrap="square" rtlCol="0">
            <a:spAutoFit/>
          </a:bodyPr>
          <a:lstStyle/>
          <a:p>
            <a:pPr algn="ctr"/>
            <a:r>
              <a:rPr lang="en-US" sz="2400" dirty="0">
                <a:solidFill>
                  <a:schemeClr val="tx1">
                    <a:lumMod val="95000"/>
                  </a:schemeClr>
                </a:solidFill>
              </a:rPr>
              <a:t>John 3:14</a:t>
            </a:r>
          </a:p>
        </p:txBody>
      </p:sp>
    </p:spTree>
    <p:extLst>
      <p:ext uri="{BB962C8B-B14F-4D97-AF65-F5344CB8AC3E}">
        <p14:creationId xmlns:p14="http://schemas.microsoft.com/office/powerpoint/2010/main" val="2368290017"/>
      </p:ext>
    </p:extLst>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1480" y="5382162"/>
            <a:ext cx="2814320" cy="1323439"/>
          </a:xfrm>
          <a:prstGeom prst="rect">
            <a:avLst/>
          </a:prstGeom>
          <a:noFill/>
        </p:spPr>
        <p:txBody>
          <a:bodyPr wrap="square" rtlCol="0">
            <a:spAutoFit/>
          </a:bodyPr>
          <a:lstStyle/>
          <a:p>
            <a:pPr algn="ctr"/>
            <a:r>
              <a:rPr lang="en-US" sz="1600" dirty="0">
                <a:solidFill>
                  <a:schemeClr val="tx1">
                    <a:lumMod val="95000"/>
                  </a:schemeClr>
                </a:solidFill>
              </a:rPr>
              <a:t>Ugandan Risen Christ</a:t>
            </a:r>
          </a:p>
          <a:p>
            <a:pPr algn="ctr"/>
            <a:endParaRPr lang="en-US" sz="1600" dirty="0">
              <a:solidFill>
                <a:schemeClr val="tx1">
                  <a:lumMod val="95000"/>
                </a:schemeClr>
              </a:solidFill>
            </a:endParaRPr>
          </a:p>
          <a:p>
            <a:pPr algn="ctr"/>
            <a:r>
              <a:rPr lang="en-US" sz="1600" dirty="0">
                <a:solidFill>
                  <a:schemeClr val="tx1">
                    <a:lumMod val="95000"/>
                  </a:schemeClr>
                </a:solidFill>
              </a:rPr>
              <a:t>Basilica of Saint Mary of the Immaculate Conception</a:t>
            </a:r>
          </a:p>
          <a:p>
            <a:pPr algn="ctr"/>
            <a:r>
              <a:rPr lang="en-US" sz="1600" dirty="0">
                <a:solidFill>
                  <a:schemeClr val="tx1">
                    <a:lumMod val="95000"/>
                  </a:schemeClr>
                </a:solidFill>
              </a:rPr>
              <a:t>Norfolk, VA</a:t>
            </a:r>
          </a:p>
        </p:txBody>
      </p:sp>
      <p:pic>
        <p:nvPicPr>
          <p:cNvPr id="2" name="Picture 1">
            <a:extLst>
              <a:ext uri="{FF2B5EF4-FFF2-40B4-BE49-F238E27FC236}">
                <a16:creationId xmlns:a16="http://schemas.microsoft.com/office/drawing/2014/main" id="{F5AFBAA9-0384-43C1-96B3-028F4CD1311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89776" y="7536"/>
            <a:ext cx="5627159" cy="6850464"/>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2133601"/>
            <a:ext cx="6019800" cy="1200329"/>
          </a:xfrm>
          <a:prstGeom prst="rect">
            <a:avLst/>
          </a:prstGeom>
        </p:spPr>
        <p:txBody>
          <a:bodyPr wrap="square">
            <a:spAutoFit/>
          </a:bodyPr>
          <a:lstStyle/>
          <a:p>
            <a:r>
              <a:rPr lang="en-US" sz="3600" dirty="0"/>
              <a:t>that whoever believes in him may have eternal life.</a:t>
            </a:r>
            <a:endParaRPr lang="en-US" sz="3600" dirty="0">
              <a:cs typeface="Arial" pitchFamily="34" charset="0"/>
            </a:endParaRPr>
          </a:p>
        </p:txBody>
      </p:sp>
      <p:sp>
        <p:nvSpPr>
          <p:cNvPr id="5" name="TextBox 4"/>
          <p:cNvSpPr txBox="1"/>
          <p:nvPr/>
        </p:nvSpPr>
        <p:spPr>
          <a:xfrm>
            <a:off x="5943600" y="4191001"/>
            <a:ext cx="3352800" cy="461665"/>
          </a:xfrm>
          <a:prstGeom prst="rect">
            <a:avLst/>
          </a:prstGeom>
          <a:noFill/>
        </p:spPr>
        <p:txBody>
          <a:bodyPr wrap="square" rtlCol="0">
            <a:spAutoFit/>
          </a:bodyPr>
          <a:lstStyle/>
          <a:p>
            <a:pPr algn="ctr"/>
            <a:r>
              <a:rPr lang="en-US" sz="2400" dirty="0">
                <a:solidFill>
                  <a:schemeClr val="tx1">
                    <a:lumMod val="95000"/>
                  </a:schemeClr>
                </a:solidFill>
              </a:rPr>
              <a:t>John 3:15</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1" y="5943601"/>
            <a:ext cx="8953499" cy="584775"/>
          </a:xfrm>
          <a:prstGeom prst="rect">
            <a:avLst/>
          </a:prstGeom>
          <a:noFill/>
        </p:spPr>
        <p:txBody>
          <a:bodyPr wrap="square" rtlCol="0">
            <a:spAutoFit/>
          </a:bodyPr>
          <a:lstStyle/>
          <a:p>
            <a:pPr algn="ctr"/>
            <a:r>
              <a:rPr lang="en-US" sz="1600" dirty="0">
                <a:solidFill>
                  <a:schemeClr val="tx1">
                    <a:lumMod val="95000"/>
                  </a:schemeClr>
                </a:solidFill>
              </a:rPr>
              <a:t> "Placing yourself in god's story, among the heroes of the faith on the arena rail..."</a:t>
            </a:r>
          </a:p>
          <a:p>
            <a:pPr algn="ctr"/>
            <a:r>
              <a:rPr lang="en-US" sz="1600" dirty="0">
                <a:solidFill>
                  <a:schemeClr val="tx1">
                    <a:lumMod val="95000"/>
                  </a:schemeClr>
                </a:solidFill>
              </a:rPr>
              <a:t>From an alternative worship service held at an emerging church festival in Cheltenham, UK</a:t>
            </a:r>
          </a:p>
        </p:txBody>
      </p:sp>
      <p:pic>
        <p:nvPicPr>
          <p:cNvPr id="3" name="Picture 2">
            <a:extLst>
              <a:ext uri="{FF2B5EF4-FFF2-40B4-BE49-F238E27FC236}">
                <a16:creationId xmlns:a16="http://schemas.microsoft.com/office/drawing/2014/main" id="{728470EC-B15A-4B49-B028-B7D615B3AB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64944" y="381001"/>
            <a:ext cx="9103057" cy="5257801"/>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5100" y="1828800"/>
            <a:ext cx="6781800" cy="2308324"/>
          </a:xfrm>
          <a:prstGeom prst="rect">
            <a:avLst/>
          </a:prstGeom>
        </p:spPr>
        <p:txBody>
          <a:bodyPr wrap="square">
            <a:spAutoFit/>
          </a:bodyPr>
          <a:lstStyle/>
          <a:p>
            <a:r>
              <a:rPr lang="en-US" sz="3600" dirty="0"/>
              <a:t>For God so loved the world that he gave his only Son, so that everyone who believes in him may not perish but may have eternal life.</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John 3:16</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172200"/>
            <a:ext cx="8763000" cy="338554"/>
          </a:xfrm>
          <a:prstGeom prst="rect">
            <a:avLst/>
          </a:prstGeom>
          <a:noFill/>
        </p:spPr>
        <p:txBody>
          <a:bodyPr wrap="square" rtlCol="0">
            <a:spAutoFit/>
          </a:bodyPr>
          <a:lstStyle/>
          <a:p>
            <a:pPr algn="ctr"/>
            <a:r>
              <a:rPr lang="en-US" sz="1600" dirty="0">
                <a:solidFill>
                  <a:schemeClr val="tx1">
                    <a:lumMod val="95000"/>
                  </a:schemeClr>
                </a:solidFill>
              </a:rPr>
              <a:t>Christ on the Cross  --  St. Miguel </a:t>
            </a:r>
            <a:r>
              <a:rPr lang="en-US" sz="1600" dirty="0" err="1">
                <a:solidFill>
                  <a:schemeClr val="tx1">
                    <a:lumMod val="95000"/>
                  </a:schemeClr>
                </a:solidFill>
              </a:rPr>
              <a:t>Arcanjo</a:t>
            </a:r>
            <a:r>
              <a:rPr lang="en-US" sz="1600" dirty="0">
                <a:solidFill>
                  <a:schemeClr val="tx1">
                    <a:lumMod val="95000"/>
                  </a:schemeClr>
                </a:solidFill>
              </a:rPr>
              <a:t> Church,  St. Miguel, Brazil</a:t>
            </a:r>
          </a:p>
        </p:txBody>
      </p:sp>
      <p:pic>
        <p:nvPicPr>
          <p:cNvPr id="2" name="Picture 1">
            <a:extLst>
              <a:ext uri="{FF2B5EF4-FFF2-40B4-BE49-F238E27FC236}">
                <a16:creationId xmlns:a16="http://schemas.microsoft.com/office/drawing/2014/main" id="{B3673795-48FF-4213-828B-484A8E04063D}"/>
              </a:ext>
            </a:extLst>
          </p:cNvPr>
          <p:cNvPicPr>
            <a:picLocks noChangeAspect="1"/>
          </p:cNvPicPr>
          <p:nvPr/>
        </p:nvPicPr>
        <p:blipFill>
          <a:blip r:embed="rId2"/>
          <a:stretch>
            <a:fillRect/>
          </a:stretch>
        </p:blipFill>
        <p:spPr>
          <a:xfrm>
            <a:off x="2286000" y="762001"/>
            <a:ext cx="7620000" cy="5076825"/>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81200"/>
            <a:ext cx="7086600" cy="2308324"/>
          </a:xfrm>
          <a:prstGeom prst="rect">
            <a:avLst/>
          </a:prstGeom>
        </p:spPr>
        <p:txBody>
          <a:bodyPr wrap="square">
            <a:spAutoFit/>
          </a:bodyPr>
          <a:lstStyle/>
          <a:p>
            <a:r>
              <a:rPr lang="en-US" sz="3600" dirty="0"/>
              <a:t>Indeed, God did not send the Son into the world to condemn the world, but in order that the world might be saved through him.</a:t>
            </a:r>
            <a:endParaRPr lang="en-US" sz="3600" dirty="0">
              <a:cs typeface="Arial" pitchFamily="34" charset="0"/>
            </a:endParaRPr>
          </a:p>
        </p:txBody>
      </p:sp>
      <p:sp>
        <p:nvSpPr>
          <p:cNvPr id="5" name="TextBox 4"/>
          <p:cNvSpPr txBox="1"/>
          <p:nvPr/>
        </p:nvSpPr>
        <p:spPr>
          <a:xfrm>
            <a:off x="6019800" y="4800601"/>
            <a:ext cx="3352800" cy="461665"/>
          </a:xfrm>
          <a:prstGeom prst="rect">
            <a:avLst/>
          </a:prstGeom>
          <a:noFill/>
        </p:spPr>
        <p:txBody>
          <a:bodyPr wrap="square" rtlCol="0">
            <a:spAutoFit/>
          </a:bodyPr>
          <a:lstStyle/>
          <a:p>
            <a:pPr algn="ctr"/>
            <a:r>
              <a:rPr lang="en-US" sz="2400" dirty="0">
                <a:solidFill>
                  <a:schemeClr val="tx1">
                    <a:lumMod val="95000"/>
                  </a:schemeClr>
                </a:solidFill>
              </a:rPr>
              <a:t>John 3:17</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The Mission to the World  --  JESUS MAFA</a:t>
            </a:r>
          </a:p>
        </p:txBody>
      </p:sp>
      <p:pic>
        <p:nvPicPr>
          <p:cNvPr id="2" name="Picture 1">
            <a:extLst>
              <a:ext uri="{FF2B5EF4-FFF2-40B4-BE49-F238E27FC236}">
                <a16:creationId xmlns:a16="http://schemas.microsoft.com/office/drawing/2014/main" id="{156E3CE0-6B9E-477B-906C-3862B503CC0B}"/>
              </a:ext>
            </a:extLst>
          </p:cNvPr>
          <p:cNvPicPr>
            <a:picLocks noChangeAspect="1"/>
          </p:cNvPicPr>
          <p:nvPr/>
        </p:nvPicPr>
        <p:blipFill>
          <a:blip r:embed="rId2"/>
          <a:stretch>
            <a:fillRect/>
          </a:stretch>
        </p:blipFill>
        <p:spPr>
          <a:xfrm>
            <a:off x="1524000" y="-33809"/>
            <a:ext cx="9144000" cy="6061165"/>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600200"/>
            <a:ext cx="7467600" cy="2862322"/>
          </a:xfrm>
          <a:prstGeom prst="rect">
            <a:avLst/>
          </a:prstGeom>
        </p:spPr>
        <p:txBody>
          <a:bodyPr wrap="square">
            <a:spAutoFit/>
          </a:bodyPr>
          <a:lstStyle/>
          <a:p>
            <a:r>
              <a:rPr lang="en-US" sz="3600" dirty="0"/>
              <a:t>The people came to Moses and said, "We have sinned by speaking against the LORD and against you; pray to the LORD to take away the serpents from us."</a:t>
            </a:r>
            <a:endParaRPr lang="en-US" sz="3600" dirty="0">
              <a:cs typeface="Arial" pitchFamily="34" charset="0"/>
            </a:endParaRPr>
          </a:p>
        </p:txBody>
      </p:sp>
      <p:sp>
        <p:nvSpPr>
          <p:cNvPr id="4" name="TextBox 3"/>
          <p:cNvSpPr txBox="1"/>
          <p:nvPr/>
        </p:nvSpPr>
        <p:spPr>
          <a:xfrm>
            <a:off x="5791200" y="4648201"/>
            <a:ext cx="3352800" cy="461665"/>
          </a:xfrm>
          <a:prstGeom prst="rect">
            <a:avLst/>
          </a:prstGeom>
          <a:noFill/>
        </p:spPr>
        <p:txBody>
          <a:bodyPr wrap="square" rtlCol="0">
            <a:spAutoFit/>
          </a:bodyPr>
          <a:lstStyle/>
          <a:p>
            <a:pPr algn="ctr"/>
            <a:r>
              <a:rPr lang="en-US" sz="2400" dirty="0">
                <a:solidFill>
                  <a:schemeClr val="tx1">
                    <a:lumMod val="95000"/>
                  </a:schemeClr>
                </a:solidFill>
              </a:rPr>
              <a:t>Numbers 21:7ab</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981200"/>
            <a:ext cx="6705600" cy="2308324"/>
          </a:xfrm>
          <a:prstGeom prst="rect">
            <a:avLst/>
          </a:prstGeom>
        </p:spPr>
        <p:txBody>
          <a:bodyPr wrap="square">
            <a:spAutoFit/>
          </a:bodyPr>
          <a:lstStyle/>
          <a:p>
            <a:r>
              <a:rPr lang="en-US" sz="3600" dirty="0"/>
              <a:t>But those who do what is true come to the light, so that it may be clearly seen that their deeds have been done in God."</a:t>
            </a: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John 3:21</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err="1">
                <a:solidFill>
                  <a:schemeClr val="tx1">
                    <a:lumMod val="95000"/>
                  </a:schemeClr>
                </a:solidFill>
              </a:rPr>
              <a:t>Footwashing</a:t>
            </a:r>
            <a:r>
              <a:rPr lang="en-US" sz="1600" dirty="0">
                <a:solidFill>
                  <a:schemeClr val="tx1">
                    <a:lumMod val="95000"/>
                  </a:schemeClr>
                </a:solidFill>
              </a:rPr>
              <a:t>  -- Church of the Redeemer, United Way Resource Exchange, Seattle, WA</a:t>
            </a:r>
          </a:p>
        </p:txBody>
      </p:sp>
      <p:pic>
        <p:nvPicPr>
          <p:cNvPr id="5" name="Picture 4">
            <a:extLst>
              <a:ext uri="{FF2B5EF4-FFF2-40B4-BE49-F238E27FC236}">
                <a16:creationId xmlns:a16="http://schemas.microsoft.com/office/drawing/2014/main" id="{FAE36D84-3A49-4813-9D44-551EF4CE2A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20320"/>
            <a:ext cx="9144000" cy="6098977"/>
          </a:xfrm>
          <a:prstGeom prst="rect">
            <a:avLst/>
          </a:prstGeom>
        </p:spPr>
      </p:pic>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https://commons.wikimedia.org/wiki/File:Ethiopian_-_Processional_Cross_-_Walters_542894_-_Side_A.jpg</a:t>
            </a:r>
          </a:p>
          <a:p>
            <a:pPr>
              <a:buNone/>
            </a:pPr>
            <a:r>
              <a:rPr lang="en-US" sz="1600" dirty="0"/>
              <a:t>http://commons.wikimedia.org/wiki/File:Brazen_Serpent_Sculpture.jpg</a:t>
            </a:r>
          </a:p>
          <a:p>
            <a:pPr>
              <a:buNone/>
            </a:pPr>
            <a:r>
              <a:rPr lang="en-US" sz="1600" dirty="0"/>
              <a:t>https://commons.wikimedia.org/wiki/File:The_Healing_Touch,_by_Tim_holmes.jpg</a:t>
            </a:r>
          </a:p>
          <a:p>
            <a:pPr>
              <a:buNone/>
            </a:pPr>
            <a:r>
              <a:rPr lang="en-US" sz="1600" dirty="0"/>
              <a:t>http://www.flickr.com/photos/mckln/4814377195/</a:t>
            </a:r>
          </a:p>
          <a:p>
            <a:pPr>
              <a:buNone/>
            </a:pPr>
            <a:r>
              <a:rPr lang="en-US" sz="1600" dirty="0"/>
              <a:t>http://www.flickr.com/photos/reabhecc/5422927891/</a:t>
            </a:r>
          </a:p>
          <a:p>
            <a:pPr>
              <a:buNone/>
            </a:pPr>
            <a:r>
              <a:rPr lang="en-US" sz="1600" dirty="0"/>
              <a:t>https://commons.wikimedia.org/wiki/File:Basilica_of_Saint_Mary_of_the_Immaculate_Conception_(Norfolk,_Virginia),_interior,_wooden_statue_of_the_risen_Christ,_from_Uganda.jpg</a:t>
            </a:r>
          </a:p>
          <a:p>
            <a:pPr>
              <a:buNone/>
            </a:pPr>
            <a:r>
              <a:rPr lang="en-US" sz="1600" dirty="0"/>
              <a:t>http://www.flickr.com/photos/smallritual/1280581974/</a:t>
            </a:r>
          </a:p>
          <a:p>
            <a:pPr>
              <a:buNone/>
            </a:pPr>
            <a:r>
              <a:rPr lang="en-US" sz="1600" dirty="0"/>
              <a:t>http://www.flickr.com/photos/mathieustruck/410120430/</a:t>
            </a:r>
          </a:p>
          <a:p>
            <a:pPr>
              <a:buNone/>
            </a:pPr>
            <a:r>
              <a:rPr lang="en-US" sz="1600" dirty="0"/>
              <a:t>http://diglib.library.vanderbilt.edu/act-imagelink.pl?RC=48314</a:t>
            </a:r>
          </a:p>
          <a:p>
            <a:pPr>
              <a:buNone/>
            </a:pPr>
            <a:r>
              <a:rPr lang="en-US" sz="1600" dirty="0"/>
              <a:t>https://www.flickr.com/photos/redeemer-kenmore/3563659541</a:t>
            </a:r>
          </a:p>
          <a:p>
            <a:pPr>
              <a:buNone/>
            </a:pPr>
            <a:endParaRPr lang="en-US" sz="1600" dirty="0"/>
          </a:p>
          <a:p>
            <a:pPr>
              <a:buNone/>
            </a:pPr>
            <a:endParaRPr lang="en-US" sz="1600" dirty="0"/>
          </a:p>
          <a:p>
            <a:pPr>
              <a:buNone/>
            </a:pPr>
            <a:r>
              <a:rPr lang="en-US" sz="1600"/>
              <a:t>Additional </a:t>
            </a:r>
            <a:r>
              <a:rPr lang="en-US" sz="1600" dirty="0"/>
              <a:t>descriptions can be found at the Art in the Christian Tradition image library, a service of the Vanderbilt Divinity Library, http://diglib.library.vanderbilt.edu/.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5396806"/>
            <a:ext cx="2209800" cy="1384995"/>
          </a:xfrm>
          <a:prstGeom prst="rect">
            <a:avLst/>
          </a:prstGeom>
          <a:noFill/>
        </p:spPr>
        <p:txBody>
          <a:bodyPr wrap="square" rtlCol="0">
            <a:spAutoFit/>
          </a:bodyPr>
          <a:lstStyle/>
          <a:p>
            <a:pPr algn="ctr"/>
            <a:r>
              <a:rPr lang="en-US" sz="1400" dirty="0">
                <a:solidFill>
                  <a:schemeClr val="tx1">
                    <a:lumMod val="95000"/>
                  </a:schemeClr>
                </a:solidFill>
              </a:rPr>
              <a:t>Processional Cross with Serpent Motif</a:t>
            </a:r>
          </a:p>
          <a:p>
            <a:pPr algn="ctr"/>
            <a:endParaRPr lang="en-US" sz="1400" dirty="0">
              <a:solidFill>
                <a:schemeClr val="tx1">
                  <a:lumMod val="95000"/>
                </a:schemeClr>
              </a:solidFill>
            </a:endParaRPr>
          </a:p>
          <a:p>
            <a:pPr algn="ctr"/>
            <a:r>
              <a:rPr lang="en-US" sz="1400" dirty="0">
                <a:solidFill>
                  <a:schemeClr val="tx1">
                    <a:lumMod val="95000"/>
                  </a:schemeClr>
                </a:solidFill>
              </a:rPr>
              <a:t>Ethiopian</a:t>
            </a:r>
          </a:p>
          <a:p>
            <a:pPr algn="ctr"/>
            <a:r>
              <a:rPr lang="en-US" sz="1400" dirty="0">
                <a:solidFill>
                  <a:schemeClr val="tx1">
                    <a:lumMod val="95000"/>
                  </a:schemeClr>
                </a:solidFill>
              </a:rPr>
              <a:t>Walters Art Museum</a:t>
            </a:r>
          </a:p>
          <a:p>
            <a:pPr algn="ctr"/>
            <a:r>
              <a:rPr lang="en-US" sz="1400" dirty="0">
                <a:solidFill>
                  <a:schemeClr val="tx1">
                    <a:lumMod val="95000"/>
                  </a:schemeClr>
                </a:solidFill>
              </a:rPr>
              <a:t>Baltimore, MD</a:t>
            </a:r>
          </a:p>
        </p:txBody>
      </p:sp>
      <p:pic>
        <p:nvPicPr>
          <p:cNvPr id="2" name="Picture 1">
            <a:extLst>
              <a:ext uri="{FF2B5EF4-FFF2-40B4-BE49-F238E27FC236}">
                <a16:creationId xmlns:a16="http://schemas.microsoft.com/office/drawing/2014/main" id="{8986FE3B-0702-43B1-8FB7-D5FAA82AF3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7800" y="0"/>
            <a:ext cx="4801494" cy="6858000"/>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752600"/>
            <a:ext cx="7315200" cy="2308324"/>
          </a:xfrm>
          <a:prstGeom prst="rect">
            <a:avLst/>
          </a:prstGeom>
        </p:spPr>
        <p:txBody>
          <a:bodyPr wrap="square">
            <a:spAutoFit/>
          </a:bodyPr>
          <a:lstStyle/>
          <a:p>
            <a:r>
              <a:rPr lang="en-US" sz="3600" dirty="0"/>
              <a:t>And the LORD said to Moses, </a:t>
            </a:r>
          </a:p>
          <a:p>
            <a:r>
              <a:rPr lang="en-US" sz="3600" dirty="0"/>
              <a:t>"Make a poisonous serpent, and set it on a pole; and everyone who is bitten shall look at it and live."</a:t>
            </a:r>
            <a:endParaRPr lang="en-US" sz="3600" dirty="0">
              <a:cs typeface="Arial" pitchFamily="34" charset="0"/>
            </a:endParaRPr>
          </a:p>
        </p:txBody>
      </p:sp>
      <p:sp>
        <p:nvSpPr>
          <p:cNvPr id="5" name="TextBox 4"/>
          <p:cNvSpPr txBox="1"/>
          <p:nvPr/>
        </p:nvSpPr>
        <p:spPr>
          <a:xfrm>
            <a:off x="5867400" y="4419601"/>
            <a:ext cx="3352800" cy="461665"/>
          </a:xfrm>
          <a:prstGeom prst="rect">
            <a:avLst/>
          </a:prstGeom>
          <a:noFill/>
        </p:spPr>
        <p:txBody>
          <a:bodyPr wrap="square" rtlCol="0">
            <a:spAutoFit/>
          </a:bodyPr>
          <a:lstStyle/>
          <a:p>
            <a:pPr algn="ctr"/>
            <a:r>
              <a:rPr lang="en-US" sz="2400" dirty="0">
                <a:solidFill>
                  <a:schemeClr val="tx1">
                    <a:lumMod val="95000"/>
                  </a:schemeClr>
                </a:solidFill>
              </a:rPr>
              <a:t>Numbers 21:8</a:t>
            </a:r>
          </a:p>
        </p:txBody>
      </p:sp>
    </p:spTree>
    <p:extLst>
      <p:ext uri="{BB962C8B-B14F-4D97-AF65-F5344CB8AC3E}">
        <p14:creationId xmlns:p14="http://schemas.microsoft.com/office/powerpoint/2010/main" val="473635651"/>
      </p:ext>
    </p:extLst>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8440" y="5351384"/>
            <a:ext cx="3200400" cy="1354217"/>
          </a:xfrm>
          <a:prstGeom prst="rect">
            <a:avLst/>
          </a:prstGeom>
          <a:noFill/>
        </p:spPr>
        <p:txBody>
          <a:bodyPr wrap="square" rtlCol="0">
            <a:spAutoFit/>
          </a:bodyPr>
          <a:lstStyle/>
          <a:p>
            <a:pPr algn="ctr"/>
            <a:r>
              <a:rPr lang="en-US" sz="1600" dirty="0">
                <a:solidFill>
                  <a:schemeClr val="tx1">
                    <a:lumMod val="95000"/>
                  </a:schemeClr>
                </a:solidFill>
              </a:rPr>
              <a:t>Brazen Serpent</a:t>
            </a:r>
          </a:p>
          <a:p>
            <a:pPr algn="ctr"/>
            <a:endParaRPr lang="en-US" sz="1600" dirty="0">
              <a:solidFill>
                <a:schemeClr val="tx1">
                  <a:lumMod val="95000"/>
                </a:schemeClr>
              </a:solidFill>
            </a:endParaRPr>
          </a:p>
          <a:p>
            <a:pPr algn="ctr"/>
            <a:r>
              <a:rPr lang="en-US" sz="1600" dirty="0">
                <a:solidFill>
                  <a:schemeClr val="tx1">
                    <a:lumMod val="95000"/>
                  </a:schemeClr>
                </a:solidFill>
              </a:rPr>
              <a:t>Giovanni </a:t>
            </a:r>
            <a:r>
              <a:rPr lang="en-US" sz="1600" dirty="0" err="1">
                <a:solidFill>
                  <a:schemeClr val="tx1">
                    <a:lumMod val="95000"/>
                  </a:schemeClr>
                </a:solidFill>
              </a:rPr>
              <a:t>Fantoni</a:t>
            </a:r>
            <a:endParaRPr lang="en-US" sz="1600" dirty="0">
              <a:solidFill>
                <a:schemeClr val="tx1">
                  <a:lumMod val="95000"/>
                </a:schemeClr>
              </a:solidFill>
            </a:endParaRPr>
          </a:p>
          <a:p>
            <a:pPr algn="ctr"/>
            <a:r>
              <a:rPr lang="en-US" sz="1600" dirty="0">
                <a:solidFill>
                  <a:schemeClr val="tx1">
                    <a:lumMod val="95000"/>
                  </a:schemeClr>
                </a:solidFill>
              </a:rPr>
              <a:t>Mount Nebo,</a:t>
            </a:r>
          </a:p>
          <a:p>
            <a:pPr algn="ctr"/>
            <a:r>
              <a:rPr lang="en-US" sz="1600" dirty="0">
                <a:solidFill>
                  <a:schemeClr val="tx1">
                    <a:lumMod val="95000"/>
                  </a:schemeClr>
                </a:solidFill>
              </a:rPr>
              <a:t>Jordan</a:t>
            </a:r>
          </a:p>
        </p:txBody>
      </p:sp>
      <p:pic>
        <p:nvPicPr>
          <p:cNvPr id="2" name="Picture 1">
            <a:extLst>
              <a:ext uri="{FF2B5EF4-FFF2-40B4-BE49-F238E27FC236}">
                <a16:creationId xmlns:a16="http://schemas.microsoft.com/office/drawing/2014/main" id="{59EE3009-366B-4F44-8C36-1D7C3C44E6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0" y="5080"/>
            <a:ext cx="4569736" cy="6846047"/>
          </a:xfrm>
          <a:prstGeom prst="rect">
            <a:avLst/>
          </a:prstGeom>
        </p:spPr>
      </p:pic>
    </p:spTree>
    <p:extLst>
      <p:ext uri="{BB962C8B-B14F-4D97-AF65-F5344CB8AC3E}">
        <p14:creationId xmlns:p14="http://schemas.microsoft.com/office/powerpoint/2010/main" val="587701910"/>
      </p:ext>
    </p:extLst>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6858000" cy="2308324"/>
          </a:xfrm>
          <a:prstGeom prst="rect">
            <a:avLst/>
          </a:prstGeom>
        </p:spPr>
        <p:txBody>
          <a:bodyPr wrap="square">
            <a:spAutoFit/>
          </a:bodyPr>
          <a:lstStyle/>
          <a:p>
            <a:r>
              <a:rPr lang="en-US" sz="3600" dirty="0"/>
              <a:t>Then they cried to the LORD in their trouble, and he saved them from their distress; he sent out his word and healed them …</a:t>
            </a:r>
            <a:endParaRPr lang="en-US" sz="3600" dirty="0">
              <a:cs typeface="Arial" pitchFamily="34" charset="0"/>
            </a:endParaRPr>
          </a:p>
        </p:txBody>
      </p:sp>
      <p:sp>
        <p:nvSpPr>
          <p:cNvPr id="5" name="TextBox 4"/>
          <p:cNvSpPr txBox="1"/>
          <p:nvPr/>
        </p:nvSpPr>
        <p:spPr>
          <a:xfrm>
            <a:off x="5867400" y="4572001"/>
            <a:ext cx="3352800" cy="461665"/>
          </a:xfrm>
          <a:prstGeom prst="rect">
            <a:avLst/>
          </a:prstGeom>
          <a:noFill/>
        </p:spPr>
        <p:txBody>
          <a:bodyPr wrap="square" rtlCol="0">
            <a:spAutoFit/>
          </a:bodyPr>
          <a:lstStyle/>
          <a:p>
            <a:pPr algn="ctr"/>
            <a:r>
              <a:rPr lang="en-US" sz="2400" dirty="0">
                <a:solidFill>
                  <a:schemeClr val="tx1">
                    <a:lumMod val="95000"/>
                  </a:schemeClr>
                </a:solidFill>
              </a:rPr>
              <a:t>Psalm 107:19-20a</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8000" y="6181189"/>
            <a:ext cx="8763000" cy="523220"/>
          </a:xfrm>
          <a:prstGeom prst="rect">
            <a:avLst/>
          </a:prstGeom>
          <a:noFill/>
        </p:spPr>
        <p:txBody>
          <a:bodyPr wrap="square" rtlCol="0">
            <a:spAutoFit/>
          </a:bodyPr>
          <a:lstStyle/>
          <a:p>
            <a:pPr algn="ctr"/>
            <a:r>
              <a:rPr lang="en-US" sz="1400" dirty="0">
                <a:solidFill>
                  <a:schemeClr val="tx1">
                    <a:lumMod val="95000"/>
                  </a:schemeClr>
                </a:solidFill>
              </a:rPr>
              <a:t>The Healing Touch  --  Tim Holmes, Commissioned by the Physicians for Social Responsibility as their annual </a:t>
            </a:r>
          </a:p>
          <a:p>
            <a:pPr algn="ctr"/>
            <a:r>
              <a:rPr lang="en-US" sz="1400" dirty="0">
                <a:solidFill>
                  <a:schemeClr val="tx1">
                    <a:lumMod val="95000"/>
                  </a:schemeClr>
                </a:solidFill>
              </a:rPr>
              <a:t>PSR Peace Award</a:t>
            </a:r>
          </a:p>
        </p:txBody>
      </p:sp>
      <p:pic>
        <p:nvPicPr>
          <p:cNvPr id="3" name="Picture 2">
            <a:extLst>
              <a:ext uri="{FF2B5EF4-FFF2-40B4-BE49-F238E27FC236}">
                <a16:creationId xmlns:a16="http://schemas.microsoft.com/office/drawing/2014/main" id="{3253C8A5-C338-4171-AEFF-09851C4AD0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52401"/>
            <a:ext cx="9144000" cy="5911453"/>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3700" y="1676400"/>
            <a:ext cx="6324600" cy="2308324"/>
          </a:xfrm>
          <a:prstGeom prst="rect">
            <a:avLst/>
          </a:prstGeom>
        </p:spPr>
        <p:txBody>
          <a:bodyPr wrap="square">
            <a:spAutoFit/>
          </a:bodyPr>
          <a:lstStyle/>
          <a:p>
            <a:r>
              <a:rPr lang="en-US" sz="3600" dirty="0"/>
              <a:t>But God, who is rich in mercy, out of the great love with which he loved us even when we were dead through our trespasses,</a:t>
            </a:r>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Ephesians 2:4-5a</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324601"/>
            <a:ext cx="9067800" cy="307777"/>
          </a:xfrm>
          <a:prstGeom prst="rect">
            <a:avLst/>
          </a:prstGeom>
          <a:noFill/>
        </p:spPr>
        <p:txBody>
          <a:bodyPr wrap="square" rtlCol="0">
            <a:spAutoFit/>
          </a:bodyPr>
          <a:lstStyle/>
          <a:p>
            <a:pPr algn="ctr"/>
            <a:r>
              <a:rPr lang="en-US" sz="1400" dirty="0">
                <a:solidFill>
                  <a:schemeClr val="tx1">
                    <a:lumMod val="95000"/>
                  </a:schemeClr>
                </a:solidFill>
              </a:rPr>
              <a:t>Drawing from a Christian fellowship meeting, </a:t>
            </a:r>
            <a:r>
              <a:rPr lang="en-US" sz="1400" dirty="0" err="1">
                <a:solidFill>
                  <a:schemeClr val="tx1">
                    <a:lumMod val="95000"/>
                  </a:schemeClr>
                </a:solidFill>
              </a:rPr>
              <a:t>Lingnan</a:t>
            </a:r>
            <a:r>
              <a:rPr lang="en-US" sz="1400" dirty="0">
                <a:solidFill>
                  <a:schemeClr val="tx1">
                    <a:lumMod val="95000"/>
                  </a:schemeClr>
                </a:solidFill>
              </a:rPr>
              <a:t> University, Hong Kong, China</a:t>
            </a:r>
          </a:p>
        </p:txBody>
      </p:sp>
      <p:pic>
        <p:nvPicPr>
          <p:cNvPr id="2" name="Picture 1">
            <a:extLst>
              <a:ext uri="{FF2B5EF4-FFF2-40B4-BE49-F238E27FC236}">
                <a16:creationId xmlns:a16="http://schemas.microsoft.com/office/drawing/2014/main" id="{5B8DA966-7C92-4A6C-9543-28B52E550A40}"/>
              </a:ext>
            </a:extLst>
          </p:cNvPr>
          <p:cNvPicPr>
            <a:picLocks noChangeAspect="1"/>
          </p:cNvPicPr>
          <p:nvPr/>
        </p:nvPicPr>
        <p:blipFill>
          <a:blip r:embed="rId2"/>
          <a:stretch>
            <a:fillRect/>
          </a:stretch>
        </p:blipFill>
        <p:spPr>
          <a:xfrm>
            <a:off x="2209800" y="142240"/>
            <a:ext cx="7935172" cy="595376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363</TotalTime>
  <Words>728</Words>
  <Application>Microsoft Office PowerPoint</Application>
  <PresentationFormat>Widescreen</PresentationFormat>
  <Paragraphs>71</Paragraphs>
  <Slides>22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First Sunday after Christmas Day Year A</vt:lpstr>
      <vt:lpstr>Fourth Sunday in Lent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Sunday in Lent</dc:title>
  <dc:creator>Anne</dc:creator>
  <cp:lastModifiedBy>Anne Richardson</cp:lastModifiedBy>
  <cp:revision>105</cp:revision>
  <dcterms:created xsi:type="dcterms:W3CDTF">2016-08-31T16:46:43Z</dcterms:created>
  <dcterms:modified xsi:type="dcterms:W3CDTF">2022-10-22T18:27:43Z</dcterms:modified>
</cp:coreProperties>
</file>