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9"/>
  </p:notesMasterIdLst>
  <p:sldIdLst>
    <p:sldId id="256" r:id="rId2"/>
    <p:sldId id="409" r:id="rId3"/>
    <p:sldId id="410" r:id="rId4"/>
    <p:sldId id="282" r:id="rId5"/>
    <p:sldId id="382" r:id="rId6"/>
    <p:sldId id="407" r:id="rId7"/>
    <p:sldId id="408" r:id="rId8"/>
    <p:sldId id="415" r:id="rId9"/>
    <p:sldId id="383" r:id="rId10"/>
    <p:sldId id="384" r:id="rId11"/>
    <p:sldId id="411" r:id="rId12"/>
    <p:sldId id="414" r:id="rId13"/>
    <p:sldId id="416" r:id="rId14"/>
    <p:sldId id="413" r:id="rId15"/>
    <p:sldId id="412" r:id="rId16"/>
    <p:sldId id="385" r:id="rId17"/>
    <p:sldId id="418" r:id="rId18"/>
    <p:sldId id="417" r:id="rId19"/>
    <p:sldId id="387" r:id="rId20"/>
    <p:sldId id="388" r:id="rId21"/>
    <p:sldId id="391" r:id="rId22"/>
    <p:sldId id="392" r:id="rId23"/>
    <p:sldId id="405" r:id="rId24"/>
    <p:sldId id="406" r:id="rId25"/>
    <p:sldId id="397" r:id="rId26"/>
    <p:sldId id="398"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270B"/>
    <a:srgbClr val="F7C92A"/>
    <a:srgbClr val="312908"/>
    <a:srgbClr val="332A09"/>
    <a:srgbClr val="A45B1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878" y="43"/>
      </p:cViewPr>
      <p:guideLst>
        <p:guide orient="horz" pos="2160"/>
        <p:guide pos="3840"/>
      </p:guideLst>
    </p:cSldViewPr>
  </p:slideViewPr>
  <p:notesTextViewPr>
    <p:cViewPr>
      <p:scale>
        <a:sx n="100" d="100"/>
        <a:sy n="100" d="100"/>
      </p:scale>
      <p:origin x="0" y="0"/>
    </p:cViewPr>
  </p:notesTextViewPr>
  <p:sorterViewPr>
    <p:cViewPr>
      <p:scale>
        <a:sx n="70" d="100"/>
        <a:sy n="70" d="100"/>
      </p:scale>
      <p:origin x="0" y="-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8</a:t>
            </a:fld>
            <a:endParaRPr lang="en-US"/>
          </a:p>
        </p:txBody>
      </p:sp>
    </p:spTree>
    <p:extLst>
      <p:ext uri="{BB962C8B-B14F-4D97-AF65-F5344CB8AC3E}">
        <p14:creationId xmlns:p14="http://schemas.microsoft.com/office/powerpoint/2010/main" val="875398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First Sunday of Advent</a:t>
            </a:r>
          </a:p>
        </p:txBody>
      </p:sp>
      <p:sp>
        <p:nvSpPr>
          <p:cNvPr id="3" name="Subtitle 2"/>
          <p:cNvSpPr>
            <a:spLocks noGrp="1"/>
          </p:cNvSpPr>
          <p:nvPr>
            <p:ph type="subTitle" idx="1"/>
          </p:nvPr>
        </p:nvSpPr>
        <p:spPr>
          <a:xfrm>
            <a:off x="2933700" y="38862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828800" y="4813518"/>
            <a:ext cx="3429000" cy="1815882"/>
          </a:xfrm>
          <a:prstGeom prst="rect">
            <a:avLst/>
          </a:prstGeom>
          <a:solidFill>
            <a:srgbClr val="35270B">
              <a:alpha val="80000"/>
            </a:srgbClr>
          </a:solidFill>
        </p:spPr>
        <p:txBody>
          <a:bodyPr wrap="square">
            <a:spAutoFit/>
          </a:bodyPr>
          <a:lstStyle/>
          <a:p>
            <a:pPr algn="ctr"/>
            <a:r>
              <a:rPr lang="en-US" sz="2800" dirty="0"/>
              <a:t>Isaiah 64:1-9</a:t>
            </a:r>
          </a:p>
          <a:p>
            <a:pPr algn="ctr"/>
            <a:r>
              <a:rPr lang="en-US" sz="2800" dirty="0"/>
              <a:t>Psalm 80:1-7, 17-19  </a:t>
            </a:r>
          </a:p>
          <a:p>
            <a:pPr algn="ctr"/>
            <a:r>
              <a:rPr lang="en-US" sz="2800" dirty="0"/>
              <a:t>1 Corinthians 1:3-9</a:t>
            </a:r>
          </a:p>
          <a:p>
            <a:pPr algn="ctr"/>
            <a:r>
              <a:rPr lang="en-US" sz="2800" dirty="0"/>
              <a:t>  Mark 13:24-37</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5292" y="76200"/>
            <a:ext cx="6707326" cy="6707326"/>
          </a:xfrm>
          <a:prstGeom prst="rect">
            <a:avLst/>
          </a:prstGeom>
        </p:spPr>
      </p:pic>
      <p:sp>
        <p:nvSpPr>
          <p:cNvPr id="4" name="TextBox 3"/>
          <p:cNvSpPr txBox="1"/>
          <p:nvPr/>
        </p:nvSpPr>
        <p:spPr>
          <a:xfrm>
            <a:off x="1577692" y="5334000"/>
            <a:ext cx="2362200" cy="1323439"/>
          </a:xfrm>
          <a:prstGeom prst="rect">
            <a:avLst/>
          </a:prstGeom>
          <a:noFill/>
        </p:spPr>
        <p:txBody>
          <a:bodyPr wrap="square" rtlCol="0">
            <a:spAutoFit/>
          </a:bodyPr>
          <a:lstStyle/>
          <a:p>
            <a:pPr algn="ctr"/>
            <a:r>
              <a:rPr lang="en-US" sz="1600" dirty="0">
                <a:solidFill>
                  <a:schemeClr val="tx1">
                    <a:lumMod val="95000"/>
                  </a:schemeClr>
                </a:solidFill>
              </a:rPr>
              <a:t>God's Shining Face</a:t>
            </a:r>
          </a:p>
          <a:p>
            <a:pPr algn="ctr"/>
            <a:br>
              <a:rPr lang="en-US" sz="1600" dirty="0">
                <a:solidFill>
                  <a:schemeClr val="tx1">
                    <a:lumMod val="95000"/>
                  </a:schemeClr>
                </a:solidFill>
              </a:rPr>
            </a:br>
            <a:r>
              <a:rPr lang="en-US" sz="1600" dirty="0">
                <a:solidFill>
                  <a:schemeClr val="tx1">
                    <a:lumMod val="95000"/>
                  </a:schemeClr>
                </a:solidFill>
              </a:rPr>
              <a:t>Church of St. Nicolas Saint-Nicolas-de-Port</a:t>
            </a:r>
          </a:p>
          <a:p>
            <a:pPr algn="ctr"/>
            <a:r>
              <a:rPr lang="en-US" sz="1600" dirty="0">
                <a:solidFill>
                  <a:schemeClr val="tx1">
                    <a:lumMod val="95000"/>
                  </a:schemeClr>
                </a:solidFill>
              </a:rPr>
              <a:t>France</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2300" y="2286001"/>
            <a:ext cx="5867400" cy="1200329"/>
          </a:xfrm>
          <a:prstGeom prst="rect">
            <a:avLst/>
          </a:prstGeom>
        </p:spPr>
        <p:txBody>
          <a:bodyPr wrap="square">
            <a:spAutoFit/>
          </a:bodyPr>
          <a:lstStyle/>
          <a:p>
            <a:r>
              <a:rPr lang="en-US" sz="3600" dirty="0"/>
              <a:t>I give thanks to my God always for you …</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a:t>
            </a:r>
            <a:r>
              <a:rPr lang="en-US" sz="2400" dirty="0" err="1">
                <a:solidFill>
                  <a:schemeClr val="tx1">
                    <a:lumMod val="95000"/>
                  </a:schemeClr>
                </a:solidFill>
              </a:rPr>
              <a:t>1:4a</a:t>
            </a:r>
            <a:endParaRPr lang="en-US" sz="2400" dirty="0">
              <a:solidFill>
                <a:schemeClr val="tx1">
                  <a:lumMod val="95000"/>
                </a:schemeClr>
              </a:solidFill>
            </a:endParaRPr>
          </a:p>
        </p:txBody>
      </p:sp>
    </p:spTree>
    <p:extLst>
      <p:ext uri="{BB962C8B-B14F-4D97-AF65-F5344CB8AC3E}">
        <p14:creationId xmlns:p14="http://schemas.microsoft.com/office/powerpoint/2010/main" val="1510105123"/>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181601"/>
            <a:ext cx="2590800" cy="1354217"/>
          </a:xfrm>
          <a:prstGeom prst="rect">
            <a:avLst/>
          </a:prstGeom>
          <a:noFill/>
        </p:spPr>
        <p:txBody>
          <a:bodyPr wrap="square" rtlCol="0">
            <a:spAutoFit/>
          </a:bodyPr>
          <a:lstStyle/>
          <a:p>
            <a:pPr algn="ctr"/>
            <a:r>
              <a:rPr lang="en-US" sz="1600" dirty="0">
                <a:solidFill>
                  <a:schemeClr val="tx1">
                    <a:lumMod val="95000"/>
                  </a:schemeClr>
                </a:solidFill>
              </a:rPr>
              <a:t>The Seamstress</a:t>
            </a:r>
          </a:p>
          <a:p>
            <a:pPr algn="ctr"/>
            <a:endParaRPr lang="en-US" sz="1600" dirty="0">
              <a:solidFill>
                <a:schemeClr val="tx1">
                  <a:lumMod val="95000"/>
                </a:schemeClr>
              </a:solidFill>
            </a:endParaRPr>
          </a:p>
          <a:p>
            <a:pPr algn="ctr"/>
            <a:r>
              <a:rPr lang="en-US" sz="1600" dirty="0">
                <a:solidFill>
                  <a:schemeClr val="tx1">
                    <a:lumMod val="95000"/>
                  </a:schemeClr>
                </a:solidFill>
              </a:rPr>
              <a:t>Anna Blunden</a:t>
            </a:r>
          </a:p>
          <a:p>
            <a:pPr algn="ctr"/>
            <a:r>
              <a:rPr lang="en-US" sz="1600" dirty="0">
                <a:solidFill>
                  <a:schemeClr val="tx1">
                    <a:lumMod val="95000"/>
                  </a:schemeClr>
                </a:solidFill>
              </a:rPr>
              <a:t>Yale Center for British Art</a:t>
            </a:r>
          </a:p>
          <a:p>
            <a:pPr algn="ctr"/>
            <a:r>
              <a:rPr lang="en-US" sz="1600" dirty="0">
                <a:solidFill>
                  <a:schemeClr val="tx1">
                    <a:lumMod val="95000"/>
                  </a:schemeClr>
                </a:solidFill>
              </a:rPr>
              <a:t>New Haven, CT</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8948" y="16164"/>
            <a:ext cx="5709053" cy="6858000"/>
          </a:xfrm>
          <a:prstGeom prst="rect">
            <a:avLst/>
          </a:prstGeom>
        </p:spPr>
      </p:pic>
    </p:spTree>
    <p:extLst>
      <p:ext uri="{BB962C8B-B14F-4D97-AF65-F5344CB8AC3E}">
        <p14:creationId xmlns:p14="http://schemas.microsoft.com/office/powerpoint/2010/main" val="3664213366"/>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90846"/>
            <a:ext cx="8686800" cy="338554"/>
          </a:xfrm>
          <a:prstGeom prst="rect">
            <a:avLst/>
          </a:prstGeom>
          <a:noFill/>
        </p:spPr>
        <p:txBody>
          <a:bodyPr wrap="square" rtlCol="0">
            <a:spAutoFit/>
          </a:bodyPr>
          <a:lstStyle/>
          <a:p>
            <a:pPr algn="ctr"/>
            <a:r>
              <a:rPr lang="en-US" sz="1600" dirty="0">
                <a:solidFill>
                  <a:schemeClr val="tx1">
                    <a:lumMod val="95000"/>
                  </a:schemeClr>
                </a:solidFill>
              </a:rPr>
              <a:t>Rose McClendon in Prayer  --  Richmond </a:t>
            </a:r>
            <a:r>
              <a:rPr lang="en-US" sz="1600" dirty="0" err="1">
                <a:solidFill>
                  <a:schemeClr val="tx1">
                    <a:lumMod val="95000"/>
                  </a:schemeClr>
                </a:solidFill>
              </a:rPr>
              <a:t>Barthe</a:t>
            </a:r>
            <a:r>
              <a:rPr lang="en-US" sz="1600" dirty="0">
                <a:solidFill>
                  <a:schemeClr val="tx1">
                    <a:lumMod val="95000"/>
                  </a:schemeClr>
                </a:solidFill>
              </a:rPr>
              <a:t>, Fallingwater, PA</a:t>
            </a:r>
          </a:p>
        </p:txBody>
      </p:sp>
      <p:pic>
        <p:nvPicPr>
          <p:cNvPr id="5" name="Picture 4" descr="A statue of a woman praying&#10;&#10;Description automatically generated">
            <a:extLst>
              <a:ext uri="{FF2B5EF4-FFF2-40B4-BE49-F238E27FC236}">
                <a16:creationId xmlns:a16="http://schemas.microsoft.com/office/drawing/2014/main" id="{5ED8D265-7416-4B94-B3A9-518EA57D6D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1"/>
            <a:ext cx="9144000" cy="6081117"/>
          </a:xfrm>
          <a:prstGeom prst="rect">
            <a:avLst/>
          </a:prstGeom>
        </p:spPr>
      </p:pic>
    </p:spTree>
    <p:extLst>
      <p:ext uri="{BB962C8B-B14F-4D97-AF65-F5344CB8AC3E}">
        <p14:creationId xmlns:p14="http://schemas.microsoft.com/office/powerpoint/2010/main" val="2900423995"/>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057401"/>
            <a:ext cx="7239000" cy="1200329"/>
          </a:xfrm>
          <a:prstGeom prst="rect">
            <a:avLst/>
          </a:prstGeom>
        </p:spPr>
        <p:txBody>
          <a:bodyPr wrap="square">
            <a:spAutoFit/>
          </a:bodyPr>
          <a:lstStyle/>
          <a:p>
            <a:r>
              <a:rPr lang="en-US" sz="3600" dirty="0"/>
              <a:t>… because of the grace of God that has been given you in Christ Jesus …</a:t>
            </a:r>
            <a:endParaRPr lang="en-US" sz="3600" dirty="0">
              <a:cs typeface="Arial" pitchFamily="34" charset="0"/>
            </a:endParaRPr>
          </a:p>
        </p:txBody>
      </p:sp>
      <p:sp>
        <p:nvSpPr>
          <p:cNvPr id="5" name="TextBox 4"/>
          <p:cNvSpPr txBox="1"/>
          <p:nvPr/>
        </p:nvSpPr>
        <p:spPr>
          <a:xfrm>
            <a:off x="5791200" y="42672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a:t>
            </a:r>
            <a:r>
              <a:rPr lang="en-US" sz="2400" dirty="0" err="1">
                <a:solidFill>
                  <a:schemeClr val="tx1">
                    <a:lumMod val="95000"/>
                  </a:schemeClr>
                </a:solidFill>
              </a:rPr>
              <a:t>1:4b</a:t>
            </a:r>
            <a:endParaRPr lang="en-US" sz="2400" dirty="0">
              <a:solidFill>
                <a:schemeClr val="tx1">
                  <a:lumMod val="95000"/>
                </a:schemeClr>
              </a:solidFill>
            </a:endParaRPr>
          </a:p>
        </p:txBody>
      </p:sp>
    </p:spTree>
    <p:extLst>
      <p:ext uri="{BB962C8B-B14F-4D97-AF65-F5344CB8AC3E}">
        <p14:creationId xmlns:p14="http://schemas.microsoft.com/office/powerpoint/2010/main" val="411465189"/>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75728" y="304800"/>
            <a:ext cx="5682673" cy="6324600"/>
          </a:xfrm>
          <a:prstGeom prst="rect">
            <a:avLst/>
          </a:prstGeom>
        </p:spPr>
      </p:pic>
      <p:sp>
        <p:nvSpPr>
          <p:cNvPr id="4" name="TextBox 3"/>
          <p:cNvSpPr txBox="1"/>
          <p:nvPr/>
        </p:nvSpPr>
        <p:spPr>
          <a:xfrm>
            <a:off x="1752600" y="5274064"/>
            <a:ext cx="2209800" cy="1323439"/>
          </a:xfrm>
          <a:prstGeom prst="rect">
            <a:avLst/>
          </a:prstGeom>
          <a:noFill/>
        </p:spPr>
        <p:txBody>
          <a:bodyPr wrap="square" rtlCol="0">
            <a:spAutoFit/>
          </a:bodyPr>
          <a:lstStyle/>
          <a:p>
            <a:pPr algn="ctr"/>
            <a:r>
              <a:rPr lang="en-US" sz="1600" dirty="0">
                <a:solidFill>
                  <a:schemeClr val="tx1">
                    <a:lumMod val="95000"/>
                  </a:schemeClr>
                </a:solidFill>
              </a:rPr>
              <a:t>Aging Grace</a:t>
            </a:r>
          </a:p>
          <a:p>
            <a:pPr algn="ctr"/>
            <a:r>
              <a:rPr lang="en-US" sz="1600" dirty="0">
                <a:solidFill>
                  <a:schemeClr val="tx1">
                    <a:lumMod val="95000"/>
                  </a:schemeClr>
                </a:solidFill>
              </a:rPr>
              <a:t>Fe Langdon </a:t>
            </a:r>
          </a:p>
          <a:p>
            <a:pPr algn="ctr"/>
            <a:endParaRPr lang="en-US" sz="1600" dirty="0">
              <a:solidFill>
                <a:schemeClr val="tx1">
                  <a:lumMod val="95000"/>
                </a:schemeClr>
              </a:solidFill>
            </a:endParaRPr>
          </a:p>
          <a:p>
            <a:pPr algn="ctr"/>
            <a:r>
              <a:rPr lang="en-US" sz="1600" dirty="0">
                <a:solidFill>
                  <a:schemeClr val="tx1">
                    <a:lumMod val="95000"/>
                  </a:schemeClr>
                </a:solidFill>
              </a:rPr>
              <a:t>Rio Grande State Park, Albuquerque, NM</a:t>
            </a:r>
          </a:p>
        </p:txBody>
      </p:sp>
    </p:spTree>
    <p:extLst>
      <p:ext uri="{BB962C8B-B14F-4D97-AF65-F5344CB8AC3E}">
        <p14:creationId xmlns:p14="http://schemas.microsoft.com/office/powerpoint/2010/main" val="1542145537"/>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 for in every way you have been enriched in him, in speech and knowledge of every kind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1:5</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0451" y="6290846"/>
            <a:ext cx="8778949" cy="338554"/>
          </a:xfrm>
          <a:prstGeom prst="rect">
            <a:avLst/>
          </a:prstGeom>
          <a:noFill/>
        </p:spPr>
        <p:txBody>
          <a:bodyPr wrap="square" rtlCol="0">
            <a:spAutoFit/>
          </a:bodyPr>
          <a:lstStyle/>
          <a:p>
            <a:pPr algn="ctr"/>
            <a:r>
              <a:rPr lang="en-US" sz="1600" dirty="0">
                <a:solidFill>
                  <a:schemeClr val="tx1">
                    <a:lumMod val="95000"/>
                  </a:schemeClr>
                </a:solidFill>
              </a:rPr>
              <a:t>Queen of Sheba  --  Lalibela Muralist,  Addis Ababa National Museum, Addis Ababa, Ethiopia</a:t>
            </a:r>
          </a:p>
        </p:txBody>
      </p:sp>
      <p:pic>
        <p:nvPicPr>
          <p:cNvPr id="1026" name="Picture 2">
            <a:extLst>
              <a:ext uri="{FF2B5EF4-FFF2-40B4-BE49-F238E27FC236}">
                <a16:creationId xmlns:a16="http://schemas.microsoft.com/office/drawing/2014/main" id="{65D02E43-2977-4F93-B4DC-BE36F7EAA9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3676" y="272902"/>
            <a:ext cx="8575725" cy="567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738870"/>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0451" y="5334001"/>
            <a:ext cx="2286000" cy="1354217"/>
          </a:xfrm>
          <a:prstGeom prst="rect">
            <a:avLst/>
          </a:prstGeom>
          <a:noFill/>
        </p:spPr>
        <p:txBody>
          <a:bodyPr wrap="square" rtlCol="0">
            <a:spAutoFit/>
          </a:bodyPr>
          <a:lstStyle/>
          <a:p>
            <a:pPr algn="ctr"/>
            <a:r>
              <a:rPr lang="en-US" sz="1600" dirty="0">
                <a:solidFill>
                  <a:schemeClr val="tx1">
                    <a:lumMod val="95000"/>
                  </a:schemeClr>
                </a:solidFill>
              </a:rPr>
              <a:t>Knowledge</a:t>
            </a:r>
          </a:p>
          <a:p>
            <a:pPr algn="ctr"/>
            <a:endParaRPr lang="en-US" sz="1600" dirty="0">
              <a:solidFill>
                <a:schemeClr val="tx1">
                  <a:lumMod val="95000"/>
                </a:schemeClr>
              </a:solidFill>
            </a:endParaRPr>
          </a:p>
          <a:p>
            <a:pPr algn="ctr"/>
            <a:r>
              <a:rPr lang="en-US" sz="1600" dirty="0">
                <a:solidFill>
                  <a:schemeClr val="tx1">
                    <a:lumMod val="95000"/>
                  </a:schemeClr>
                </a:solidFill>
              </a:rPr>
              <a:t>Robert Lewis Reid</a:t>
            </a:r>
          </a:p>
          <a:p>
            <a:pPr algn="ctr"/>
            <a:r>
              <a:rPr lang="en-US" sz="1600" dirty="0">
                <a:solidFill>
                  <a:schemeClr val="tx1">
                    <a:lumMod val="95000"/>
                  </a:schemeClr>
                </a:solidFill>
              </a:rPr>
              <a:t>Library of Congress</a:t>
            </a:r>
          </a:p>
          <a:p>
            <a:pPr algn="ctr"/>
            <a:r>
              <a:rPr lang="en-US" sz="1600" dirty="0">
                <a:solidFill>
                  <a:schemeClr val="tx1">
                    <a:lumMod val="95000"/>
                  </a:schemeClr>
                </a:solidFill>
              </a:rPr>
              <a:t>Washington, DC</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2616" y="0"/>
            <a:ext cx="6732984" cy="6858000"/>
          </a:xfrm>
          <a:prstGeom prst="rect">
            <a:avLst/>
          </a:prstGeom>
        </p:spPr>
      </p:pic>
    </p:spTree>
    <p:extLst>
      <p:ext uri="{BB962C8B-B14F-4D97-AF65-F5344CB8AC3E}">
        <p14:creationId xmlns:p14="http://schemas.microsoft.com/office/powerpoint/2010/main" val="270377373"/>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1754326"/>
          </a:xfrm>
          <a:prstGeom prst="rect">
            <a:avLst/>
          </a:prstGeom>
        </p:spPr>
        <p:txBody>
          <a:bodyPr wrap="square">
            <a:spAutoFit/>
          </a:bodyPr>
          <a:lstStyle/>
          <a:p>
            <a:r>
              <a:rPr lang="en-US" sz="3600" dirty="0"/>
              <a:t>"But in those days … the sun will be darkened, and the moon will not give its light,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13:24</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From ages past no one has heard, no ear has perceived, no eye has seen any God besides you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a:t>
            </a:r>
            <a:r>
              <a:rPr lang="en-US" sz="2400" dirty="0" err="1">
                <a:solidFill>
                  <a:schemeClr val="tx1">
                    <a:lumMod val="95000"/>
                  </a:schemeClr>
                </a:solidFill>
              </a:rPr>
              <a:t>64:4a</a:t>
            </a:r>
            <a:endParaRPr lang="en-US" sz="2400" dirty="0">
              <a:solidFill>
                <a:schemeClr val="tx1">
                  <a:lumMod val="95000"/>
                </a:schemeClr>
              </a:solidFill>
            </a:endParaRPr>
          </a:p>
        </p:txBody>
      </p:sp>
    </p:spTree>
    <p:extLst>
      <p:ext uri="{BB962C8B-B14F-4D97-AF65-F5344CB8AC3E}">
        <p14:creationId xmlns:p14="http://schemas.microsoft.com/office/powerpoint/2010/main" val="3671053261"/>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Solar Eclipse from Mount Santa Lucia  --  Carleton Watkins, Getty Center, Los Angeles, CA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40086" y="0"/>
            <a:ext cx="8911828" cy="5943600"/>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Then they will see 'the Son of Man coming in clouds' with great power and glory.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13:26</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in Glory  --  Apse mosaic, Church of the Transfiguration, Barnstable County, MA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81201" y="457200"/>
            <a:ext cx="8278529" cy="5576962"/>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09801"/>
            <a:ext cx="7010400" cy="1200329"/>
          </a:xfrm>
          <a:prstGeom prst="rect">
            <a:avLst/>
          </a:prstGeom>
        </p:spPr>
        <p:txBody>
          <a:bodyPr wrap="square">
            <a:spAutoFit/>
          </a:bodyPr>
          <a:lstStyle/>
          <a:p>
            <a:r>
              <a:rPr lang="en-US" sz="3600" dirty="0"/>
              <a:t>Heaven and earth will pass away, but my words will not pass away.</a:t>
            </a:r>
          </a:p>
        </p:txBody>
      </p:sp>
      <p:sp>
        <p:nvSpPr>
          <p:cNvPr id="5" name="TextBox 4"/>
          <p:cNvSpPr txBox="1"/>
          <p:nvPr/>
        </p:nvSpPr>
        <p:spPr>
          <a:xfrm>
            <a:off x="6096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13:31</a:t>
            </a:r>
          </a:p>
        </p:txBody>
      </p:sp>
    </p:spTree>
    <p:extLst>
      <p:ext uri="{BB962C8B-B14F-4D97-AF65-F5344CB8AC3E}">
        <p14:creationId xmlns:p14="http://schemas.microsoft.com/office/powerpoint/2010/main" val="3415679965"/>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Eucharist Door with the Lord's Prayer  --  Sagrada Familia, Barcelona, Spain</a:t>
            </a:r>
          </a:p>
        </p:txBody>
      </p:sp>
      <p:pic>
        <p:nvPicPr>
          <p:cNvPr id="2" name="Picture 1"/>
          <p:cNvPicPr>
            <a:picLocks noChangeAspect="1"/>
          </p:cNvPicPr>
          <p:nvPr/>
        </p:nvPicPr>
        <p:blipFill>
          <a:blip r:embed="rId2"/>
          <a:stretch>
            <a:fillRect/>
          </a:stretch>
        </p:blipFill>
        <p:spPr>
          <a:xfrm>
            <a:off x="1666660" y="186310"/>
            <a:ext cx="9001340" cy="5985891"/>
          </a:xfrm>
          <a:prstGeom prst="rect">
            <a:avLst/>
          </a:prstGeom>
        </p:spPr>
      </p:pic>
    </p:spTree>
    <p:extLst>
      <p:ext uri="{BB962C8B-B14F-4D97-AF65-F5344CB8AC3E}">
        <p14:creationId xmlns:p14="http://schemas.microsoft.com/office/powerpoint/2010/main" val="1353136744"/>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Therefore, keep awake … or else he may find you asleep when he comes suddenly."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a:t>
            </a:r>
            <a:r>
              <a:rPr lang="en-US" sz="2400" dirty="0" err="1">
                <a:solidFill>
                  <a:schemeClr val="tx1">
                    <a:lumMod val="95000"/>
                  </a:schemeClr>
                </a:solidFill>
              </a:rPr>
              <a:t>13:35a</a:t>
            </a:r>
            <a:r>
              <a:rPr lang="en-US" sz="2400" dirty="0">
                <a:solidFill>
                  <a:schemeClr val="tx1">
                    <a:lumMod val="95000"/>
                  </a:schemeClr>
                </a:solidFill>
              </a:rPr>
              <a:t>, 36</a:t>
            </a:r>
          </a:p>
        </p:txBody>
      </p:sp>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367046"/>
            <a:ext cx="8991600" cy="338554"/>
          </a:xfrm>
          <a:prstGeom prst="rect">
            <a:avLst/>
          </a:prstGeom>
          <a:noFill/>
        </p:spPr>
        <p:txBody>
          <a:bodyPr wrap="square" rtlCol="0">
            <a:spAutoFit/>
          </a:bodyPr>
          <a:lstStyle/>
          <a:p>
            <a:pPr algn="ctr"/>
            <a:r>
              <a:rPr lang="en-US" sz="1600" dirty="0">
                <a:solidFill>
                  <a:schemeClr val="tx1">
                    <a:lumMod val="95000"/>
                  </a:schemeClr>
                </a:solidFill>
              </a:rPr>
              <a:t>Jesus and His Disciples in Gethsemane  --  Rembrandt, </a:t>
            </a:r>
            <a:r>
              <a:rPr lang="en-US" sz="1600" dirty="0" err="1">
                <a:solidFill>
                  <a:schemeClr val="tx1">
                    <a:lumMod val="95000"/>
                  </a:schemeClr>
                </a:solidFill>
              </a:rPr>
              <a:t>Teylers</a:t>
            </a:r>
            <a:r>
              <a:rPr lang="en-US" sz="1600" dirty="0">
                <a:solidFill>
                  <a:schemeClr val="tx1">
                    <a:lumMod val="95000"/>
                  </a:schemeClr>
                </a:solidFill>
              </a:rPr>
              <a:t> Museum, Haarlem, Netherlands  </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81200" y="228600"/>
            <a:ext cx="8153400" cy="5943600"/>
          </a:xfrm>
          <a:prstGeom prst="rect">
            <a:avLst/>
          </a:prstGeom>
        </p:spPr>
      </p:pic>
    </p:spTree>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524000" y="609600"/>
            <a:ext cx="91440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a:t>
            </a:r>
            <a:r>
              <a:rPr lang="en-US" sz="1400" dirty="0" err="1"/>
              <a:t>commons.wikimedia.org</a:t>
            </a:r>
            <a:r>
              <a:rPr lang="en-US" sz="1400" dirty="0"/>
              <a:t>/wiki/</a:t>
            </a:r>
            <a:r>
              <a:rPr lang="en-US" sz="1400" dirty="0" err="1"/>
              <a:t>File:Court_workshop_of_Duke_Ludwig_I_of_Liegnitz_and_Brieg</a:t>
            </a:r>
            <a:r>
              <a:rPr lang="en-US" sz="1400" dirty="0"/>
              <a:t>_(Polish_-_Hedwig_Listening_to_a_Reading;_Hedwig_Praying_-_Google_Art_Project.jpg</a:t>
            </a:r>
          </a:p>
          <a:p>
            <a:pPr>
              <a:buNone/>
            </a:pPr>
            <a:r>
              <a:rPr lang="en-US" sz="1400" dirty="0"/>
              <a:t>https://</a:t>
            </a:r>
            <a:r>
              <a:rPr lang="en-US" sz="1400" dirty="0" err="1"/>
              <a:t>commons.wikimedia.org</a:t>
            </a:r>
            <a:r>
              <a:rPr lang="en-US" sz="1400" dirty="0"/>
              <a:t>/wiki/</a:t>
            </a:r>
            <a:r>
              <a:rPr lang="en-US" sz="1400" dirty="0" err="1"/>
              <a:t>File:Else_Berg_A_potter.jpg</a:t>
            </a:r>
            <a:endParaRPr lang="en-US" sz="1400" dirty="0"/>
          </a:p>
          <a:p>
            <a:pPr>
              <a:buNone/>
            </a:pPr>
            <a:r>
              <a:rPr lang="en-US" sz="1400" dirty="0"/>
              <a:t>https://commons.m.wikimedia.org/wiki/File:Joannes_Agnus.jpg – Freddy de </a:t>
            </a:r>
            <a:r>
              <a:rPr lang="en-US" sz="1400" dirty="0" err="1"/>
              <a:t>Hosdent</a:t>
            </a:r>
            <a:endParaRPr lang="en-US" sz="1400" dirty="0"/>
          </a:p>
          <a:p>
            <a:pPr>
              <a:buNone/>
            </a:pPr>
            <a:r>
              <a:rPr lang="en-US" sz="1400" dirty="0"/>
              <a:t>https://commons.wikimedia.org/wiki/File:Burholme_Park_outing._%22Ice_Cream.%22_(20037282313).jpg</a:t>
            </a:r>
          </a:p>
          <a:p>
            <a:pPr>
              <a:buNone/>
            </a:pPr>
            <a:r>
              <a:rPr lang="en-US" sz="1400" dirty="0"/>
              <a:t>https://</a:t>
            </a:r>
            <a:r>
              <a:rPr lang="en-US" sz="1400" dirty="0" err="1"/>
              <a:t>commons.wikimedia.org</a:t>
            </a:r>
            <a:r>
              <a:rPr lang="en-US" sz="1400" dirty="0"/>
              <a:t>/wiki/</a:t>
            </a:r>
            <a:r>
              <a:rPr lang="en-US" sz="1400" dirty="0" err="1"/>
              <a:t>File:Vitrail_Basilique_Saint-Nicolas_080208_05.jpg</a:t>
            </a:r>
            <a:endParaRPr lang="en-US" sz="1400" dirty="0"/>
          </a:p>
          <a:p>
            <a:pPr>
              <a:buNone/>
            </a:pPr>
            <a:r>
              <a:rPr lang="en-US" sz="1400" dirty="0"/>
              <a:t>https://commons.wikimedia.org/wiki/File:Anna_Blunden_-_%22For_Only_One_Short_Hour%22_-_Google_Art_Project.jpg</a:t>
            </a:r>
          </a:p>
          <a:p>
            <a:pPr>
              <a:buNone/>
            </a:pPr>
            <a:r>
              <a:rPr lang="en-US" sz="1400" dirty="0"/>
              <a:t>https://www.flickr.com/photos/via/2483710127 - Via Tsuji</a:t>
            </a:r>
          </a:p>
          <a:p>
            <a:pPr>
              <a:buNone/>
            </a:pPr>
            <a:r>
              <a:rPr lang="en-US" sz="1400" dirty="0"/>
              <a:t>http://www.flickr.com/photos/26145336@N08/6044127841/</a:t>
            </a:r>
          </a:p>
          <a:p>
            <a:pPr>
              <a:buNone/>
            </a:pPr>
            <a:r>
              <a:rPr lang="en-US" sz="1400" dirty="0"/>
              <a:t>https://commons.wikimedia.org/wiki/File:The_Queen_of_Sheba_(2131716999).jpg</a:t>
            </a:r>
          </a:p>
          <a:p>
            <a:pPr>
              <a:buNone/>
            </a:pPr>
            <a:r>
              <a:rPr lang="en-US" sz="1400" dirty="0"/>
              <a:t>https://</a:t>
            </a:r>
            <a:r>
              <a:rPr lang="en-US" sz="1400" dirty="0" err="1"/>
              <a:t>commons.wikimedia.org</a:t>
            </a:r>
            <a:r>
              <a:rPr lang="en-US" sz="1400" dirty="0"/>
              <a:t>/wiki/</a:t>
            </a:r>
            <a:r>
              <a:rPr lang="en-US" sz="1400" dirty="0" err="1"/>
              <a:t>File:Knowledge-Reid-Highsmith.png</a:t>
            </a:r>
            <a:endParaRPr lang="en-US" sz="1400" dirty="0"/>
          </a:p>
          <a:p>
            <a:pPr>
              <a:buNone/>
            </a:pPr>
            <a:r>
              <a:rPr lang="en-US" sz="1400" dirty="0"/>
              <a:t>https://</a:t>
            </a:r>
            <a:r>
              <a:rPr lang="en-US" sz="1400" dirty="0" err="1"/>
              <a:t>commons.wikimedia.org</a:t>
            </a:r>
            <a:r>
              <a:rPr lang="en-US" sz="1400" dirty="0"/>
              <a:t>/wiki/</a:t>
            </a:r>
            <a:r>
              <a:rPr lang="en-US" sz="1400" dirty="0" err="1"/>
              <a:t>File:Carleton_Watkins</a:t>
            </a:r>
            <a:r>
              <a:rPr lang="en-US" sz="1400" dirty="0"/>
              <a:t>_(American_-_Solar_Eclipse_from_Mount_Santa_Lucia_-_Google_Art_Project.jpg</a:t>
            </a:r>
          </a:p>
          <a:p>
            <a:pPr>
              <a:buNone/>
            </a:pPr>
            <a:r>
              <a:rPr lang="en-US" sz="1400" dirty="0"/>
              <a:t>https://</a:t>
            </a:r>
            <a:r>
              <a:rPr lang="en-US" sz="1400" dirty="0" err="1"/>
              <a:t>commons.wikimedia.org</a:t>
            </a:r>
            <a:r>
              <a:rPr lang="en-US" sz="1400" dirty="0"/>
              <a:t>/wiki/</a:t>
            </a:r>
            <a:r>
              <a:rPr lang="en-US" sz="1400" dirty="0" err="1"/>
              <a:t>File:Apse_mosaic_Christ_in_Glory.jpg</a:t>
            </a:r>
            <a:r>
              <a:rPr lang="en-US" sz="1400" dirty="0"/>
              <a:t> - </a:t>
            </a:r>
            <a:r>
              <a:rPr lang="en-US" sz="1400" dirty="0" err="1"/>
              <a:t>Karemin1094</a:t>
            </a:r>
            <a:endParaRPr lang="en-US" sz="1400" dirty="0"/>
          </a:p>
          <a:p>
            <a:pPr>
              <a:buNone/>
            </a:pPr>
            <a:r>
              <a:rPr lang="en-US" sz="1400" dirty="0"/>
              <a:t>https://</a:t>
            </a:r>
            <a:r>
              <a:rPr lang="en-US" sz="1400" dirty="0" err="1"/>
              <a:t>commons.wikimedia.org</a:t>
            </a:r>
            <a:r>
              <a:rPr lang="en-US" sz="1400" dirty="0"/>
              <a:t>/wiki/</a:t>
            </a:r>
            <a:r>
              <a:rPr lang="en-US" sz="1400" dirty="0" err="1"/>
              <a:t>File:Portal_Detail_at_the_Sagrada_Familia.JPG</a:t>
            </a:r>
            <a:endParaRPr lang="en-US" sz="1400" dirty="0"/>
          </a:p>
          <a:p>
            <a:pPr>
              <a:buNone/>
            </a:pPr>
            <a:r>
              <a:rPr lang="en-US" sz="1400" dirty="0"/>
              <a:t>https://</a:t>
            </a:r>
            <a:r>
              <a:rPr lang="en-US" sz="1400" dirty="0" err="1"/>
              <a:t>commons.wikimedia.org</a:t>
            </a:r>
            <a:r>
              <a:rPr lang="en-US" sz="1400" dirty="0"/>
              <a:t>/wiki/</a:t>
            </a:r>
            <a:r>
              <a:rPr lang="en-US" sz="1400" dirty="0" err="1"/>
              <a:t>File:Rembrandt_Jesus_and_his_Disciples.jpg</a:t>
            </a:r>
            <a:endParaRPr lang="en-US" sz="1400" dirty="0"/>
          </a:p>
          <a:p>
            <a:pPr>
              <a:buNone/>
            </a:pPr>
            <a:r>
              <a:rPr lang="en-US" sz="1400" dirty="0"/>
              <a:t>A</a:t>
            </a:r>
            <a:r>
              <a:rPr lang="en-US" sz="1400"/>
              <a:t>dditional </a:t>
            </a:r>
            <a:r>
              <a:rPr lang="en-US" sz="1400" dirty="0"/>
              <a:t>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St. Hedwig of Silesia Listening to a Reading  --  Getty Center, Los Angeles, CA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57400" y="838200"/>
            <a:ext cx="8153400" cy="4925290"/>
          </a:xfrm>
          <a:prstGeom prst="rect">
            <a:avLst/>
          </a:prstGeom>
        </p:spPr>
      </p:pic>
    </p:spTree>
    <p:extLst>
      <p:ext uri="{BB962C8B-B14F-4D97-AF65-F5344CB8AC3E}">
        <p14:creationId xmlns:p14="http://schemas.microsoft.com/office/powerpoint/2010/main" val="2873605583"/>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0" y="2209801"/>
            <a:ext cx="4343400" cy="1200329"/>
          </a:xfrm>
          <a:prstGeom prst="rect">
            <a:avLst/>
          </a:prstGeom>
        </p:spPr>
        <p:txBody>
          <a:bodyPr wrap="square">
            <a:spAutoFit/>
          </a:bodyPr>
          <a:lstStyle/>
          <a:p>
            <a:r>
              <a:rPr lang="en-US" sz="3600" dirty="0"/>
              <a:t>… we are the clay, and you are our potter; </a:t>
            </a:r>
            <a:endParaRPr lang="en-US" sz="3600" dirty="0">
              <a:cs typeface="Arial" pitchFamily="34" charset="0"/>
            </a:endParaRPr>
          </a:p>
        </p:txBody>
      </p:sp>
      <p:sp>
        <p:nvSpPr>
          <p:cNvPr id="4" name="TextBox 3"/>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Isaiah </a:t>
            </a:r>
            <a:r>
              <a:rPr lang="en-US" sz="2400" dirty="0" err="1">
                <a:solidFill>
                  <a:schemeClr val="tx1">
                    <a:lumMod val="95000"/>
                  </a:schemeClr>
                </a:solidFill>
              </a:rPr>
              <a:t>64:8b</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5334000"/>
            <a:ext cx="1524000" cy="1107996"/>
          </a:xfrm>
          <a:prstGeom prst="rect">
            <a:avLst/>
          </a:prstGeom>
          <a:noFill/>
        </p:spPr>
        <p:txBody>
          <a:bodyPr wrap="square" rtlCol="0">
            <a:spAutoFit/>
          </a:bodyPr>
          <a:lstStyle/>
          <a:p>
            <a:pPr algn="ctr"/>
            <a:r>
              <a:rPr lang="en-US" sz="1600" dirty="0">
                <a:solidFill>
                  <a:schemeClr val="tx1">
                    <a:lumMod val="95000"/>
                  </a:schemeClr>
                </a:solidFill>
              </a:rPr>
              <a:t>Potter's Wheel</a:t>
            </a:r>
          </a:p>
          <a:p>
            <a:pPr algn="ctr"/>
            <a:endParaRPr lang="en-US" sz="1600" dirty="0">
              <a:solidFill>
                <a:schemeClr val="tx1">
                  <a:lumMod val="95000"/>
                </a:schemeClr>
              </a:solidFill>
            </a:endParaRPr>
          </a:p>
          <a:p>
            <a:pPr algn="ctr"/>
            <a:r>
              <a:rPr lang="en-US" sz="1600" dirty="0">
                <a:solidFill>
                  <a:schemeClr val="tx1">
                    <a:lumMod val="95000"/>
                  </a:schemeClr>
                </a:solidFill>
              </a:rPr>
              <a:t>Else Berg</a:t>
            </a:r>
          </a:p>
          <a:p>
            <a:pPr algn="ctr"/>
            <a:r>
              <a:rPr lang="en-US" sz="1600" dirty="0">
                <a:solidFill>
                  <a:schemeClr val="tx1">
                    <a:lumMod val="95000"/>
                  </a:schemeClr>
                </a:solidFill>
              </a:rPr>
              <a:t>prior to 1942</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25400"/>
            <a:ext cx="4540746"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86001"/>
            <a:ext cx="7467600" cy="646331"/>
          </a:xfrm>
          <a:prstGeom prst="rect">
            <a:avLst/>
          </a:prstGeom>
        </p:spPr>
        <p:txBody>
          <a:bodyPr wrap="square">
            <a:spAutoFit/>
          </a:bodyPr>
          <a:lstStyle/>
          <a:p>
            <a:r>
              <a:rPr lang="en-US" sz="3600" dirty="0"/>
              <a:t>we are all the work of your hand.</a:t>
            </a:r>
            <a:endParaRPr lang="en-US" sz="3600" dirty="0">
              <a:cs typeface="Arial" pitchFamily="34" charset="0"/>
            </a:endParaRPr>
          </a:p>
        </p:txBody>
      </p:sp>
      <p:sp>
        <p:nvSpPr>
          <p:cNvPr id="4" name="TextBox 3"/>
          <p:cNvSpPr txBox="1"/>
          <p:nvPr/>
        </p:nvSpPr>
        <p:spPr>
          <a:xfrm>
            <a:off x="5562600" y="3962401"/>
            <a:ext cx="3352800" cy="461665"/>
          </a:xfrm>
          <a:prstGeom prst="rect">
            <a:avLst/>
          </a:prstGeom>
          <a:noFill/>
        </p:spPr>
        <p:txBody>
          <a:bodyPr wrap="square" rtlCol="0">
            <a:spAutoFit/>
          </a:bodyPr>
          <a:lstStyle/>
          <a:p>
            <a:pPr algn="ctr"/>
            <a:r>
              <a:rPr lang="en-US" sz="2400" dirty="0">
                <a:solidFill>
                  <a:schemeClr val="tx1">
                    <a:lumMod val="95000"/>
                  </a:schemeClr>
                </a:solidFill>
              </a:rPr>
              <a:t>Isaiah </a:t>
            </a:r>
            <a:r>
              <a:rPr lang="en-US" sz="2400" dirty="0" err="1">
                <a:solidFill>
                  <a:schemeClr val="tx1">
                    <a:lumMod val="95000"/>
                  </a:schemeClr>
                </a:solidFill>
              </a:rPr>
              <a:t>64:8c</a:t>
            </a:r>
            <a:endParaRPr lang="en-US" sz="2400" dirty="0">
              <a:solidFill>
                <a:schemeClr val="tx1">
                  <a:lumMod val="95000"/>
                </a:schemeClr>
              </a:solidFill>
            </a:endParaRPr>
          </a:p>
        </p:txBody>
      </p:sp>
    </p:spTree>
    <p:extLst>
      <p:ext uri="{BB962C8B-B14F-4D97-AF65-F5344CB8AC3E}">
        <p14:creationId xmlns:p14="http://schemas.microsoft.com/office/powerpoint/2010/main" val="2842780348"/>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4953000"/>
            <a:ext cx="2057400" cy="1569660"/>
          </a:xfrm>
          <a:prstGeom prst="rect">
            <a:avLst/>
          </a:prstGeom>
          <a:noFill/>
        </p:spPr>
        <p:txBody>
          <a:bodyPr wrap="square" rtlCol="0">
            <a:spAutoFit/>
          </a:bodyPr>
          <a:lstStyle/>
          <a:p>
            <a:pPr algn="ctr"/>
            <a:r>
              <a:rPr lang="en-US" sz="1600" dirty="0">
                <a:solidFill>
                  <a:schemeClr val="tx1">
                    <a:lumMod val="95000"/>
                  </a:schemeClr>
                </a:solidFill>
              </a:rPr>
              <a:t>John Agnus in Wheelchair</a:t>
            </a:r>
          </a:p>
          <a:p>
            <a:pPr algn="ctr"/>
            <a:endParaRPr lang="en-US" sz="1600" dirty="0">
              <a:solidFill>
                <a:schemeClr val="tx1">
                  <a:lumMod val="95000"/>
                </a:schemeClr>
              </a:solidFill>
            </a:endParaRPr>
          </a:p>
          <a:p>
            <a:pPr algn="ctr"/>
            <a:r>
              <a:rPr lang="en-US" sz="1600" dirty="0">
                <a:solidFill>
                  <a:schemeClr val="tx1">
                    <a:lumMod val="95000"/>
                  </a:schemeClr>
                </a:solidFill>
              </a:rPr>
              <a:t>Church of St-Marguerite </a:t>
            </a:r>
            <a:r>
              <a:rPr lang="en-US" sz="1600" dirty="0" err="1">
                <a:solidFill>
                  <a:schemeClr val="tx1">
                    <a:lumMod val="95000"/>
                  </a:schemeClr>
                </a:solidFill>
              </a:rPr>
              <a:t>Tihange</a:t>
            </a:r>
            <a:r>
              <a:rPr lang="en-US" sz="1600" dirty="0">
                <a:solidFill>
                  <a:schemeClr val="tx1">
                    <a:lumMod val="95000"/>
                  </a:schemeClr>
                </a:solidFill>
              </a:rPr>
              <a:t>, Belgium</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4006" y="0"/>
            <a:ext cx="5144794" cy="6858000"/>
          </a:xfrm>
          <a:prstGeom prst="rect">
            <a:avLst/>
          </a:prstGeom>
        </p:spPr>
      </p:pic>
    </p:spTree>
    <p:extLst>
      <p:ext uri="{BB962C8B-B14F-4D97-AF65-F5344CB8AC3E}">
        <p14:creationId xmlns:p14="http://schemas.microsoft.com/office/powerpoint/2010/main" val="3290579037"/>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7670" y="5257801"/>
            <a:ext cx="2057400" cy="1323439"/>
          </a:xfrm>
          <a:prstGeom prst="rect">
            <a:avLst/>
          </a:prstGeom>
          <a:noFill/>
        </p:spPr>
        <p:txBody>
          <a:bodyPr wrap="square" rtlCol="0">
            <a:spAutoFit/>
          </a:bodyPr>
          <a:lstStyle/>
          <a:p>
            <a:pPr algn="ctr"/>
            <a:r>
              <a:rPr lang="en-US" sz="1600" dirty="0">
                <a:solidFill>
                  <a:schemeClr val="tx1">
                    <a:lumMod val="95000"/>
                  </a:schemeClr>
                </a:solidFill>
              </a:rPr>
              <a:t>Ice Cream for Handicapped Children</a:t>
            </a:r>
          </a:p>
          <a:p>
            <a:pPr algn="ctr"/>
            <a:endParaRPr lang="en-US" sz="1600" dirty="0">
              <a:solidFill>
                <a:schemeClr val="tx1">
                  <a:lumMod val="95000"/>
                </a:schemeClr>
              </a:solidFill>
            </a:endParaRPr>
          </a:p>
          <a:p>
            <a:pPr algn="ctr"/>
            <a:r>
              <a:rPr lang="en-US" sz="1600" dirty="0" err="1">
                <a:solidFill>
                  <a:schemeClr val="tx1">
                    <a:lumMod val="95000"/>
                  </a:schemeClr>
                </a:solidFill>
              </a:rPr>
              <a:t>Burlhome</a:t>
            </a:r>
            <a:r>
              <a:rPr lang="en-US" sz="1600" dirty="0">
                <a:solidFill>
                  <a:schemeClr val="tx1">
                    <a:lumMod val="95000"/>
                  </a:schemeClr>
                </a:solidFill>
              </a:rPr>
              <a:t> Park</a:t>
            </a:r>
          </a:p>
          <a:p>
            <a:pPr algn="ctr"/>
            <a:r>
              <a:rPr lang="en-US" sz="1600" dirty="0">
                <a:solidFill>
                  <a:schemeClr val="tx1">
                    <a:lumMod val="95000"/>
                  </a:schemeClr>
                </a:solidFill>
              </a:rPr>
              <a:t>Philadelphia, PA</a:t>
            </a:r>
          </a:p>
        </p:txBody>
      </p:sp>
      <p:pic>
        <p:nvPicPr>
          <p:cNvPr id="4" name="Picture 3">
            <a:extLst>
              <a:ext uri="{FF2B5EF4-FFF2-40B4-BE49-F238E27FC236}">
                <a16:creationId xmlns:a16="http://schemas.microsoft.com/office/drawing/2014/main" id="{0443707A-765D-4F94-9075-EEFFAE4B7C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534"/>
          <a:stretch/>
        </p:blipFill>
        <p:spPr>
          <a:xfrm>
            <a:off x="3581400" y="43601"/>
            <a:ext cx="7052930" cy="6689435"/>
          </a:xfrm>
          <a:prstGeom prst="rect">
            <a:avLst/>
          </a:prstGeom>
        </p:spPr>
      </p:pic>
    </p:spTree>
    <p:extLst>
      <p:ext uri="{BB962C8B-B14F-4D97-AF65-F5344CB8AC3E}">
        <p14:creationId xmlns:p14="http://schemas.microsoft.com/office/powerpoint/2010/main" val="344682735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057400"/>
            <a:ext cx="7467600" cy="1754326"/>
          </a:xfrm>
          <a:prstGeom prst="rect">
            <a:avLst/>
          </a:prstGeom>
        </p:spPr>
        <p:txBody>
          <a:bodyPr wrap="square">
            <a:spAutoFit/>
          </a:bodyPr>
          <a:lstStyle/>
          <a:p>
            <a:r>
              <a:rPr lang="en-US" sz="3600" dirty="0"/>
              <a:t>Restore us, O LORD God of hosts; </a:t>
            </a:r>
          </a:p>
          <a:p>
            <a:r>
              <a:rPr lang="en-US" sz="3600" dirty="0"/>
              <a:t>let your face shine, that we may  </a:t>
            </a:r>
          </a:p>
          <a:p>
            <a:r>
              <a:rPr lang="en-US" sz="3600" dirty="0"/>
              <a:t>be saved.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80:19</a:t>
            </a:r>
          </a:p>
        </p:txBody>
      </p:sp>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1590</TotalTime>
  <Words>844</Words>
  <Application>Microsoft Office PowerPoint</Application>
  <PresentationFormat>Widescreen</PresentationFormat>
  <Paragraphs>85</Paragraphs>
  <Slides>27</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First Sunday after Christmas Day Year A</vt:lpstr>
      <vt:lpstr>First Sunday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of Advent</dc:title>
  <dc:creator>Anne</dc:creator>
  <cp:lastModifiedBy>Anne Richardson</cp:lastModifiedBy>
  <cp:revision>110</cp:revision>
  <dcterms:created xsi:type="dcterms:W3CDTF">2016-08-31T16:46:43Z</dcterms:created>
  <dcterms:modified xsi:type="dcterms:W3CDTF">2022-10-11T12:58:58Z</dcterms:modified>
</cp:coreProperties>
</file>