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6" r:id="rId2"/>
    <p:sldId id="282" r:id="rId3"/>
    <p:sldId id="382" r:id="rId4"/>
    <p:sldId id="383" r:id="rId5"/>
    <p:sldId id="384" r:id="rId6"/>
    <p:sldId id="387" r:id="rId7"/>
    <p:sldId id="408" r:id="rId8"/>
    <p:sldId id="409" r:id="rId9"/>
    <p:sldId id="390" r:id="rId10"/>
    <p:sldId id="391" r:id="rId11"/>
    <p:sldId id="392" r:id="rId12"/>
    <p:sldId id="393" r:id="rId13"/>
    <p:sldId id="394" r:id="rId14"/>
    <p:sldId id="395" r:id="rId15"/>
    <p:sldId id="412" r:id="rId16"/>
    <p:sldId id="396" r:id="rId17"/>
    <p:sldId id="397" r:id="rId18"/>
    <p:sldId id="400" r:id="rId19"/>
    <p:sldId id="410" r:id="rId20"/>
    <p:sldId id="398" r:id="rId21"/>
    <p:sldId id="401" r:id="rId22"/>
    <p:sldId id="402" r:id="rId23"/>
    <p:sldId id="399" r:id="rId24"/>
    <p:sldId id="411" r:id="rId25"/>
    <p:sldId id="403" r:id="rId26"/>
    <p:sldId id="404"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666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3826" autoAdjust="0"/>
  </p:normalViewPr>
  <p:slideViewPr>
    <p:cSldViewPr>
      <p:cViewPr varScale="1">
        <p:scale>
          <a:sx n="74" d="100"/>
          <a:sy n="74" d="100"/>
        </p:scale>
        <p:origin x="120"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533400"/>
            <a:ext cx="8458200" cy="1698625"/>
          </a:xfrm>
        </p:spPr>
        <p:txBody>
          <a:bodyPr>
            <a:noAutofit/>
          </a:bodyPr>
          <a:lstStyle/>
          <a:p>
            <a:r>
              <a:rPr lang="en-US" sz="8800" dirty="0"/>
              <a:t>Fifth Sunday in Lent</a:t>
            </a:r>
          </a:p>
        </p:txBody>
      </p:sp>
      <p:sp>
        <p:nvSpPr>
          <p:cNvPr id="3" name="Subtitle 2"/>
          <p:cNvSpPr>
            <a:spLocks noGrp="1"/>
          </p:cNvSpPr>
          <p:nvPr>
            <p:ph type="subTitle" idx="1"/>
          </p:nvPr>
        </p:nvSpPr>
        <p:spPr>
          <a:xfrm>
            <a:off x="2933700" y="3048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133600" y="4419600"/>
            <a:ext cx="3048000" cy="2246769"/>
          </a:xfrm>
          <a:prstGeom prst="rect">
            <a:avLst/>
          </a:prstGeom>
          <a:solidFill>
            <a:srgbClr val="686669">
              <a:alpha val="50000"/>
            </a:srgbClr>
          </a:solidFill>
        </p:spPr>
        <p:txBody>
          <a:bodyPr wrap="square">
            <a:spAutoFit/>
          </a:bodyPr>
          <a:lstStyle/>
          <a:p>
            <a:pPr algn="ctr"/>
            <a:r>
              <a:rPr lang="en-US" sz="2800" dirty="0"/>
              <a:t>Jeremiah 31:31-34</a:t>
            </a:r>
          </a:p>
          <a:p>
            <a:pPr algn="ctr"/>
            <a:r>
              <a:rPr lang="en-US" sz="2800" dirty="0"/>
              <a:t>Psalm 51:1-12 </a:t>
            </a:r>
          </a:p>
          <a:p>
            <a:pPr algn="ctr"/>
            <a:r>
              <a:rPr lang="en-US" sz="2800" dirty="0"/>
              <a:t>or Psalm 119:9-16  </a:t>
            </a:r>
          </a:p>
          <a:p>
            <a:pPr algn="ctr"/>
            <a:r>
              <a:rPr lang="en-US" sz="2800" dirty="0"/>
              <a:t>Hebrews 5:5-10</a:t>
            </a:r>
          </a:p>
          <a:p>
            <a:pPr algn="ctr"/>
            <a:r>
              <a:rPr lang="en-US" sz="2800" dirty="0"/>
              <a:t>John 12:20-33</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133600"/>
            <a:ext cx="6248400" cy="1754326"/>
          </a:xfrm>
          <a:prstGeom prst="rect">
            <a:avLst/>
          </a:prstGeom>
        </p:spPr>
        <p:txBody>
          <a:bodyPr wrap="square">
            <a:spAutoFit/>
          </a:bodyPr>
          <a:lstStyle/>
          <a:p>
            <a:r>
              <a:rPr lang="en-US" sz="3600" dirty="0"/>
              <a:t>Restore to me the joy of your salvation, and sustain in me a willing spirit.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51:12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248400"/>
            <a:ext cx="9296400" cy="338554"/>
          </a:xfrm>
          <a:prstGeom prst="rect">
            <a:avLst/>
          </a:prstGeom>
          <a:noFill/>
        </p:spPr>
        <p:txBody>
          <a:bodyPr wrap="square" rtlCol="0">
            <a:spAutoFit/>
          </a:bodyPr>
          <a:lstStyle/>
          <a:p>
            <a:pPr algn="ctr"/>
            <a:r>
              <a:rPr lang="en-US" sz="1600" dirty="0">
                <a:solidFill>
                  <a:schemeClr val="tx1">
                    <a:lumMod val="95000"/>
                  </a:schemeClr>
                </a:solidFill>
              </a:rPr>
              <a:t>Rose McClendon in Prayer  --  Richmond </a:t>
            </a:r>
            <a:r>
              <a:rPr lang="en-US" sz="1600" dirty="0" err="1">
                <a:solidFill>
                  <a:schemeClr val="tx1">
                    <a:lumMod val="95000"/>
                  </a:schemeClr>
                </a:solidFill>
              </a:rPr>
              <a:t>Barthe</a:t>
            </a:r>
            <a:r>
              <a:rPr lang="en-US" sz="1600" dirty="0">
                <a:solidFill>
                  <a:schemeClr val="tx1">
                    <a:lumMod val="95000"/>
                  </a:schemeClr>
                </a:solidFill>
              </a:rPr>
              <a:t>, Fallingwater, PA</a:t>
            </a:r>
          </a:p>
        </p:txBody>
      </p:sp>
      <p:pic>
        <p:nvPicPr>
          <p:cNvPr id="5" name="Picture 4">
            <a:extLst>
              <a:ext uri="{FF2B5EF4-FFF2-40B4-BE49-F238E27FC236}">
                <a16:creationId xmlns:a16="http://schemas.microsoft.com/office/drawing/2014/main" id="{C20E151B-EE08-4997-9331-C0CE85B1D58F}"/>
              </a:ext>
            </a:extLst>
          </p:cNvPr>
          <p:cNvPicPr>
            <a:picLocks noChangeAspect="1"/>
          </p:cNvPicPr>
          <p:nvPr/>
        </p:nvPicPr>
        <p:blipFill>
          <a:blip r:embed="rId2"/>
          <a:stretch>
            <a:fillRect/>
          </a:stretch>
        </p:blipFill>
        <p:spPr>
          <a:xfrm>
            <a:off x="2010760" y="304800"/>
            <a:ext cx="8352440" cy="555437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1752600"/>
            <a:ext cx="5943600" cy="2308324"/>
          </a:xfrm>
          <a:prstGeom prst="rect">
            <a:avLst/>
          </a:prstGeom>
        </p:spPr>
        <p:txBody>
          <a:bodyPr wrap="square">
            <a:spAutoFit/>
          </a:bodyPr>
          <a:lstStyle/>
          <a:p>
            <a:r>
              <a:rPr lang="en-US" sz="3600" dirty="0"/>
              <a:t>In the days of his flesh, Jesus offered up prayers and supplications, with loud cries and tears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Hebrews 5:7</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Christ on Gethsemane  --  JESUS MAFA, Cameroon</a:t>
            </a:r>
          </a:p>
        </p:txBody>
      </p:sp>
      <p:pic>
        <p:nvPicPr>
          <p:cNvPr id="7" name="Picture 6">
            <a:extLst>
              <a:ext uri="{FF2B5EF4-FFF2-40B4-BE49-F238E27FC236}">
                <a16:creationId xmlns:a16="http://schemas.microsoft.com/office/drawing/2014/main" id="{222DAB21-3173-8CD9-82D6-B5D7D41D49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7670" y="76200"/>
            <a:ext cx="9222730" cy="62484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0"/>
            <a:ext cx="6553200" cy="2308324"/>
          </a:xfrm>
          <a:prstGeom prst="rect">
            <a:avLst/>
          </a:prstGeom>
        </p:spPr>
        <p:txBody>
          <a:bodyPr wrap="square">
            <a:spAutoFit/>
          </a:bodyPr>
          <a:lstStyle/>
          <a:p>
            <a:r>
              <a:rPr lang="en-US" sz="3600" dirty="0"/>
              <a:t>Jesus answered them, "The hour has come for the Son of Man to be glorified.</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12:23</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D82020-06F0-4C37-8E1D-23BE56EC10F1}"/>
              </a:ext>
            </a:extLst>
          </p:cNvPr>
          <p:cNvSpPr txBox="1"/>
          <p:nvPr/>
        </p:nvSpPr>
        <p:spPr>
          <a:xfrm>
            <a:off x="1699169" y="6324600"/>
            <a:ext cx="8794021" cy="338554"/>
          </a:xfrm>
          <a:prstGeom prst="rect">
            <a:avLst/>
          </a:prstGeom>
          <a:noFill/>
        </p:spPr>
        <p:txBody>
          <a:bodyPr wrap="square" rtlCol="0">
            <a:spAutoFit/>
          </a:bodyPr>
          <a:lstStyle/>
          <a:p>
            <a:pPr algn="ctr"/>
            <a:r>
              <a:rPr lang="en-US" sz="1600" dirty="0"/>
              <a:t>Martyrs of Uganda  --  Emmaus House, Kampala, Uganda</a:t>
            </a:r>
          </a:p>
        </p:txBody>
      </p:sp>
      <p:pic>
        <p:nvPicPr>
          <p:cNvPr id="2" name="Picture 1">
            <a:extLst>
              <a:ext uri="{FF2B5EF4-FFF2-40B4-BE49-F238E27FC236}">
                <a16:creationId xmlns:a16="http://schemas.microsoft.com/office/drawing/2014/main" id="{49DC533F-027D-42FD-86C9-FB0CE7200485}"/>
              </a:ext>
            </a:extLst>
          </p:cNvPr>
          <p:cNvPicPr>
            <a:picLocks noChangeAspect="1"/>
          </p:cNvPicPr>
          <p:nvPr/>
        </p:nvPicPr>
        <p:blipFill>
          <a:blip r:embed="rId2"/>
          <a:stretch>
            <a:fillRect/>
          </a:stretch>
        </p:blipFill>
        <p:spPr>
          <a:xfrm>
            <a:off x="1524001" y="28342"/>
            <a:ext cx="9123105" cy="6066865"/>
          </a:xfrm>
          <a:prstGeom prst="rect">
            <a:avLst/>
          </a:prstGeom>
        </p:spPr>
      </p:pic>
    </p:spTree>
    <p:extLst>
      <p:ext uri="{BB962C8B-B14F-4D97-AF65-F5344CB8AC3E}">
        <p14:creationId xmlns:p14="http://schemas.microsoft.com/office/powerpoint/2010/main" val="1593154459"/>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638800"/>
            <a:ext cx="2971800" cy="1077218"/>
          </a:xfrm>
          <a:prstGeom prst="rect">
            <a:avLst/>
          </a:prstGeom>
          <a:noFill/>
        </p:spPr>
        <p:txBody>
          <a:bodyPr wrap="square" rtlCol="0">
            <a:spAutoFit/>
          </a:bodyPr>
          <a:lstStyle/>
          <a:p>
            <a:pPr algn="ctr"/>
            <a:r>
              <a:rPr lang="en-US" sz="1600" dirty="0">
                <a:solidFill>
                  <a:schemeClr val="tx1">
                    <a:lumMod val="95000"/>
                  </a:schemeClr>
                </a:solidFill>
              </a:rPr>
              <a:t>Christ in Glory</a:t>
            </a:r>
          </a:p>
          <a:p>
            <a:pPr algn="ctr"/>
            <a:endParaRPr lang="en-US" sz="1600" dirty="0">
              <a:solidFill>
                <a:schemeClr val="tx1">
                  <a:lumMod val="95000"/>
                </a:schemeClr>
              </a:solidFill>
            </a:endParaRPr>
          </a:p>
          <a:p>
            <a:pPr algn="ctr"/>
            <a:r>
              <a:rPr lang="en-US" sz="1600" dirty="0">
                <a:solidFill>
                  <a:schemeClr val="tx1">
                    <a:lumMod val="95000"/>
                  </a:schemeClr>
                </a:solidFill>
              </a:rPr>
              <a:t>Basilica of San Vitale</a:t>
            </a:r>
          </a:p>
          <a:p>
            <a:pPr algn="ctr"/>
            <a:r>
              <a:rPr lang="en-US" sz="1600" dirty="0">
                <a:solidFill>
                  <a:schemeClr val="tx1">
                    <a:lumMod val="95000"/>
                  </a:schemeClr>
                </a:solidFill>
              </a:rPr>
              <a:t>Ravenna, Italy</a:t>
            </a:r>
          </a:p>
        </p:txBody>
      </p:sp>
      <p:pic>
        <p:nvPicPr>
          <p:cNvPr id="5" name="Picture 4">
            <a:extLst>
              <a:ext uri="{FF2B5EF4-FFF2-40B4-BE49-F238E27FC236}">
                <a16:creationId xmlns:a16="http://schemas.microsoft.com/office/drawing/2014/main" id="{5E417904-BBAD-4BCB-A72E-788236646C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5080"/>
            <a:ext cx="4572000" cy="6858000"/>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6705600" cy="2308324"/>
          </a:xfrm>
          <a:prstGeom prst="rect">
            <a:avLst/>
          </a:prstGeom>
        </p:spPr>
        <p:txBody>
          <a:bodyPr wrap="square">
            <a:spAutoFit/>
          </a:bodyPr>
          <a:lstStyle/>
          <a:p>
            <a:r>
              <a:rPr lang="en-US" sz="3600" dirty="0"/>
              <a:t>Very truly, I tell you, unless a grain of wheat falls into the earth and dies, it remains just a single grain; but if it dies, it bears much fruit.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12:24</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Kansas Summer Wheat  --  James Watkins, photographer </a:t>
            </a:r>
          </a:p>
        </p:txBody>
      </p:sp>
      <p:pic>
        <p:nvPicPr>
          <p:cNvPr id="5" name="Picture 4">
            <a:extLst>
              <a:ext uri="{FF2B5EF4-FFF2-40B4-BE49-F238E27FC236}">
                <a16:creationId xmlns:a16="http://schemas.microsoft.com/office/drawing/2014/main" id="{5318A694-68DD-4FF3-8EB5-B35C6267F0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20676"/>
            <a:ext cx="9144000" cy="4616648"/>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705600" cy="1754326"/>
          </a:xfrm>
          <a:prstGeom prst="rect">
            <a:avLst/>
          </a:prstGeom>
        </p:spPr>
        <p:txBody>
          <a:bodyPr wrap="square">
            <a:spAutoFit/>
          </a:bodyPr>
          <a:lstStyle/>
          <a:p>
            <a:r>
              <a:rPr lang="en-US" sz="3600" dirty="0"/>
              <a:t>Whoever serves me must follow me, and where I am, there will my servant be also.</a:t>
            </a:r>
            <a:endParaRPr lang="en-US" sz="3600" dirty="0">
              <a:cs typeface="Arial" pitchFamily="34" charset="0"/>
            </a:endParaRPr>
          </a:p>
        </p:txBody>
      </p:sp>
      <p:sp>
        <p:nvSpPr>
          <p:cNvPr id="5" name="TextBox 4"/>
          <p:cNvSpPr txBox="1"/>
          <p:nvPr/>
        </p:nvSpPr>
        <p:spPr>
          <a:xfrm>
            <a:off x="5715000" y="4191001"/>
            <a:ext cx="3352800" cy="830997"/>
          </a:xfrm>
          <a:prstGeom prst="rect">
            <a:avLst/>
          </a:prstGeom>
          <a:noFill/>
        </p:spPr>
        <p:txBody>
          <a:bodyPr wrap="square" rtlCol="0">
            <a:spAutoFit/>
          </a:bodyPr>
          <a:lstStyle/>
          <a:p>
            <a:pPr algn="ctr"/>
            <a:r>
              <a:rPr lang="en-US" sz="2400" dirty="0">
                <a:solidFill>
                  <a:schemeClr val="tx1">
                    <a:lumMod val="95000"/>
                  </a:schemeClr>
                </a:solidFill>
              </a:rPr>
              <a:t>John 12:26</a:t>
            </a:r>
          </a:p>
          <a:p>
            <a:pPr algn="ctr"/>
            <a:endParaRPr lang="en-US" sz="2400" dirty="0">
              <a:solidFill>
                <a:schemeClr val="tx1">
                  <a:lumMod val="95000"/>
                </a:schemeClr>
              </a:solidFill>
            </a:endParaRPr>
          </a:p>
        </p:txBody>
      </p:sp>
    </p:spTree>
    <p:extLst>
      <p:ext uri="{BB962C8B-B14F-4D97-AF65-F5344CB8AC3E}">
        <p14:creationId xmlns:p14="http://schemas.microsoft.com/office/powerpoint/2010/main" val="3834989508"/>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6858000" cy="2308324"/>
          </a:xfrm>
          <a:prstGeom prst="rect">
            <a:avLst/>
          </a:prstGeom>
        </p:spPr>
        <p:txBody>
          <a:bodyPr wrap="square">
            <a:spAutoFit/>
          </a:bodyPr>
          <a:lstStyle/>
          <a:p>
            <a:r>
              <a:rPr lang="en-US" sz="3600" dirty="0"/>
              <a:t>The days are surely coming, says the LORD, when I will make a new covenant with the house of Israel and the house of Judah.</a:t>
            </a:r>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Jeremiah 31:31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552182"/>
            <a:ext cx="2057400" cy="1077218"/>
          </a:xfrm>
          <a:prstGeom prst="rect">
            <a:avLst/>
          </a:prstGeom>
          <a:noFill/>
        </p:spPr>
        <p:txBody>
          <a:bodyPr wrap="square" rtlCol="0">
            <a:spAutoFit/>
          </a:bodyPr>
          <a:lstStyle/>
          <a:p>
            <a:pPr algn="ctr"/>
            <a:r>
              <a:rPr lang="en-US" sz="1600" dirty="0">
                <a:solidFill>
                  <a:schemeClr val="tx1">
                    <a:lumMod val="95000"/>
                  </a:schemeClr>
                </a:solidFill>
              </a:rPr>
              <a:t>Memorial to </a:t>
            </a:r>
            <a:r>
              <a:rPr lang="en-US" sz="1600" dirty="0" err="1">
                <a:solidFill>
                  <a:schemeClr val="tx1">
                    <a:lumMod val="95000"/>
                  </a:schemeClr>
                </a:solidFill>
              </a:rPr>
              <a:t>Borneans</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St. Michael’s Church</a:t>
            </a:r>
          </a:p>
          <a:p>
            <a:pPr algn="ctr"/>
            <a:r>
              <a:rPr lang="en-US" sz="1600" dirty="0" err="1">
                <a:solidFill>
                  <a:schemeClr val="tx1">
                    <a:lumMod val="95000"/>
                  </a:schemeClr>
                </a:solidFill>
              </a:rPr>
              <a:t>Sandkan</a:t>
            </a:r>
            <a:r>
              <a:rPr lang="en-US" sz="1600" dirty="0">
                <a:solidFill>
                  <a:schemeClr val="tx1">
                    <a:lumMod val="95000"/>
                  </a:schemeClr>
                </a:solidFill>
              </a:rPr>
              <a:t>, Borneo</a:t>
            </a:r>
          </a:p>
        </p:txBody>
      </p:sp>
      <p:pic>
        <p:nvPicPr>
          <p:cNvPr id="3" name="Picture 2">
            <a:extLst>
              <a:ext uri="{FF2B5EF4-FFF2-40B4-BE49-F238E27FC236}">
                <a16:creationId xmlns:a16="http://schemas.microsoft.com/office/drawing/2014/main" id="{87958663-388E-4CE5-AA54-8886F2FAD8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0398" y="-15240"/>
            <a:ext cx="5384602" cy="68580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01470"/>
            <a:ext cx="6934200" cy="2862322"/>
          </a:xfrm>
          <a:prstGeom prst="rect">
            <a:avLst/>
          </a:prstGeom>
        </p:spPr>
        <p:txBody>
          <a:bodyPr wrap="square">
            <a:spAutoFit/>
          </a:bodyPr>
          <a:lstStyle/>
          <a:p>
            <a:r>
              <a:rPr lang="en-US" sz="3600" dirty="0"/>
              <a:t>"Now my soul is troubled. And what should I say-- 'Father, save me from this hour'? No, it is for this reason that I have come to this hour.</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12:27</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Garden of Gethsemane  --  Peter Koenig</a:t>
            </a:r>
          </a:p>
        </p:txBody>
      </p:sp>
      <p:pic>
        <p:nvPicPr>
          <p:cNvPr id="5" name="Picture 4">
            <a:extLst>
              <a:ext uri="{FF2B5EF4-FFF2-40B4-BE49-F238E27FC236}">
                <a16:creationId xmlns:a16="http://schemas.microsoft.com/office/drawing/2014/main" id="{F4B042A7-BD74-BAE4-77B7-5741D7C00EBC}"/>
              </a:ext>
            </a:extLst>
          </p:cNvPr>
          <p:cNvPicPr>
            <a:picLocks noChangeAspect="1"/>
          </p:cNvPicPr>
          <p:nvPr/>
        </p:nvPicPr>
        <p:blipFill>
          <a:blip r:embed="rId2"/>
          <a:stretch>
            <a:fillRect/>
          </a:stretch>
        </p:blipFill>
        <p:spPr>
          <a:xfrm>
            <a:off x="2667000" y="381000"/>
            <a:ext cx="6924975" cy="547116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010400" cy="1754326"/>
          </a:xfrm>
          <a:prstGeom prst="rect">
            <a:avLst/>
          </a:prstGeom>
        </p:spPr>
        <p:txBody>
          <a:bodyPr wrap="square">
            <a:spAutoFit/>
          </a:bodyPr>
          <a:lstStyle/>
          <a:p>
            <a:r>
              <a:rPr lang="en-US" sz="3600" dirty="0"/>
              <a:t>“Father, glorify your name." Then a voice came from heaven, "I have glorified it, and I will glorify it again."</a:t>
            </a:r>
            <a:endParaRPr lang="en-US" sz="3600" dirty="0">
              <a:cs typeface="Arial" pitchFamily="34" charset="0"/>
            </a:endParaRPr>
          </a:p>
        </p:txBody>
      </p:sp>
      <p:sp>
        <p:nvSpPr>
          <p:cNvPr id="5" name="TextBox 4"/>
          <p:cNvSpPr txBox="1"/>
          <p:nvPr/>
        </p:nvSpPr>
        <p:spPr>
          <a:xfrm>
            <a:off x="5715000" y="4191001"/>
            <a:ext cx="3352800" cy="830997"/>
          </a:xfrm>
          <a:prstGeom prst="rect">
            <a:avLst/>
          </a:prstGeom>
          <a:noFill/>
        </p:spPr>
        <p:txBody>
          <a:bodyPr wrap="square" rtlCol="0">
            <a:spAutoFit/>
          </a:bodyPr>
          <a:lstStyle/>
          <a:p>
            <a:pPr algn="ctr"/>
            <a:r>
              <a:rPr lang="en-US" sz="2400" dirty="0">
                <a:solidFill>
                  <a:schemeClr val="tx1">
                    <a:lumMod val="95000"/>
                  </a:schemeClr>
                </a:solidFill>
              </a:rPr>
              <a:t>John 12:28</a:t>
            </a:r>
          </a:p>
          <a:p>
            <a:pPr algn="ctr"/>
            <a:endParaRPr lang="en-US" sz="2400" dirty="0">
              <a:solidFill>
                <a:schemeClr val="tx1">
                  <a:lumMod val="95000"/>
                </a:schemeClr>
              </a:solidFill>
            </a:endParaRPr>
          </a:p>
        </p:txBody>
      </p:sp>
    </p:spTree>
    <p:extLst>
      <p:ext uri="{BB962C8B-B14F-4D97-AF65-F5344CB8AC3E}">
        <p14:creationId xmlns:p14="http://schemas.microsoft.com/office/powerpoint/2010/main" val="3750544108"/>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4024"/>
            <a:ext cx="8763000" cy="307777"/>
          </a:xfrm>
          <a:prstGeom prst="rect">
            <a:avLst/>
          </a:prstGeom>
          <a:noFill/>
        </p:spPr>
        <p:txBody>
          <a:bodyPr wrap="square" rtlCol="0">
            <a:spAutoFit/>
          </a:bodyPr>
          <a:lstStyle/>
          <a:p>
            <a:pPr algn="ctr"/>
            <a:r>
              <a:rPr lang="en-US" sz="1400" dirty="0">
                <a:solidFill>
                  <a:schemeClr val="tx1">
                    <a:lumMod val="95000"/>
                  </a:schemeClr>
                </a:solidFill>
              </a:rPr>
              <a:t>Garden of Gethsemane  --  Stephen Sykes, Coventry Cathedral, Coventry, UK</a:t>
            </a:r>
          </a:p>
        </p:txBody>
      </p:sp>
      <p:pic>
        <p:nvPicPr>
          <p:cNvPr id="1026" name="Picture 2" descr="Title: Coventry Cathedral - Garden of Gethsemane&#10;[Click for larger image view]">
            <a:extLst>
              <a:ext uri="{FF2B5EF4-FFF2-40B4-BE49-F238E27FC236}">
                <a16:creationId xmlns:a16="http://schemas.microsoft.com/office/drawing/2014/main" id="{45628DDB-4940-4D9A-B922-FD9719C876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116891"/>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7086600" cy="1200329"/>
          </a:xfrm>
          <a:prstGeom prst="rect">
            <a:avLst/>
          </a:prstGeom>
        </p:spPr>
        <p:txBody>
          <a:bodyPr wrap="square">
            <a:spAutoFit/>
          </a:bodyPr>
          <a:lstStyle/>
          <a:p>
            <a:r>
              <a:rPr lang="en-US" sz="3600" dirty="0"/>
              <a:t>And I, when I am lifted up from the earth, will draw all people to myself."</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12:32</a:t>
            </a:r>
          </a:p>
        </p:txBody>
      </p:sp>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715000"/>
            <a:ext cx="3505200" cy="738664"/>
          </a:xfrm>
          <a:prstGeom prst="rect">
            <a:avLst/>
          </a:prstGeom>
          <a:noFill/>
        </p:spPr>
        <p:txBody>
          <a:bodyPr wrap="square" rtlCol="0">
            <a:spAutoFit/>
          </a:bodyPr>
          <a:lstStyle/>
          <a:p>
            <a:pPr algn="ctr"/>
            <a:r>
              <a:rPr lang="en-US" sz="1400" dirty="0">
                <a:solidFill>
                  <a:schemeClr val="tx1">
                    <a:lumMod val="95000"/>
                  </a:schemeClr>
                </a:solidFill>
              </a:rPr>
              <a:t>Cross of the Eucharist</a:t>
            </a:r>
          </a:p>
          <a:p>
            <a:pPr algn="ctr"/>
            <a:endParaRPr lang="en-US" sz="1400" dirty="0">
              <a:solidFill>
                <a:schemeClr val="tx1">
                  <a:lumMod val="95000"/>
                </a:schemeClr>
              </a:solidFill>
            </a:endParaRPr>
          </a:p>
          <a:p>
            <a:pPr algn="ctr"/>
            <a:r>
              <a:rPr lang="en-US" sz="1400" dirty="0">
                <a:solidFill>
                  <a:schemeClr val="tx1">
                    <a:lumMod val="95000"/>
                  </a:schemeClr>
                </a:solidFill>
              </a:rPr>
              <a:t>Peter Koenig</a:t>
            </a:r>
          </a:p>
        </p:txBody>
      </p:sp>
      <p:pic>
        <p:nvPicPr>
          <p:cNvPr id="5" name="Picture 4">
            <a:extLst>
              <a:ext uri="{FF2B5EF4-FFF2-40B4-BE49-F238E27FC236}">
                <a16:creationId xmlns:a16="http://schemas.microsoft.com/office/drawing/2014/main" id="{0BA7BFC1-EA15-227A-9466-032B82A4B731}"/>
              </a:ext>
            </a:extLst>
          </p:cNvPr>
          <p:cNvPicPr>
            <a:picLocks noChangeAspect="1"/>
          </p:cNvPicPr>
          <p:nvPr/>
        </p:nvPicPr>
        <p:blipFill>
          <a:blip r:embed="rId2"/>
          <a:stretch>
            <a:fillRect/>
          </a:stretch>
        </p:blipFill>
        <p:spPr>
          <a:xfrm>
            <a:off x="3276600" y="0"/>
            <a:ext cx="6096000" cy="6839690"/>
          </a:xfrm>
          <a:prstGeom prst="rect">
            <a:avLst/>
          </a:prstGeom>
        </p:spPr>
      </p:pic>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5334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fi-FI" sz="1600" dirty="0"/>
              <a:t>http://www.flickr.com/photos/44072707@N00/3593089779 - Jason Kuffer</a:t>
            </a:r>
          </a:p>
          <a:p>
            <a:pPr>
              <a:buNone/>
            </a:pPr>
            <a:r>
              <a:rPr lang="fi-FI" sz="1600" dirty="0"/>
              <a:t>http://www.flickr.com/photos/mharrsch/135554275/</a:t>
            </a:r>
          </a:p>
          <a:p>
            <a:pPr>
              <a:buNone/>
            </a:pPr>
            <a:r>
              <a:rPr lang="fi-FI" sz="1600" dirty="0"/>
              <a:t>https://commons.wikimedia.org/wiki/File:Environmental_Disaster_(6983486731).jpg – Alex Proimos</a:t>
            </a:r>
          </a:p>
          <a:p>
            <a:pPr>
              <a:buNone/>
            </a:pPr>
            <a:r>
              <a:rPr lang="fi-FI" sz="1600" dirty="0"/>
              <a:t>https://commons.wikimedia.org/wiki/File:Saint_sofia_bulgaria_icon.gif</a:t>
            </a:r>
          </a:p>
          <a:p>
            <a:pPr>
              <a:buNone/>
            </a:pPr>
            <a:r>
              <a:rPr lang="it-IT" sz="1600" dirty="0"/>
              <a:t>https://www.flickr.com/photos/via/2483710127 - Via Tsuji</a:t>
            </a:r>
            <a:endParaRPr lang="fi-FI" sz="1600" dirty="0"/>
          </a:p>
          <a:p>
            <a:pPr>
              <a:buNone/>
            </a:pPr>
            <a:r>
              <a:rPr lang="fi-FI" sz="1600" dirty="0"/>
              <a:t>https://www.flickr.com/photos/bhsher/33474475 - Bryan Sherwood</a:t>
            </a:r>
          </a:p>
          <a:p>
            <a:pPr>
              <a:buNone/>
            </a:pPr>
            <a:r>
              <a:rPr lang="fr-FR" sz="1600" dirty="0"/>
              <a:t>Éditions de l’Emmanuel, https://www.editions-emmanuel.com/contact/</a:t>
            </a:r>
            <a:endParaRPr lang="fi-FI" sz="1600" dirty="0"/>
          </a:p>
          <a:p>
            <a:pPr>
              <a:buNone/>
            </a:pPr>
            <a:r>
              <a:rPr lang="fi-FI" sz="1600" dirty="0"/>
              <a:t>https://commons.wikimedia.org/wiki/File:Christ_in_Glory_-_Vaul_mosaic_-_San_Vitale_-_Ravenna_2016.jpg – Jose Luiz</a:t>
            </a:r>
          </a:p>
          <a:p>
            <a:pPr>
              <a:buNone/>
            </a:pPr>
            <a:r>
              <a:rPr lang="fi-FI" sz="1600" dirty="0"/>
              <a:t>https://www.flickr.com/photos/23737778@N00/7115229223</a:t>
            </a:r>
          </a:p>
          <a:p>
            <a:pPr>
              <a:buNone/>
            </a:pPr>
            <a:r>
              <a:rPr lang="fi-FI" sz="1600" dirty="0"/>
              <a:t>https://www.flickr.com/photos/jamescheuk/6166194713</a:t>
            </a:r>
          </a:p>
          <a:p>
            <a:pPr>
              <a:buNone/>
            </a:pPr>
            <a:r>
              <a:rPr lang="de-DE" sz="1600" dirty="0"/>
              <a:t>Peter Winfried (Canisius) Koenig, https://www.pwkoenig.co.uk/</a:t>
            </a:r>
          </a:p>
          <a:p>
            <a:pPr>
              <a:buNone/>
            </a:pPr>
            <a:r>
              <a:rPr lang="fi-FI" sz="1600" dirty="0"/>
              <a:t>http://www.flickr.com/photos/90982314@N00/3210123241/</a:t>
            </a:r>
          </a:p>
          <a:p>
            <a:pPr>
              <a:buNone/>
            </a:pPr>
            <a:r>
              <a:rPr lang="de-DE" sz="1600"/>
              <a:t>Peter Winfried (Canisius) Koenig, https://www.pwkoenig.co.uk/</a:t>
            </a:r>
          </a:p>
          <a:p>
            <a:pPr>
              <a:buNone/>
            </a:pPr>
            <a:endParaRPr lang="fi-FI"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Covenant House Children and Youth Shelter  --  New York, NY</a:t>
            </a:r>
          </a:p>
        </p:txBody>
      </p:sp>
      <p:pic>
        <p:nvPicPr>
          <p:cNvPr id="2" name="Picture 1">
            <a:extLst>
              <a:ext uri="{FF2B5EF4-FFF2-40B4-BE49-F238E27FC236}">
                <a16:creationId xmlns:a16="http://schemas.microsoft.com/office/drawing/2014/main" id="{461423CE-C3D1-4E58-963F-EA9567AD5C72}"/>
              </a:ext>
            </a:extLst>
          </p:cNvPr>
          <p:cNvPicPr>
            <a:picLocks noChangeAspect="1"/>
          </p:cNvPicPr>
          <p:nvPr/>
        </p:nvPicPr>
        <p:blipFill>
          <a:blip r:embed="rId2"/>
          <a:stretch>
            <a:fillRect/>
          </a:stretch>
        </p:blipFill>
        <p:spPr>
          <a:xfrm>
            <a:off x="1643866" y="174118"/>
            <a:ext cx="8871735" cy="5921883"/>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315200" cy="1754326"/>
          </a:xfrm>
          <a:prstGeom prst="rect">
            <a:avLst/>
          </a:prstGeom>
        </p:spPr>
        <p:txBody>
          <a:bodyPr wrap="square">
            <a:spAutoFit/>
          </a:bodyPr>
          <a:lstStyle/>
          <a:p>
            <a:r>
              <a:rPr lang="en-US" sz="3600" dirty="0"/>
              <a:t>… this is the covenant that I will make … I will put my law within them, and I will write it on their hearts …</a:t>
            </a:r>
            <a:endParaRPr lang="en-US" sz="3600" dirty="0">
              <a:cs typeface="Arial" pitchFamily="34" charset="0"/>
            </a:endParaRPr>
          </a:p>
        </p:txBody>
      </p:sp>
      <p:sp>
        <p:nvSpPr>
          <p:cNvPr id="5" name="TextBox 4"/>
          <p:cNvSpPr txBox="1"/>
          <p:nvPr/>
        </p:nvSpPr>
        <p:spPr>
          <a:xfrm>
            <a:off x="6096000" y="4800601"/>
            <a:ext cx="3352800" cy="461665"/>
          </a:xfrm>
          <a:prstGeom prst="rect">
            <a:avLst/>
          </a:prstGeom>
          <a:noFill/>
        </p:spPr>
        <p:txBody>
          <a:bodyPr wrap="square" rtlCol="0">
            <a:spAutoFit/>
          </a:bodyPr>
          <a:lstStyle/>
          <a:p>
            <a:pPr algn="ctr"/>
            <a:r>
              <a:rPr lang="en-US" sz="2400" dirty="0">
                <a:solidFill>
                  <a:schemeClr val="tx1">
                    <a:lumMod val="95000"/>
                  </a:schemeClr>
                </a:solidFill>
              </a:rPr>
              <a:t>Jeremiah 31:33b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0500" y="5552182"/>
            <a:ext cx="2857500" cy="1077218"/>
          </a:xfrm>
          <a:prstGeom prst="rect">
            <a:avLst/>
          </a:prstGeom>
          <a:noFill/>
        </p:spPr>
        <p:txBody>
          <a:bodyPr wrap="square" rtlCol="0">
            <a:spAutoFit/>
          </a:bodyPr>
          <a:lstStyle/>
          <a:p>
            <a:pPr algn="ctr"/>
            <a:r>
              <a:rPr lang="en-US" sz="1600" dirty="0">
                <a:solidFill>
                  <a:schemeClr val="tx1">
                    <a:lumMod val="95000"/>
                  </a:schemeClr>
                </a:solidFill>
              </a:rPr>
              <a:t>4</a:t>
            </a:r>
            <a:r>
              <a:rPr lang="en-US" sz="1600" baseline="30000" dirty="0">
                <a:solidFill>
                  <a:schemeClr val="tx1">
                    <a:lumMod val="95000"/>
                  </a:schemeClr>
                </a:solidFill>
              </a:rPr>
              <a:t>th</a:t>
            </a:r>
            <a:r>
              <a:rPr lang="en-US" sz="1600" dirty="0">
                <a:solidFill>
                  <a:schemeClr val="tx1">
                    <a:lumMod val="95000"/>
                  </a:schemeClr>
                </a:solidFill>
              </a:rPr>
              <a:t> c. Christian Mosaic</a:t>
            </a:r>
          </a:p>
          <a:p>
            <a:pPr algn="ctr"/>
            <a:endParaRPr lang="en-US" sz="1600" dirty="0">
              <a:solidFill>
                <a:schemeClr val="tx1">
                  <a:lumMod val="95000"/>
                </a:schemeClr>
              </a:solidFill>
            </a:endParaRPr>
          </a:p>
          <a:p>
            <a:pPr algn="ctr"/>
            <a:r>
              <a:rPr lang="en-US" sz="1600" dirty="0" err="1">
                <a:solidFill>
                  <a:schemeClr val="tx1">
                    <a:lumMod val="95000"/>
                  </a:schemeClr>
                </a:solidFill>
              </a:rPr>
              <a:t>Lullingstone</a:t>
            </a:r>
            <a:r>
              <a:rPr lang="en-US" sz="1600" dirty="0">
                <a:solidFill>
                  <a:schemeClr val="tx1">
                    <a:lumMod val="95000"/>
                  </a:schemeClr>
                </a:solidFill>
              </a:rPr>
              <a:t> Chapel</a:t>
            </a:r>
          </a:p>
          <a:p>
            <a:pPr algn="ctr"/>
            <a:r>
              <a:rPr lang="en-US" sz="1600" dirty="0" err="1">
                <a:solidFill>
                  <a:schemeClr val="tx1">
                    <a:lumMod val="95000"/>
                  </a:schemeClr>
                </a:solidFill>
              </a:rPr>
              <a:t>Eynsford</a:t>
            </a:r>
            <a:r>
              <a:rPr lang="en-US" sz="1600" dirty="0">
                <a:solidFill>
                  <a:schemeClr val="tx1">
                    <a:lumMod val="95000"/>
                  </a:schemeClr>
                </a:solidFill>
              </a:rPr>
              <a:t>, England</a:t>
            </a:r>
          </a:p>
        </p:txBody>
      </p:sp>
      <p:pic>
        <p:nvPicPr>
          <p:cNvPr id="2" name="Picture 1">
            <a:extLst>
              <a:ext uri="{FF2B5EF4-FFF2-40B4-BE49-F238E27FC236}">
                <a16:creationId xmlns:a16="http://schemas.microsoft.com/office/drawing/2014/main" id="{AC99964B-1982-4792-BE4C-6ADDDCEA8A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0"/>
            <a:ext cx="5600700"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Have mercy on me, O God, according to your steadfast love; according to your abundant mercy blot out my transgressions.</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51:1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Burning waste on </a:t>
            </a:r>
            <a:r>
              <a:rPr lang="en-US" sz="1600">
                <a:solidFill>
                  <a:schemeClr val="tx1">
                    <a:lumMod val="95000"/>
                  </a:schemeClr>
                </a:solidFill>
              </a:rPr>
              <a:t>a landfill</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435EFB3-E85F-49E4-811F-653D40494D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
            <a:ext cx="9162386" cy="611124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2209800"/>
            <a:ext cx="6934200" cy="1754326"/>
          </a:xfrm>
          <a:prstGeom prst="rect">
            <a:avLst/>
          </a:prstGeom>
        </p:spPr>
        <p:txBody>
          <a:bodyPr wrap="square">
            <a:spAutoFit/>
          </a:bodyPr>
          <a:lstStyle/>
          <a:p>
            <a:r>
              <a:rPr lang="en-US" sz="3600" dirty="0"/>
              <a:t>You desire truth in the inward being; therefore teach me wisdom in my secret heart.</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51:6</a:t>
            </a:r>
          </a:p>
        </p:txBody>
      </p:sp>
    </p:spTree>
    <p:extLst>
      <p:ext uri="{BB962C8B-B14F-4D97-AF65-F5344CB8AC3E}">
        <p14:creationId xmlns:p14="http://schemas.microsoft.com/office/powerpoint/2010/main" val="23682900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715000"/>
            <a:ext cx="2590800" cy="1077218"/>
          </a:xfrm>
          <a:prstGeom prst="rect">
            <a:avLst/>
          </a:prstGeom>
          <a:noFill/>
        </p:spPr>
        <p:txBody>
          <a:bodyPr wrap="square" rtlCol="0">
            <a:spAutoFit/>
          </a:bodyPr>
          <a:lstStyle/>
          <a:p>
            <a:pPr algn="ctr"/>
            <a:r>
              <a:rPr lang="en-US" sz="1600" dirty="0">
                <a:solidFill>
                  <a:schemeClr val="tx1">
                    <a:lumMod val="95000"/>
                  </a:schemeClr>
                </a:solidFill>
              </a:rPr>
              <a:t>Sophia with her daughters, Faith, Hope, and Love</a:t>
            </a:r>
          </a:p>
          <a:p>
            <a:pPr algn="ctr"/>
            <a:endParaRPr lang="en-US" sz="1600" dirty="0">
              <a:solidFill>
                <a:schemeClr val="tx1">
                  <a:lumMod val="95000"/>
                </a:schemeClr>
              </a:solidFill>
            </a:endParaRPr>
          </a:p>
          <a:p>
            <a:pPr algn="ctr"/>
            <a:r>
              <a:rPr lang="en-US" sz="1600" dirty="0">
                <a:solidFill>
                  <a:schemeClr val="tx1">
                    <a:lumMod val="95000"/>
                  </a:schemeClr>
                </a:solidFill>
              </a:rPr>
              <a:t>Bulgaria, 19</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a:extLst>
              <a:ext uri="{FF2B5EF4-FFF2-40B4-BE49-F238E27FC236}">
                <a16:creationId xmlns:a16="http://schemas.microsoft.com/office/drawing/2014/main" id="{0E52E1C6-5A32-4A58-BDBA-1211BF268F1C}"/>
              </a:ext>
            </a:extLst>
          </p:cNvPr>
          <p:cNvPicPr>
            <a:picLocks noChangeAspect="1"/>
          </p:cNvPicPr>
          <p:nvPr/>
        </p:nvPicPr>
        <p:blipFill>
          <a:blip r:embed="rId2"/>
          <a:stretch>
            <a:fillRect/>
          </a:stretch>
        </p:blipFill>
        <p:spPr>
          <a:xfrm>
            <a:off x="5181600" y="37714"/>
            <a:ext cx="4267200" cy="6782406"/>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568</TotalTime>
  <Words>759</Words>
  <Application>Microsoft Office PowerPoint</Application>
  <PresentationFormat>Widescreen</PresentationFormat>
  <Paragraphs>76</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First Sunday after Christmas Day Year A</vt:lpstr>
      <vt:lpstr>Fifth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Fifth Sunday in Lent</dc:title>
  <dc:creator>Anne</dc:creator>
  <cp:lastModifiedBy>Anne Richardson</cp:lastModifiedBy>
  <cp:revision>131</cp:revision>
  <dcterms:created xsi:type="dcterms:W3CDTF">2016-08-31T16:46:43Z</dcterms:created>
  <dcterms:modified xsi:type="dcterms:W3CDTF">2022-10-22T18:23:23Z</dcterms:modified>
</cp:coreProperties>
</file>