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411" r:id="rId4"/>
    <p:sldId id="382" r:id="rId5"/>
    <p:sldId id="383" r:id="rId6"/>
    <p:sldId id="384" r:id="rId7"/>
    <p:sldId id="385" r:id="rId8"/>
    <p:sldId id="386" r:id="rId9"/>
    <p:sldId id="387" r:id="rId10"/>
    <p:sldId id="390" r:id="rId11"/>
    <p:sldId id="409" r:id="rId12"/>
    <p:sldId id="408" r:id="rId13"/>
    <p:sldId id="391" r:id="rId14"/>
    <p:sldId id="403" r:id="rId15"/>
    <p:sldId id="412" r:id="rId16"/>
    <p:sldId id="393" r:id="rId17"/>
    <p:sldId id="394" r:id="rId18"/>
    <p:sldId id="395" r:id="rId19"/>
    <p:sldId id="396" r:id="rId20"/>
    <p:sldId id="397" r:id="rId21"/>
    <p:sldId id="400" r:id="rId22"/>
    <p:sldId id="399" r:id="rId23"/>
    <p:sldId id="398" r:id="rId24"/>
    <p:sldId id="401" r:id="rId25"/>
    <p:sldId id="410"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C21"/>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878" y="43"/>
      </p:cViewPr>
      <p:guideLst>
        <p:guide orient="horz" pos="2160"/>
        <p:guide pos="3840"/>
      </p:guideLst>
    </p:cSldViewPr>
  </p:slideViewPr>
  <p:notesTextViewPr>
    <p:cViewPr>
      <p:scale>
        <a:sx n="100" d="100"/>
        <a:sy n="100" d="100"/>
      </p:scale>
      <p:origin x="0" y="0"/>
    </p:cViewPr>
  </p:notesTextViewPr>
  <p:sorterViewPr>
    <p:cViewPr>
      <p:scale>
        <a:sx n="40" d="100"/>
        <a:sy n="40" d="100"/>
      </p:scale>
      <p:origin x="0" y="-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a:t>
            </a:fld>
            <a:endParaRPr lang="en-US"/>
          </a:p>
        </p:txBody>
      </p:sp>
    </p:spTree>
    <p:extLst>
      <p:ext uri="{BB962C8B-B14F-4D97-AF65-F5344CB8AC3E}">
        <p14:creationId xmlns:p14="http://schemas.microsoft.com/office/powerpoint/2010/main" val="3894022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Fifth Sunday after the Epiphany</a:t>
            </a:r>
          </a:p>
        </p:txBody>
      </p:sp>
      <p:sp>
        <p:nvSpPr>
          <p:cNvPr id="3" name="Subtitle 2"/>
          <p:cNvSpPr>
            <a:spLocks noGrp="1"/>
          </p:cNvSpPr>
          <p:nvPr>
            <p:ph type="subTitle" idx="1"/>
          </p:nvPr>
        </p:nvSpPr>
        <p:spPr>
          <a:xfrm>
            <a:off x="2933700" y="35814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905000" y="4661118"/>
            <a:ext cx="3733800" cy="1815882"/>
          </a:xfrm>
          <a:prstGeom prst="rect">
            <a:avLst/>
          </a:prstGeom>
          <a:solidFill>
            <a:srgbClr val="222C21">
              <a:alpha val="60000"/>
            </a:srgbClr>
          </a:solidFill>
        </p:spPr>
        <p:txBody>
          <a:bodyPr wrap="square">
            <a:spAutoFit/>
          </a:bodyPr>
          <a:lstStyle/>
          <a:p>
            <a:pPr algn="ctr"/>
            <a:r>
              <a:rPr lang="en-US" sz="2800" dirty="0"/>
              <a:t>Isaiah 40:21-31</a:t>
            </a:r>
          </a:p>
          <a:p>
            <a:pPr algn="ctr"/>
            <a:r>
              <a:rPr lang="en-US" sz="2800" dirty="0"/>
              <a:t>Psalm 147:1-11, 20c</a:t>
            </a:r>
          </a:p>
          <a:p>
            <a:pPr algn="ctr"/>
            <a:r>
              <a:rPr lang="en-US" sz="2800" dirty="0"/>
              <a:t>1 Corinthians 9:16-23</a:t>
            </a:r>
          </a:p>
          <a:p>
            <a:pPr algn="ctr"/>
            <a:r>
              <a:rPr lang="en-US" sz="2800" dirty="0"/>
              <a:t>Mark 1:29-39</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105162"/>
            <a:ext cx="1676400" cy="1600438"/>
          </a:xfrm>
          <a:prstGeom prst="rect">
            <a:avLst/>
          </a:prstGeom>
          <a:noFill/>
        </p:spPr>
        <p:txBody>
          <a:bodyPr wrap="square" rtlCol="0">
            <a:spAutoFit/>
          </a:bodyPr>
          <a:lstStyle/>
          <a:p>
            <a:pPr algn="ctr"/>
            <a:r>
              <a:rPr lang="en-US" sz="1400" dirty="0">
                <a:solidFill>
                  <a:schemeClr val="tx1">
                    <a:lumMod val="95000"/>
                  </a:schemeClr>
                </a:solidFill>
              </a:rPr>
              <a:t>Healing Peter's Mother-in-Law  </a:t>
            </a:r>
          </a:p>
          <a:p>
            <a:pPr algn="ctr"/>
            <a:endParaRPr lang="en-US" sz="1400" dirty="0">
              <a:solidFill>
                <a:schemeClr val="tx1">
                  <a:lumMod val="95000"/>
                </a:schemeClr>
              </a:solidFill>
            </a:endParaRPr>
          </a:p>
          <a:p>
            <a:pPr algn="ctr"/>
            <a:r>
              <a:rPr lang="en-US" sz="1400" dirty="0">
                <a:solidFill>
                  <a:schemeClr val="tx1">
                    <a:lumMod val="95000"/>
                  </a:schemeClr>
                </a:solidFill>
              </a:rPr>
              <a:t>Rembrandt </a:t>
            </a:r>
            <a:r>
              <a:rPr lang="en-US" sz="1400" dirty="0" err="1">
                <a:solidFill>
                  <a:schemeClr val="tx1">
                    <a:lumMod val="95000"/>
                  </a:schemeClr>
                </a:solidFill>
              </a:rPr>
              <a:t>Fondation</a:t>
            </a:r>
            <a:r>
              <a:rPr lang="en-US" sz="1400" dirty="0">
                <a:solidFill>
                  <a:schemeClr val="tx1">
                    <a:lumMod val="95000"/>
                  </a:schemeClr>
                </a:solidFill>
              </a:rPr>
              <a:t> Custodia Amsterdam, Netherlands</a:t>
            </a:r>
          </a:p>
        </p:txBody>
      </p:sp>
      <p:pic>
        <p:nvPicPr>
          <p:cNvPr id="2" name="Picture 1">
            <a:extLst>
              <a:ext uri="{FF2B5EF4-FFF2-40B4-BE49-F238E27FC236}">
                <a16:creationId xmlns:a16="http://schemas.microsoft.com/office/drawing/2014/main" id="{8D3B24BB-A07C-4A56-96B0-13C8CAD726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2800" y="125420"/>
            <a:ext cx="7162800" cy="6580180"/>
          </a:xfrm>
          <a:prstGeom prst="rect">
            <a:avLst/>
          </a:prstGeom>
        </p:spPr>
      </p:pic>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905000"/>
            <a:ext cx="6934200" cy="1754326"/>
          </a:xfrm>
          <a:prstGeom prst="rect">
            <a:avLst/>
          </a:prstGeom>
        </p:spPr>
        <p:txBody>
          <a:bodyPr wrap="square">
            <a:spAutoFit/>
          </a:bodyPr>
          <a:lstStyle/>
          <a:p>
            <a:r>
              <a:rPr lang="en-US" sz="3600" dirty="0"/>
              <a:t>He came and took her by the hand and lifted her up. Then the fever left her, and she began to serve them. </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Mark 1:31</a:t>
            </a:r>
          </a:p>
        </p:txBody>
      </p:sp>
    </p:spTree>
    <p:extLst>
      <p:ext uri="{BB962C8B-B14F-4D97-AF65-F5344CB8AC3E}">
        <p14:creationId xmlns:p14="http://schemas.microsoft.com/office/powerpoint/2010/main" val="2368290017"/>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617328"/>
            <a:ext cx="3352800" cy="1169551"/>
          </a:xfrm>
          <a:prstGeom prst="rect">
            <a:avLst/>
          </a:prstGeom>
          <a:noFill/>
        </p:spPr>
        <p:txBody>
          <a:bodyPr wrap="square" rtlCol="0">
            <a:spAutoFit/>
          </a:bodyPr>
          <a:lstStyle/>
          <a:p>
            <a:pPr algn="ctr"/>
            <a:r>
              <a:rPr lang="en-US" sz="1400" dirty="0">
                <a:solidFill>
                  <a:schemeClr val="tx1">
                    <a:lumMod val="95000"/>
                  </a:schemeClr>
                </a:solidFill>
              </a:rPr>
              <a:t>Healing Peter's Mother-in-Law  </a:t>
            </a:r>
          </a:p>
          <a:p>
            <a:pPr algn="ctr"/>
            <a:endParaRPr lang="en-US" sz="1400" dirty="0">
              <a:solidFill>
                <a:schemeClr val="tx1">
                  <a:lumMod val="95000"/>
                </a:schemeClr>
              </a:solidFill>
            </a:endParaRPr>
          </a:p>
          <a:p>
            <a:pPr algn="ctr"/>
            <a:r>
              <a:rPr lang="en-US" sz="1400" dirty="0">
                <a:solidFill>
                  <a:schemeClr val="tx1">
                    <a:lumMod val="95000"/>
                  </a:schemeClr>
                </a:solidFill>
              </a:rPr>
              <a:t>Abbess </a:t>
            </a:r>
            <a:r>
              <a:rPr lang="en-US" sz="1400" dirty="0" err="1">
                <a:solidFill>
                  <a:schemeClr val="tx1">
                    <a:lumMod val="95000"/>
                  </a:schemeClr>
                </a:solidFill>
              </a:rPr>
              <a:t>Hitda</a:t>
            </a:r>
            <a:r>
              <a:rPr lang="en-US" sz="1400" dirty="0">
                <a:solidFill>
                  <a:schemeClr val="tx1">
                    <a:lumMod val="95000"/>
                  </a:schemeClr>
                </a:solidFill>
              </a:rPr>
              <a:t> of </a:t>
            </a:r>
            <a:r>
              <a:rPr lang="en-US" sz="1400" dirty="0" err="1">
                <a:solidFill>
                  <a:schemeClr val="tx1">
                    <a:lumMod val="95000"/>
                  </a:schemeClr>
                </a:solidFill>
              </a:rPr>
              <a:t>Meschede</a:t>
            </a:r>
            <a:r>
              <a:rPr lang="en-US" sz="1400" dirty="0">
                <a:solidFill>
                  <a:schemeClr val="tx1">
                    <a:lumMod val="95000"/>
                  </a:schemeClr>
                </a:solidFill>
              </a:rPr>
              <a:t> Gospel</a:t>
            </a:r>
          </a:p>
          <a:p>
            <a:pPr algn="ctr"/>
            <a:r>
              <a:rPr lang="en-US" sz="1400" dirty="0"/>
              <a:t>State and University Library</a:t>
            </a:r>
          </a:p>
          <a:p>
            <a:pPr algn="ctr"/>
            <a:r>
              <a:rPr lang="en-US" sz="1400" dirty="0">
                <a:solidFill>
                  <a:schemeClr val="tx1">
                    <a:lumMod val="95000"/>
                  </a:schemeClr>
                </a:solidFill>
              </a:rPr>
              <a:t>Darmstadt, Germany</a:t>
            </a:r>
          </a:p>
        </p:txBody>
      </p:sp>
      <p:pic>
        <p:nvPicPr>
          <p:cNvPr id="1026" name="Picture 2" descr="https://upload.wikimedia.org/wikipedia/commons/0/0d/Meister_des_Hitda-Evangeliars_002.jpg">
            <a:extLst>
              <a:ext uri="{FF2B5EF4-FFF2-40B4-BE49-F238E27FC236}">
                <a16:creationId xmlns:a16="http://schemas.microsoft.com/office/drawing/2014/main" id="{2CBD4E68-9C13-4877-99D6-B033918EEC0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34000" y="45720"/>
            <a:ext cx="4572000" cy="6766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15764"/>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133600"/>
            <a:ext cx="6629400" cy="1754326"/>
          </a:xfrm>
          <a:prstGeom prst="rect">
            <a:avLst/>
          </a:prstGeom>
        </p:spPr>
        <p:txBody>
          <a:bodyPr wrap="square">
            <a:spAutoFit/>
          </a:bodyPr>
          <a:lstStyle/>
          <a:p>
            <a:r>
              <a:rPr lang="en-US" sz="3600" dirty="0"/>
              <a:t>That evening, at sundown, they brought to him all who were sick or possessed with demons. </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1:32</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6324600"/>
            <a:ext cx="8991600" cy="338554"/>
          </a:xfrm>
          <a:prstGeom prst="rect">
            <a:avLst/>
          </a:prstGeom>
          <a:noFill/>
        </p:spPr>
        <p:txBody>
          <a:bodyPr wrap="square" rtlCol="0">
            <a:spAutoFit/>
          </a:bodyPr>
          <a:lstStyle/>
          <a:p>
            <a:pPr algn="ctr"/>
            <a:r>
              <a:rPr lang="en-US" sz="1600" dirty="0">
                <a:solidFill>
                  <a:schemeClr val="tx1">
                    <a:lumMod val="95000"/>
                  </a:schemeClr>
                </a:solidFill>
              </a:rPr>
              <a:t>Christ Healing the Blind Man  --  </a:t>
            </a:r>
            <a:r>
              <a:rPr lang="en-US" sz="1600" dirty="0" err="1">
                <a:solidFill>
                  <a:schemeClr val="tx1">
                    <a:lumMod val="95000"/>
                  </a:schemeClr>
                </a:solidFill>
              </a:rPr>
              <a:t>Gioacchino</a:t>
            </a:r>
            <a:r>
              <a:rPr lang="en-US" sz="1600" dirty="0">
                <a:solidFill>
                  <a:schemeClr val="tx1">
                    <a:lumMod val="95000"/>
                  </a:schemeClr>
                </a:solidFill>
              </a:rPr>
              <a:t> </a:t>
            </a:r>
            <a:r>
              <a:rPr lang="en-US" sz="1600" dirty="0" err="1">
                <a:solidFill>
                  <a:schemeClr val="tx1">
                    <a:lumMod val="95000"/>
                  </a:schemeClr>
                </a:solidFill>
              </a:rPr>
              <a:t>Assereto</a:t>
            </a:r>
            <a:r>
              <a:rPr lang="en-US" sz="1600" dirty="0">
                <a:solidFill>
                  <a:schemeClr val="tx1">
                    <a:lumMod val="95000"/>
                  </a:schemeClr>
                </a:solidFill>
              </a:rPr>
              <a:t>, Carnegie Museum of Art, Pittsburgh, PA</a:t>
            </a:r>
          </a:p>
        </p:txBody>
      </p:sp>
      <p:pic>
        <p:nvPicPr>
          <p:cNvPr id="4" name="Picture 3">
            <a:extLst>
              <a:ext uri="{FF2B5EF4-FFF2-40B4-BE49-F238E27FC236}">
                <a16:creationId xmlns:a16="http://schemas.microsoft.com/office/drawing/2014/main" id="{1D05D92B-BDBF-4E08-9852-9810D2A0DA1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62102" y="152400"/>
            <a:ext cx="9029698" cy="6019800"/>
          </a:xfrm>
          <a:prstGeom prst="rect">
            <a:avLst/>
          </a:prstGeom>
          <a:scene3d>
            <a:camera prst="orthographicFront">
              <a:rot lat="0" lon="0" rev="21588000"/>
            </a:camera>
            <a:lightRig rig="threePt" dir="t"/>
          </a:scene3d>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6324600"/>
            <a:ext cx="8991600" cy="338554"/>
          </a:xfrm>
          <a:prstGeom prst="rect">
            <a:avLst/>
          </a:prstGeom>
          <a:noFill/>
        </p:spPr>
        <p:txBody>
          <a:bodyPr wrap="square" rtlCol="0">
            <a:spAutoFit/>
          </a:bodyPr>
          <a:lstStyle/>
          <a:p>
            <a:pPr algn="ctr"/>
            <a:r>
              <a:rPr lang="en-US" sz="1600" dirty="0">
                <a:solidFill>
                  <a:schemeClr val="tx1">
                    <a:lumMod val="95000"/>
                  </a:schemeClr>
                </a:solidFill>
              </a:rPr>
              <a:t>“Don’t Look Down on a Man…Unless You </a:t>
            </a:r>
            <a:r>
              <a:rPr lang="en-US" sz="1600" dirty="0" err="1">
                <a:solidFill>
                  <a:schemeClr val="tx1">
                    <a:lumMod val="95000"/>
                  </a:schemeClr>
                </a:solidFill>
              </a:rPr>
              <a:t>Gonna</a:t>
            </a:r>
            <a:r>
              <a:rPr lang="en-US" sz="1600" dirty="0">
                <a:solidFill>
                  <a:schemeClr val="tx1">
                    <a:lumMod val="95000"/>
                  </a:schemeClr>
                </a:solidFill>
              </a:rPr>
              <a:t> Pick Him Up”  --  Washington, DC</a:t>
            </a:r>
          </a:p>
        </p:txBody>
      </p:sp>
      <p:pic>
        <p:nvPicPr>
          <p:cNvPr id="2" name="Picture 1">
            <a:extLst>
              <a:ext uri="{FF2B5EF4-FFF2-40B4-BE49-F238E27FC236}">
                <a16:creationId xmlns:a16="http://schemas.microsoft.com/office/drawing/2014/main" id="{413733B9-6D62-4A14-8A04-E33F6BEDDF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62200" y="0"/>
            <a:ext cx="7239000" cy="6172200"/>
          </a:xfrm>
          <a:prstGeom prst="rect">
            <a:avLst/>
          </a:prstGeom>
        </p:spPr>
      </p:pic>
    </p:spTree>
    <p:extLst>
      <p:ext uri="{BB962C8B-B14F-4D97-AF65-F5344CB8AC3E}">
        <p14:creationId xmlns:p14="http://schemas.microsoft.com/office/powerpoint/2010/main" val="3037865102"/>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5100" y="1676400"/>
            <a:ext cx="6781800" cy="2862322"/>
          </a:xfrm>
          <a:prstGeom prst="rect">
            <a:avLst/>
          </a:prstGeom>
        </p:spPr>
        <p:txBody>
          <a:bodyPr wrap="square">
            <a:spAutoFit/>
          </a:bodyPr>
          <a:lstStyle/>
          <a:p>
            <a:r>
              <a:rPr lang="en-US" sz="3600" dirty="0"/>
              <a:t>And he cured many who were sick with various diseases, and cast out many demons; and he would not permit the demons to speak, because they knew him.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1:34</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334001"/>
            <a:ext cx="2133600" cy="1384995"/>
          </a:xfrm>
          <a:prstGeom prst="rect">
            <a:avLst/>
          </a:prstGeom>
          <a:noFill/>
        </p:spPr>
        <p:txBody>
          <a:bodyPr wrap="square" rtlCol="0">
            <a:spAutoFit/>
          </a:bodyPr>
          <a:lstStyle/>
          <a:p>
            <a:pPr algn="ctr"/>
            <a:r>
              <a:rPr lang="en-US" sz="1400" dirty="0">
                <a:solidFill>
                  <a:schemeClr val="tx1">
                    <a:lumMod val="95000"/>
                  </a:schemeClr>
                </a:solidFill>
              </a:rPr>
              <a:t>Jesus Heals a Demon-possessed Boy </a:t>
            </a:r>
          </a:p>
          <a:p>
            <a:pPr algn="ctr"/>
            <a:endParaRPr lang="en-US" sz="1400" dirty="0">
              <a:solidFill>
                <a:schemeClr val="tx1">
                  <a:lumMod val="95000"/>
                </a:schemeClr>
              </a:solidFill>
            </a:endParaRPr>
          </a:p>
          <a:p>
            <a:pPr algn="ctr"/>
            <a:r>
              <a:rPr lang="en-US" sz="1400" dirty="0">
                <a:solidFill>
                  <a:schemeClr val="tx1">
                    <a:lumMod val="95000"/>
                  </a:schemeClr>
                </a:solidFill>
              </a:rPr>
              <a:t>Ilyas </a:t>
            </a:r>
            <a:r>
              <a:rPr lang="en-US" sz="1400" dirty="0" err="1">
                <a:solidFill>
                  <a:schemeClr val="tx1">
                    <a:lumMod val="95000"/>
                  </a:schemeClr>
                </a:solidFill>
              </a:rPr>
              <a:t>Bazzi</a:t>
            </a:r>
            <a:r>
              <a:rPr lang="en-US" sz="1400" dirty="0">
                <a:solidFill>
                  <a:schemeClr val="tx1">
                    <a:lumMod val="95000"/>
                  </a:schemeClr>
                </a:solidFill>
              </a:rPr>
              <a:t> </a:t>
            </a:r>
            <a:r>
              <a:rPr lang="en-US" sz="1400" dirty="0" err="1">
                <a:solidFill>
                  <a:schemeClr val="tx1">
                    <a:lumMod val="95000"/>
                  </a:schemeClr>
                </a:solidFill>
              </a:rPr>
              <a:t>Rahib</a:t>
            </a:r>
            <a:endParaRPr lang="en-US" sz="1400" dirty="0">
              <a:solidFill>
                <a:schemeClr val="tx1">
                  <a:lumMod val="95000"/>
                </a:schemeClr>
              </a:solidFill>
            </a:endParaRPr>
          </a:p>
          <a:p>
            <a:pPr algn="ctr"/>
            <a:r>
              <a:rPr lang="en-US" sz="1400" dirty="0">
                <a:solidFill>
                  <a:schemeClr val="tx1">
                    <a:lumMod val="95000"/>
                  </a:schemeClr>
                </a:solidFill>
              </a:rPr>
              <a:t>Walters Art Museum Baltimore, MD</a:t>
            </a:r>
          </a:p>
        </p:txBody>
      </p:sp>
      <p:pic>
        <p:nvPicPr>
          <p:cNvPr id="3" name="Picture 2">
            <a:extLst>
              <a:ext uri="{FF2B5EF4-FFF2-40B4-BE49-F238E27FC236}">
                <a16:creationId xmlns:a16="http://schemas.microsoft.com/office/drawing/2014/main" id="{423A4A94-947A-43F3-8744-515C596C56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57800" y="-16477"/>
            <a:ext cx="4038600" cy="6876535"/>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0"/>
            <a:ext cx="7086600" cy="1754326"/>
          </a:xfrm>
          <a:prstGeom prst="rect">
            <a:avLst/>
          </a:prstGeom>
        </p:spPr>
        <p:txBody>
          <a:bodyPr wrap="square">
            <a:spAutoFit/>
          </a:bodyPr>
          <a:lstStyle/>
          <a:p>
            <a:r>
              <a:rPr lang="en-US" sz="3600" dirty="0"/>
              <a:t>In the morning, while it was still very dark, he got up and went out to a deserted place, and there he prayed.</a:t>
            </a:r>
            <a:endParaRPr lang="en-US" sz="3600" dirty="0">
              <a:cs typeface="Arial" pitchFamily="34" charset="0"/>
            </a:endParaRPr>
          </a:p>
        </p:txBody>
      </p:sp>
      <p:sp>
        <p:nvSpPr>
          <p:cNvPr id="5" name="TextBox 4"/>
          <p:cNvSpPr txBox="1"/>
          <p:nvPr/>
        </p:nvSpPr>
        <p:spPr>
          <a:xfrm>
            <a:off x="5943600" y="4724401"/>
            <a:ext cx="3352800" cy="461665"/>
          </a:xfrm>
          <a:prstGeom prst="rect">
            <a:avLst/>
          </a:prstGeom>
          <a:noFill/>
        </p:spPr>
        <p:txBody>
          <a:bodyPr wrap="square" rtlCol="0">
            <a:spAutoFit/>
          </a:bodyPr>
          <a:lstStyle/>
          <a:p>
            <a:pPr algn="ctr"/>
            <a:r>
              <a:rPr lang="en-US" sz="2400" dirty="0">
                <a:solidFill>
                  <a:schemeClr val="tx1">
                    <a:lumMod val="95000"/>
                  </a:schemeClr>
                </a:solidFill>
              </a:rPr>
              <a:t>Mark 1:35</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in the Wilderness  --  Ivan </a:t>
            </a:r>
            <a:r>
              <a:rPr lang="en-US" sz="1600" dirty="0" err="1">
                <a:solidFill>
                  <a:schemeClr val="tx1">
                    <a:lumMod val="95000"/>
                  </a:schemeClr>
                </a:solidFill>
              </a:rPr>
              <a:t>Kramskoy</a:t>
            </a:r>
            <a:r>
              <a:rPr lang="en-US" sz="1600" dirty="0">
                <a:solidFill>
                  <a:schemeClr val="tx1">
                    <a:lumMod val="95000"/>
                  </a:schemeClr>
                </a:solidFill>
              </a:rPr>
              <a:t>, study, 1872</a:t>
            </a:r>
          </a:p>
        </p:txBody>
      </p:sp>
      <p:pic>
        <p:nvPicPr>
          <p:cNvPr id="3" name="Picture 2">
            <a:extLst>
              <a:ext uri="{FF2B5EF4-FFF2-40B4-BE49-F238E27FC236}">
                <a16:creationId xmlns:a16="http://schemas.microsoft.com/office/drawing/2014/main" id="{B341A990-D648-4D9C-8BDD-4D97C01E5EA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09800" y="457200"/>
            <a:ext cx="7787640" cy="52578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It is he who sits above the circle of the earth, and its inhabitants are like grasshoppers; who stretches out the heavens like a curtain …</a:t>
            </a:r>
            <a:endParaRPr lang="en-US" sz="3600" dirty="0">
              <a:cs typeface="Arial" pitchFamily="34" charset="0"/>
            </a:endParaRPr>
          </a:p>
        </p:txBody>
      </p:sp>
      <p:sp>
        <p:nvSpPr>
          <p:cNvPr id="4" name="TextBox 3"/>
          <p:cNvSpPr txBox="1"/>
          <p:nvPr/>
        </p:nvSpPr>
        <p:spPr>
          <a:xfrm>
            <a:off x="5943600" y="4953001"/>
            <a:ext cx="3352800" cy="461665"/>
          </a:xfrm>
          <a:prstGeom prst="rect">
            <a:avLst/>
          </a:prstGeom>
          <a:noFill/>
        </p:spPr>
        <p:txBody>
          <a:bodyPr wrap="square" rtlCol="0">
            <a:spAutoFit/>
          </a:bodyPr>
          <a:lstStyle/>
          <a:p>
            <a:pPr algn="ctr"/>
            <a:r>
              <a:rPr lang="en-US" sz="2400" dirty="0">
                <a:solidFill>
                  <a:schemeClr val="tx1">
                    <a:lumMod val="95000"/>
                  </a:schemeClr>
                </a:solidFill>
              </a:rPr>
              <a:t>Isaiah 40:22a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755398"/>
            <a:ext cx="6705600" cy="2308324"/>
          </a:xfrm>
          <a:prstGeom prst="rect">
            <a:avLst/>
          </a:prstGeom>
        </p:spPr>
        <p:txBody>
          <a:bodyPr wrap="square">
            <a:spAutoFit/>
          </a:bodyPr>
          <a:lstStyle/>
          <a:p>
            <a:r>
              <a:rPr lang="en-US" sz="3600" dirty="0"/>
              <a:t>And Simon and his companions hunted for him.  When they found him, they said to him, "Everyone is searching for you."</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1:36-37</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Speaking to the Disciples  --  Georg </a:t>
            </a:r>
            <a:r>
              <a:rPr lang="en-US" sz="1600" dirty="0" err="1">
                <a:solidFill>
                  <a:schemeClr val="tx1">
                    <a:lumMod val="95000"/>
                  </a:schemeClr>
                </a:solidFill>
              </a:rPr>
              <a:t>Pencz</a:t>
            </a:r>
            <a:r>
              <a:rPr lang="en-US" sz="1600" dirty="0">
                <a:solidFill>
                  <a:schemeClr val="tx1">
                    <a:lumMod val="95000"/>
                  </a:schemeClr>
                </a:solidFill>
              </a:rPr>
              <a:t>, Metropolitan Museum of Art, New York, NY</a:t>
            </a:r>
          </a:p>
        </p:txBody>
      </p:sp>
      <p:pic>
        <p:nvPicPr>
          <p:cNvPr id="3" name="Picture 2">
            <a:extLst>
              <a:ext uri="{FF2B5EF4-FFF2-40B4-BE49-F238E27FC236}">
                <a16:creationId xmlns:a16="http://schemas.microsoft.com/office/drawing/2014/main" id="{2778715A-70B6-4014-B7CC-BCA6CD34E2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00" y="381000"/>
            <a:ext cx="8534400" cy="54864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676400"/>
            <a:ext cx="7315200" cy="2308324"/>
          </a:xfrm>
          <a:prstGeom prst="rect">
            <a:avLst/>
          </a:prstGeom>
        </p:spPr>
        <p:txBody>
          <a:bodyPr wrap="square">
            <a:spAutoFit/>
          </a:bodyPr>
          <a:lstStyle/>
          <a:p>
            <a:r>
              <a:rPr lang="en-US" sz="3600" dirty="0"/>
              <a:t>He answered, "Let us go on to the neighboring towns, so that I may proclaim the message there also; for that is what I came out to do."</a:t>
            </a:r>
            <a:endParaRPr lang="en-US" sz="3600" dirty="0">
              <a:cs typeface="Arial" pitchFamily="34" charset="0"/>
            </a:endParaRPr>
          </a:p>
        </p:txBody>
      </p:sp>
      <p:sp>
        <p:nvSpPr>
          <p:cNvPr id="5" name="TextBox 4"/>
          <p:cNvSpPr txBox="1"/>
          <p:nvPr/>
        </p:nvSpPr>
        <p:spPr>
          <a:xfrm>
            <a:off x="5715000" y="4495801"/>
            <a:ext cx="3352800" cy="461665"/>
          </a:xfrm>
          <a:prstGeom prst="rect">
            <a:avLst/>
          </a:prstGeom>
          <a:noFill/>
        </p:spPr>
        <p:txBody>
          <a:bodyPr wrap="square" rtlCol="0">
            <a:spAutoFit/>
          </a:bodyPr>
          <a:lstStyle/>
          <a:p>
            <a:pPr algn="ctr"/>
            <a:r>
              <a:rPr lang="en-US" sz="2400" dirty="0">
                <a:solidFill>
                  <a:schemeClr val="tx1">
                    <a:lumMod val="95000"/>
                  </a:schemeClr>
                </a:solidFill>
              </a:rPr>
              <a:t>Mark 1:38</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628382"/>
            <a:ext cx="1905000" cy="1077218"/>
          </a:xfrm>
          <a:prstGeom prst="rect">
            <a:avLst/>
          </a:prstGeom>
          <a:noFill/>
        </p:spPr>
        <p:txBody>
          <a:bodyPr wrap="square" rtlCol="0">
            <a:spAutoFit/>
          </a:bodyPr>
          <a:lstStyle/>
          <a:p>
            <a:pPr algn="ctr"/>
            <a:r>
              <a:rPr lang="en-US" sz="1600" dirty="0">
                <a:solidFill>
                  <a:schemeClr val="tx1">
                    <a:lumMod val="95000"/>
                  </a:schemeClr>
                </a:solidFill>
              </a:rPr>
              <a:t>Message of Christ Mural</a:t>
            </a:r>
          </a:p>
          <a:p>
            <a:pPr algn="ctr"/>
            <a:endParaRPr lang="en-US" sz="1600" dirty="0">
              <a:solidFill>
                <a:schemeClr val="tx1">
                  <a:lumMod val="95000"/>
                </a:schemeClr>
              </a:solidFill>
            </a:endParaRPr>
          </a:p>
          <a:p>
            <a:pPr algn="ctr"/>
            <a:r>
              <a:rPr lang="en-US" sz="1600" dirty="0">
                <a:solidFill>
                  <a:schemeClr val="tx1">
                    <a:lumMod val="95000"/>
                  </a:schemeClr>
                </a:solidFill>
              </a:rPr>
              <a:t>Chicago, IL</a:t>
            </a:r>
          </a:p>
        </p:txBody>
      </p:sp>
      <p:pic>
        <p:nvPicPr>
          <p:cNvPr id="5" name="Picture 4">
            <a:extLst>
              <a:ext uri="{FF2B5EF4-FFF2-40B4-BE49-F238E27FC236}">
                <a16:creationId xmlns:a16="http://schemas.microsoft.com/office/drawing/2014/main" id="{07D40097-365D-4CEF-9940-B245C5905B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14800" y="18143"/>
            <a:ext cx="6172200" cy="6760028"/>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8074"/>
            <a:ext cx="7086600" cy="1754326"/>
          </a:xfrm>
          <a:prstGeom prst="rect">
            <a:avLst/>
          </a:prstGeom>
        </p:spPr>
        <p:txBody>
          <a:bodyPr wrap="square">
            <a:spAutoFit/>
          </a:bodyPr>
          <a:lstStyle/>
          <a:p>
            <a:r>
              <a:rPr lang="en-US" sz="3600" dirty="0"/>
              <a:t>And he went throughout Galilee, proclaiming the message in their synagogues and casting out demons.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1:39</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Healing of the Paralytic  --  Anthony van Dyck, </a:t>
            </a:r>
            <a:r>
              <a:rPr lang="en-US" sz="1600" dirty="0" err="1">
                <a:solidFill>
                  <a:schemeClr val="tx1">
                    <a:lumMod val="95000"/>
                  </a:schemeClr>
                </a:solidFill>
              </a:rPr>
              <a:t>Staatsgalerie</a:t>
            </a:r>
            <a:r>
              <a:rPr lang="en-US" sz="1600" dirty="0">
                <a:solidFill>
                  <a:schemeClr val="tx1">
                    <a:lumMod val="95000"/>
                  </a:schemeClr>
                </a:solidFill>
              </a:rPr>
              <a:t>, </a:t>
            </a:r>
            <a:r>
              <a:rPr lang="en-US" sz="1600" dirty="0" err="1">
                <a:solidFill>
                  <a:schemeClr val="tx1">
                    <a:lumMod val="95000"/>
                  </a:schemeClr>
                </a:solidFill>
              </a:rPr>
              <a:t>Neuberg</a:t>
            </a:r>
            <a:r>
              <a:rPr lang="en-US" sz="1600" dirty="0">
                <a:solidFill>
                  <a:schemeClr val="tx1">
                    <a:lumMod val="95000"/>
                  </a:schemeClr>
                </a:solidFill>
              </a:rPr>
              <a:t>, Germany </a:t>
            </a:r>
          </a:p>
        </p:txBody>
      </p:sp>
      <p:pic>
        <p:nvPicPr>
          <p:cNvPr id="3" name="Picture 2">
            <a:extLst>
              <a:ext uri="{FF2B5EF4-FFF2-40B4-BE49-F238E27FC236}">
                <a16:creationId xmlns:a16="http://schemas.microsoft.com/office/drawing/2014/main" id="{5A12A914-9DDC-41B4-936F-F2E7A755B2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0" y="228600"/>
            <a:ext cx="7747246" cy="5867400"/>
          </a:xfrm>
          <a:prstGeom prst="rect">
            <a:avLst/>
          </a:prstGeom>
        </p:spPr>
      </p:pic>
    </p:spTree>
    <p:extLst>
      <p:ext uri="{BB962C8B-B14F-4D97-AF65-F5344CB8AC3E}">
        <p14:creationId xmlns:p14="http://schemas.microsoft.com/office/powerpoint/2010/main" val="830481225"/>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https://www.flickr.com/photos/carsten_tb/22260925034/ - Carsten ten Brink</a:t>
            </a:r>
          </a:p>
          <a:p>
            <a:pPr>
              <a:buNone/>
            </a:pPr>
            <a:r>
              <a:rPr lang="en-US" sz="1400" dirty="0"/>
              <a:t>https://commons.wikimedia.org/wiki/File:Giovanni_di_paolo,_Creation_and_the_Expulsion_from_the_Paradise.jpg</a:t>
            </a:r>
          </a:p>
          <a:p>
            <a:pPr>
              <a:buNone/>
            </a:pPr>
            <a:r>
              <a:rPr lang="en-US" sz="1400" dirty="0"/>
              <a:t>https://commons.wikimedia.org/wiki/File:Bruno_Liljefors_-_Sea_Eagles_Nest.jpg</a:t>
            </a:r>
          </a:p>
          <a:p>
            <a:pPr>
              <a:buNone/>
            </a:pPr>
            <a:r>
              <a:rPr lang="en-US" sz="1400" dirty="0"/>
              <a:t>https://commons.wikimedia.org/wiki/File:Coffered_ceiling_by_Zolt%C3%A1n_Jo%C3%B3,_Holy_Spirit_Church,_2019_Veresegyh%C3%A1z.jpg</a:t>
            </a:r>
          </a:p>
          <a:p>
            <a:pPr>
              <a:buNone/>
            </a:pPr>
            <a:r>
              <a:rPr lang="en-US" sz="1400" dirty="0"/>
              <a:t>https://commons.wikimedia.org/wiki/File:Rembrandt_Heilung_der_Schwiegermutter_des_Petrus.jpg</a:t>
            </a:r>
          </a:p>
          <a:p>
            <a:pPr>
              <a:buNone/>
            </a:pPr>
            <a:r>
              <a:rPr lang="en-US" sz="1400" dirty="0"/>
              <a:t>https://commons.wikimedia.org/wiki/File:Meister_des_Hitda-Evangeliars_002.jpg</a:t>
            </a:r>
          </a:p>
          <a:p>
            <a:pPr>
              <a:buNone/>
            </a:pPr>
            <a:r>
              <a:rPr lang="en-US" sz="1400" dirty="0"/>
              <a:t>https://commons.wikimedia.org/wiki/File:WLA_cma_Christ_Healing_the_Blind_Man_c_1640.jpg</a:t>
            </a:r>
          </a:p>
          <a:p>
            <a:pPr>
              <a:buNone/>
            </a:pPr>
            <a:r>
              <a:rPr lang="en-US" sz="1400" dirty="0"/>
              <a:t>https://www.flickr.com/photos/daquellamanera/3994554964</a:t>
            </a:r>
          </a:p>
          <a:p>
            <a:pPr>
              <a:buNone/>
            </a:pPr>
            <a:r>
              <a:rPr lang="en-US" sz="1400" dirty="0"/>
              <a:t>https://commons.wikimedia.org/wiki/File:Ilyas_Basim_Khuri_Bazzi_Rahib_-_Jesus_Heals_a_Demon-possessed_Boy_-_Walters_W59248B_-_Full_Page.jpg</a:t>
            </a:r>
          </a:p>
          <a:p>
            <a:pPr>
              <a:buNone/>
            </a:pPr>
            <a:r>
              <a:rPr lang="en-US" sz="1400" dirty="0"/>
              <a:t>https://commons.wikimedia.org/wiki/File:Kramskoi_Christ_in_the_Wilderness_study_gtg.jpg</a:t>
            </a:r>
          </a:p>
          <a:p>
            <a:pPr>
              <a:buNone/>
            </a:pPr>
            <a:r>
              <a:rPr lang="en-US" sz="1400" dirty="0"/>
              <a:t>https://commons.wikimedia.org/wiki/File:Christ_Speaking_to_the_Disciples,_from_The_Story_of_Christ_MET_DP855491.jpg</a:t>
            </a:r>
          </a:p>
          <a:p>
            <a:pPr>
              <a:buNone/>
            </a:pPr>
            <a:r>
              <a:rPr lang="en-US" sz="1400" dirty="0"/>
              <a:t>https://www.flickr.com/photos/36847973@N00/3342340183</a:t>
            </a:r>
          </a:p>
          <a:p>
            <a:pPr>
              <a:buNone/>
            </a:pPr>
            <a:r>
              <a:rPr lang="en-US" sz="1400" dirty="0"/>
              <a:t>https://commons.wikimedia.org/wiki/File:Anthony_van_Dyck_-_The_healing_of_the_paralytic.jpg</a:t>
            </a:r>
          </a:p>
          <a:p>
            <a:pPr>
              <a:buNone/>
            </a:pPr>
            <a:endParaRPr lang="en-US" sz="1400" dirty="0"/>
          </a:p>
          <a:p>
            <a:pPr>
              <a:buNone/>
            </a:pPr>
            <a:r>
              <a:rPr lang="en-US" sz="1400" dirty="0"/>
              <a:t>A</a:t>
            </a:r>
            <a:r>
              <a:rPr lang="en-US" sz="1400"/>
              <a:t>dditional </a:t>
            </a:r>
            <a:r>
              <a:rPr lang="en-US" sz="1400" dirty="0"/>
              <a:t>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5704582"/>
            <a:ext cx="2438400" cy="1077218"/>
          </a:xfrm>
          <a:prstGeom prst="rect">
            <a:avLst/>
          </a:prstGeom>
          <a:noFill/>
        </p:spPr>
        <p:txBody>
          <a:bodyPr wrap="square" rtlCol="0">
            <a:spAutoFit/>
          </a:bodyPr>
          <a:lstStyle/>
          <a:p>
            <a:pPr algn="ctr"/>
            <a:r>
              <a:rPr lang="en-US" sz="1600" dirty="0">
                <a:solidFill>
                  <a:schemeClr val="tx1">
                    <a:lumMod val="95000"/>
                  </a:schemeClr>
                </a:solidFill>
              </a:rPr>
              <a:t>Coming to God</a:t>
            </a:r>
          </a:p>
          <a:p>
            <a:pPr algn="ctr"/>
            <a:endParaRPr lang="en-US" sz="1600" dirty="0">
              <a:solidFill>
                <a:schemeClr val="tx1">
                  <a:lumMod val="95000"/>
                </a:schemeClr>
              </a:solidFill>
            </a:endParaRPr>
          </a:p>
          <a:p>
            <a:pPr algn="ctr"/>
            <a:r>
              <a:rPr lang="en-US" sz="1600" dirty="0">
                <a:solidFill>
                  <a:schemeClr val="tx1">
                    <a:lumMod val="95000"/>
                  </a:schemeClr>
                </a:solidFill>
              </a:rPr>
              <a:t>Cathedral of Dakar</a:t>
            </a:r>
          </a:p>
          <a:p>
            <a:pPr algn="ctr"/>
            <a:r>
              <a:rPr lang="en-US" sz="1600" dirty="0">
                <a:solidFill>
                  <a:schemeClr val="tx1">
                    <a:lumMod val="95000"/>
                  </a:schemeClr>
                </a:solidFill>
              </a:rPr>
              <a:t>Dakar, Senegal</a:t>
            </a:r>
          </a:p>
        </p:txBody>
      </p:sp>
      <p:pic>
        <p:nvPicPr>
          <p:cNvPr id="4" name="Picture 3">
            <a:extLst>
              <a:ext uri="{FF2B5EF4-FFF2-40B4-BE49-F238E27FC236}">
                <a16:creationId xmlns:a16="http://schemas.microsoft.com/office/drawing/2014/main" id="{167CB73C-83C1-4FB8-B721-31329F66B7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0" y="-15241"/>
            <a:ext cx="5562600" cy="6884815"/>
          </a:xfrm>
          <a:prstGeom prst="rect">
            <a:avLst/>
          </a:prstGeom>
        </p:spPr>
      </p:pic>
    </p:spTree>
    <p:extLst>
      <p:ext uri="{BB962C8B-B14F-4D97-AF65-F5344CB8AC3E}">
        <p14:creationId xmlns:p14="http://schemas.microsoft.com/office/powerpoint/2010/main" val="3287756206"/>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105162"/>
            <a:ext cx="2438400" cy="1600438"/>
          </a:xfrm>
          <a:prstGeom prst="rect">
            <a:avLst/>
          </a:prstGeom>
          <a:noFill/>
        </p:spPr>
        <p:txBody>
          <a:bodyPr wrap="square" rtlCol="0">
            <a:spAutoFit/>
          </a:bodyPr>
          <a:lstStyle/>
          <a:p>
            <a:pPr algn="ctr"/>
            <a:r>
              <a:rPr lang="en-US" sz="1600" dirty="0">
                <a:solidFill>
                  <a:schemeClr val="tx1">
                    <a:lumMod val="95000"/>
                  </a:schemeClr>
                </a:solidFill>
              </a:rPr>
              <a:t>The Creation (detail)  </a:t>
            </a:r>
          </a:p>
          <a:p>
            <a:pPr algn="ctr"/>
            <a:endParaRPr lang="en-US" sz="1600" dirty="0">
              <a:solidFill>
                <a:schemeClr val="tx1">
                  <a:lumMod val="95000"/>
                </a:schemeClr>
              </a:solidFill>
            </a:endParaRPr>
          </a:p>
          <a:p>
            <a:pPr algn="ctr"/>
            <a:r>
              <a:rPr lang="en-US" sz="1600" dirty="0">
                <a:solidFill>
                  <a:schemeClr val="tx1">
                    <a:lumMod val="95000"/>
                  </a:schemeClr>
                </a:solidFill>
              </a:rPr>
              <a:t>Giovanni di Paolo Metropolitan Museum of Art</a:t>
            </a:r>
          </a:p>
          <a:p>
            <a:pPr algn="ctr"/>
            <a:r>
              <a:rPr lang="en-US" sz="1600" dirty="0">
                <a:solidFill>
                  <a:schemeClr val="tx1">
                    <a:lumMod val="95000"/>
                  </a:schemeClr>
                </a:solidFill>
              </a:rPr>
              <a:t>New York, NY</a:t>
            </a:r>
          </a:p>
        </p:txBody>
      </p:sp>
      <p:pic>
        <p:nvPicPr>
          <p:cNvPr id="2" name="Picture 1">
            <a:extLst>
              <a:ext uri="{FF2B5EF4-FFF2-40B4-BE49-F238E27FC236}">
                <a16:creationId xmlns:a16="http://schemas.microsoft.com/office/drawing/2014/main" id="{AA8425F8-24DC-474C-A424-06C6B2F42B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70404" y="76200"/>
            <a:ext cx="4830797" cy="6781800"/>
          </a:xfrm>
          <a:prstGeom prst="rect">
            <a:avLst/>
          </a:prstGeom>
        </p:spPr>
      </p:pic>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553200" cy="1789331"/>
          </a:xfrm>
          <a:prstGeom prst="rect">
            <a:avLst/>
          </a:prstGeom>
        </p:spPr>
        <p:txBody>
          <a:bodyPr wrap="square">
            <a:spAutoFit/>
          </a:bodyPr>
          <a:lstStyle/>
          <a:p>
            <a:r>
              <a:rPr lang="en-US" sz="3600" dirty="0"/>
              <a:t>He gives to the animals their food, and to the young ravens when they cry.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147:9</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88668"/>
            <a:ext cx="8763000" cy="338554"/>
          </a:xfrm>
          <a:prstGeom prst="rect">
            <a:avLst/>
          </a:prstGeom>
          <a:noFill/>
        </p:spPr>
        <p:txBody>
          <a:bodyPr wrap="square" rtlCol="0">
            <a:spAutoFit/>
          </a:bodyPr>
          <a:lstStyle/>
          <a:p>
            <a:pPr algn="ctr"/>
            <a:r>
              <a:rPr lang="en-US" sz="1600" dirty="0">
                <a:solidFill>
                  <a:schemeClr val="tx1">
                    <a:lumMod val="95000"/>
                  </a:schemeClr>
                </a:solidFill>
              </a:rPr>
              <a:t>Sea Eagle's Nest  --  Bruno </a:t>
            </a:r>
            <a:r>
              <a:rPr lang="en-US" sz="1600" dirty="0" err="1">
                <a:solidFill>
                  <a:schemeClr val="tx1">
                    <a:lumMod val="95000"/>
                  </a:schemeClr>
                </a:solidFill>
              </a:rPr>
              <a:t>Liljefors</a:t>
            </a:r>
            <a:r>
              <a:rPr lang="en-US" sz="1600" dirty="0">
                <a:solidFill>
                  <a:schemeClr val="tx1">
                    <a:lumMod val="95000"/>
                  </a:schemeClr>
                </a:solidFill>
              </a:rPr>
              <a:t>, National Museum, Stockholm, Sweden</a:t>
            </a:r>
          </a:p>
        </p:txBody>
      </p:sp>
      <p:pic>
        <p:nvPicPr>
          <p:cNvPr id="2" name="Picture 1">
            <a:extLst>
              <a:ext uri="{FF2B5EF4-FFF2-40B4-BE49-F238E27FC236}">
                <a16:creationId xmlns:a16="http://schemas.microsoft.com/office/drawing/2014/main" id="{C80BA069-CCE5-422E-A41D-18184A01DA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54827" y="0"/>
            <a:ext cx="8055973" cy="6432684"/>
          </a:xfrm>
          <a:prstGeom prst="rect">
            <a:avLst/>
          </a:prstGeom>
        </p:spPr>
      </p:pic>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6154" y="1752600"/>
            <a:ext cx="6324600" cy="2862322"/>
          </a:xfrm>
          <a:prstGeom prst="rect">
            <a:avLst/>
          </a:prstGeom>
        </p:spPr>
        <p:txBody>
          <a:bodyPr wrap="square">
            <a:spAutoFit/>
          </a:bodyPr>
          <a:lstStyle/>
          <a:p>
            <a:r>
              <a:rPr lang="en-US" sz="3600" dirty="0"/>
              <a:t>To the weak I became weak, so that I might win the weak. I have become all things to all people, that I might by all means save some.</a:t>
            </a:r>
            <a:endParaRPr lang="en-US" sz="3600" dirty="0">
              <a:cs typeface="Arial" pitchFamily="34" charset="0"/>
            </a:endParaRPr>
          </a:p>
        </p:txBody>
      </p:sp>
      <p:sp>
        <p:nvSpPr>
          <p:cNvPr id="5" name="TextBox 4"/>
          <p:cNvSpPr txBox="1"/>
          <p:nvPr/>
        </p:nvSpPr>
        <p:spPr>
          <a:xfrm>
            <a:off x="5943600" y="5181601"/>
            <a:ext cx="3352800" cy="461665"/>
          </a:xfrm>
          <a:prstGeom prst="rect">
            <a:avLst/>
          </a:prstGeom>
          <a:noFill/>
        </p:spPr>
        <p:txBody>
          <a:bodyPr wrap="square" rtlCol="0">
            <a:spAutoFit/>
          </a:bodyPr>
          <a:lstStyle/>
          <a:p>
            <a:pPr algn="ctr"/>
            <a:r>
              <a:rPr lang="en-US" sz="2400" dirty="0">
                <a:solidFill>
                  <a:schemeClr val="tx1">
                    <a:lumMod val="95000"/>
                  </a:schemeClr>
                </a:solidFill>
              </a:rPr>
              <a:t>1 </a:t>
            </a:r>
            <a:r>
              <a:rPr lang="en-US" sz="2400">
                <a:solidFill>
                  <a:schemeClr val="tx1">
                    <a:lumMod val="95000"/>
                  </a:schemeClr>
                </a:solidFill>
              </a:rPr>
              <a:t>Corinthians 9:22</a:t>
            </a:r>
            <a:endParaRPr lang="en-US" sz="2400" dirty="0">
              <a:solidFill>
                <a:schemeClr val="tx1">
                  <a:lumMod val="95000"/>
                </a:schemeClr>
              </a:solidFill>
            </a:endParaRP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105162"/>
            <a:ext cx="1371600" cy="1600438"/>
          </a:xfrm>
          <a:prstGeom prst="rect">
            <a:avLst/>
          </a:prstGeom>
          <a:noFill/>
        </p:spPr>
        <p:txBody>
          <a:bodyPr wrap="square" rtlCol="0">
            <a:spAutoFit/>
          </a:bodyPr>
          <a:lstStyle/>
          <a:p>
            <a:pPr algn="ctr"/>
            <a:r>
              <a:rPr lang="en-US" sz="1400" dirty="0">
                <a:solidFill>
                  <a:schemeClr val="tx1">
                    <a:lumMod val="95000"/>
                  </a:schemeClr>
                </a:solidFill>
              </a:rPr>
              <a:t>Holy Trinity</a:t>
            </a:r>
          </a:p>
          <a:p>
            <a:pPr algn="ctr"/>
            <a:endParaRPr lang="en-US" sz="1400" dirty="0">
              <a:solidFill>
                <a:schemeClr val="tx1">
                  <a:lumMod val="95000"/>
                </a:schemeClr>
              </a:solidFill>
            </a:endParaRPr>
          </a:p>
          <a:p>
            <a:pPr algn="ctr"/>
            <a:r>
              <a:rPr lang="en-US" sz="1400" dirty="0">
                <a:solidFill>
                  <a:schemeClr val="tx1">
                    <a:lumMod val="95000"/>
                  </a:schemeClr>
                </a:solidFill>
              </a:rPr>
              <a:t>Zoltan </a:t>
            </a:r>
            <a:r>
              <a:rPr lang="en-US" sz="1400" dirty="0" err="1">
                <a:solidFill>
                  <a:schemeClr val="tx1">
                    <a:lumMod val="95000"/>
                  </a:schemeClr>
                </a:solidFill>
              </a:rPr>
              <a:t>Joo</a:t>
            </a:r>
            <a:endParaRPr lang="en-US" sz="1400" dirty="0">
              <a:solidFill>
                <a:schemeClr val="tx1">
                  <a:lumMod val="95000"/>
                </a:schemeClr>
              </a:solidFill>
            </a:endParaRPr>
          </a:p>
          <a:p>
            <a:pPr algn="ctr"/>
            <a:r>
              <a:rPr lang="en-US" sz="1400" dirty="0">
                <a:solidFill>
                  <a:schemeClr val="tx1">
                    <a:lumMod val="95000"/>
                  </a:schemeClr>
                </a:solidFill>
              </a:rPr>
              <a:t>Church of the Holy Spirit</a:t>
            </a:r>
          </a:p>
          <a:p>
            <a:pPr algn="ctr"/>
            <a:r>
              <a:rPr lang="en-US" sz="1400" dirty="0" err="1">
                <a:solidFill>
                  <a:schemeClr val="tx1">
                    <a:lumMod val="95000"/>
                  </a:schemeClr>
                </a:solidFill>
              </a:rPr>
              <a:t>Veresegyház</a:t>
            </a:r>
            <a:r>
              <a:rPr lang="en-US" sz="1400" dirty="0">
                <a:solidFill>
                  <a:schemeClr val="tx1">
                    <a:lumMod val="95000"/>
                  </a:schemeClr>
                </a:solidFill>
              </a:rPr>
              <a:t>, Hungary</a:t>
            </a:r>
          </a:p>
        </p:txBody>
      </p:sp>
      <p:pic>
        <p:nvPicPr>
          <p:cNvPr id="7" name="Picture 6">
            <a:extLst>
              <a:ext uri="{FF2B5EF4-FFF2-40B4-BE49-F238E27FC236}">
                <a16:creationId xmlns:a16="http://schemas.microsoft.com/office/drawing/2014/main" id="{F32FC727-3FE2-4777-993F-42E3F4A740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0432" y="0"/>
            <a:ext cx="7717569" cy="6858000"/>
          </a:xfrm>
          <a:prstGeom prst="rect">
            <a:avLst/>
          </a:prstGeom>
        </p:spPr>
      </p:pic>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1754326"/>
          </a:xfrm>
          <a:prstGeom prst="rect">
            <a:avLst/>
          </a:prstGeom>
        </p:spPr>
        <p:txBody>
          <a:bodyPr wrap="square">
            <a:spAutoFit/>
          </a:bodyPr>
          <a:lstStyle/>
          <a:p>
            <a:r>
              <a:rPr lang="en-US" sz="3600" dirty="0"/>
              <a:t>Now Simon's mother-in-law was in bed with a fever, and they told him about her at once. </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Mark 1:30</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783</TotalTime>
  <Words>931</Words>
  <Application>Microsoft Office PowerPoint</Application>
  <PresentationFormat>Widescreen</PresentationFormat>
  <Paragraphs>82</Paragraphs>
  <Slides>26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Fifth Sunday after the Epiphany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Fifth Sunday after Epiphany</dc:title>
  <dc:creator>Anne</dc:creator>
  <cp:lastModifiedBy>Anne Richardson</cp:lastModifiedBy>
  <cp:revision>122</cp:revision>
  <dcterms:created xsi:type="dcterms:W3CDTF">2016-08-31T16:46:43Z</dcterms:created>
  <dcterms:modified xsi:type="dcterms:W3CDTF">2022-10-11T20:00:44Z</dcterms:modified>
</cp:coreProperties>
</file>