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410" r:id="rId3"/>
    <p:sldId id="428" r:id="rId4"/>
    <p:sldId id="412" r:id="rId5"/>
    <p:sldId id="413" r:id="rId6"/>
    <p:sldId id="414" r:id="rId7"/>
    <p:sldId id="429" r:id="rId8"/>
    <p:sldId id="416" r:id="rId9"/>
    <p:sldId id="423" r:id="rId10"/>
    <p:sldId id="433" r:id="rId11"/>
    <p:sldId id="417" r:id="rId12"/>
    <p:sldId id="420" r:id="rId13"/>
    <p:sldId id="434" r:id="rId14"/>
    <p:sldId id="418" r:id="rId15"/>
    <p:sldId id="421" r:id="rId16"/>
    <p:sldId id="422" r:id="rId17"/>
    <p:sldId id="430" r:id="rId18"/>
    <p:sldId id="424" r:id="rId19"/>
    <p:sldId id="432" r:id="rId20"/>
    <p:sldId id="431" r:id="rId21"/>
    <p:sldId id="4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46E"/>
    <a:srgbClr val="8E4731"/>
    <a:srgbClr val="AC513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2" autoAdjust="0"/>
    <p:restoredTop sz="94660"/>
  </p:normalViewPr>
  <p:slideViewPr>
    <p:cSldViewPr>
      <p:cViewPr varScale="1">
        <p:scale>
          <a:sx n="75" d="100"/>
          <a:sy n="75" d="100"/>
        </p:scale>
        <p:origin x="629"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3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12</a:t>
            </a:fld>
            <a:endParaRPr lang="en-US"/>
          </a:p>
        </p:txBody>
      </p:sp>
    </p:spTree>
    <p:extLst>
      <p:ext uri="{BB962C8B-B14F-4D97-AF65-F5344CB8AC3E}">
        <p14:creationId xmlns:p14="http://schemas.microsoft.com/office/powerpoint/2010/main" val="4461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13</a:t>
            </a:fld>
            <a:endParaRPr lang="en-US"/>
          </a:p>
        </p:txBody>
      </p:sp>
    </p:spTree>
    <p:extLst>
      <p:ext uri="{BB962C8B-B14F-4D97-AF65-F5344CB8AC3E}">
        <p14:creationId xmlns:p14="http://schemas.microsoft.com/office/powerpoint/2010/main" val="229382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762000"/>
            <a:ext cx="8458200" cy="1698625"/>
          </a:xfrm>
        </p:spPr>
        <p:txBody>
          <a:bodyPr>
            <a:noAutofit/>
          </a:bodyPr>
          <a:lstStyle/>
          <a:p>
            <a:r>
              <a:rPr lang="en-US" sz="8800" dirty="0"/>
              <a:t>Day of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6934200" y="4419600"/>
            <a:ext cx="3657600" cy="2384524"/>
          </a:xfrm>
          <a:prstGeom prst="rect">
            <a:avLst/>
          </a:prstGeom>
          <a:solidFill>
            <a:srgbClr val="6D646E">
              <a:alpha val="70000"/>
            </a:srgbClr>
          </a:solidFill>
        </p:spPr>
        <p:txBody>
          <a:bodyPr wrap="square">
            <a:spAutoFit/>
          </a:bodyPr>
          <a:lstStyle/>
          <a:p>
            <a:pPr algn="ctr"/>
            <a:r>
              <a:rPr lang="en-US" sz="2400" dirty="0"/>
              <a:t>Acts 2:1-21 </a:t>
            </a:r>
          </a:p>
          <a:p>
            <a:pPr algn="ctr"/>
            <a:r>
              <a:rPr lang="en-US" sz="2400" dirty="0"/>
              <a:t>or Ezekiel 37:1-14</a:t>
            </a:r>
          </a:p>
          <a:p>
            <a:pPr algn="ctr"/>
            <a:r>
              <a:rPr lang="en-US" sz="2400" dirty="0"/>
              <a:t>Psalm 104:24-34, 35b</a:t>
            </a:r>
          </a:p>
          <a:p>
            <a:pPr algn="ctr"/>
            <a:r>
              <a:rPr lang="en-US" sz="2400" dirty="0"/>
              <a:t>Romans 8:22-27 </a:t>
            </a:r>
          </a:p>
          <a:p>
            <a:pPr algn="ctr"/>
            <a:r>
              <a:rPr lang="en-US" sz="2400" dirty="0"/>
              <a:t>or Acts 2:1-21</a:t>
            </a:r>
          </a:p>
          <a:p>
            <a:pPr algn="ctr"/>
            <a:r>
              <a:rPr lang="en-US" sz="2400" dirty="0"/>
              <a:t>John 15:26-27; 16:4b-15</a:t>
            </a:r>
            <a:r>
              <a:rPr lang="sv-SE" sz="2400" dirty="0"/>
              <a:t> </a:t>
            </a:r>
            <a:r>
              <a:rPr lang="en-US" sz="24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Pentecostal Worship  --  Russell Lee, Chicago, IL</a:t>
            </a:r>
          </a:p>
        </p:txBody>
      </p:sp>
      <p:pic>
        <p:nvPicPr>
          <p:cNvPr id="5" name="Picture 4">
            <a:extLst>
              <a:ext uri="{FF2B5EF4-FFF2-40B4-BE49-F238E27FC236}">
                <a16:creationId xmlns:a16="http://schemas.microsoft.com/office/drawing/2014/main" id="{C1D82027-4B76-4492-B4B6-D8B0D8BA00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708" t="7723" r="7760" b="7831"/>
          <a:stretch/>
        </p:blipFill>
        <p:spPr>
          <a:xfrm>
            <a:off x="1981200" y="20918"/>
            <a:ext cx="8460205" cy="6303682"/>
          </a:xfrm>
          <a:prstGeom prst="rect">
            <a:avLst/>
          </a:prstGeom>
        </p:spPr>
      </p:pic>
    </p:spTree>
    <p:extLst>
      <p:ext uri="{BB962C8B-B14F-4D97-AF65-F5344CB8AC3E}">
        <p14:creationId xmlns:p14="http://schemas.microsoft.com/office/powerpoint/2010/main" val="3943743860"/>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648200"/>
            <a:ext cx="1752600" cy="1569660"/>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Our Lady of Pentecost Catholic Church Quezon City, Philippines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30018"/>
            <a:ext cx="7010400" cy="6784258"/>
          </a:xfrm>
          <a:prstGeom prst="rect">
            <a:avLst/>
          </a:prstGeom>
        </p:spPr>
      </p:pic>
    </p:spTree>
    <p:extLst>
      <p:ext uri="{BB962C8B-B14F-4D97-AF65-F5344CB8AC3E}">
        <p14:creationId xmlns:p14="http://schemas.microsoft.com/office/powerpoint/2010/main" val="340839238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10200"/>
            <a:ext cx="2895600" cy="1323439"/>
          </a:xfrm>
          <a:prstGeom prst="rect">
            <a:avLst/>
          </a:prstGeom>
          <a:noFill/>
        </p:spPr>
        <p:txBody>
          <a:bodyPr wrap="square" rtlCol="0">
            <a:spAutoFit/>
          </a:bodyPr>
          <a:lstStyle/>
          <a:p>
            <a:pPr algn="ctr"/>
            <a:r>
              <a:rPr lang="en-US" sz="1600" dirty="0">
                <a:solidFill>
                  <a:schemeClr val="tx1">
                    <a:lumMod val="95000"/>
                  </a:schemeClr>
                </a:solidFill>
              </a:rPr>
              <a:t>Pentecost, (detail)</a:t>
            </a:r>
          </a:p>
          <a:p>
            <a:pPr algn="ctr"/>
            <a:endParaRPr lang="en-US" sz="1600" dirty="0">
              <a:solidFill>
                <a:schemeClr val="tx1">
                  <a:lumMod val="95000"/>
                </a:schemeClr>
              </a:solidFill>
            </a:endParaRPr>
          </a:p>
          <a:p>
            <a:pPr algn="ctr"/>
            <a:r>
              <a:rPr lang="en-US" sz="1600" dirty="0">
                <a:solidFill>
                  <a:schemeClr val="tx1">
                    <a:lumMod val="95000"/>
                  </a:schemeClr>
                </a:solidFill>
              </a:rPr>
              <a:t>Titian</a:t>
            </a:r>
          </a:p>
          <a:p>
            <a:pPr algn="ctr"/>
            <a:r>
              <a:rPr lang="en-US" sz="1600" dirty="0">
                <a:solidFill>
                  <a:schemeClr val="tx1">
                    <a:lumMod val="95000"/>
                  </a:schemeClr>
                </a:solidFill>
              </a:rPr>
              <a:t>St. </a:t>
            </a:r>
            <a:r>
              <a:rPr lang="en-US" sz="1600" dirty="0" err="1">
                <a:solidFill>
                  <a:schemeClr val="tx1">
                    <a:lumMod val="95000"/>
                  </a:schemeClr>
                </a:solidFill>
              </a:rPr>
              <a:t>Aloyius</a:t>
            </a:r>
            <a:r>
              <a:rPr lang="en-US" sz="1600" dirty="0">
                <a:solidFill>
                  <a:schemeClr val="tx1">
                    <a:lumMod val="95000"/>
                  </a:schemeClr>
                </a:solidFill>
              </a:rPr>
              <a:t> Somers Town London, England</a:t>
            </a:r>
          </a:p>
        </p:txBody>
      </p:sp>
      <p:pic>
        <p:nvPicPr>
          <p:cNvPr id="5" name="Picture 4">
            <a:extLst>
              <a:ext uri="{FF2B5EF4-FFF2-40B4-BE49-F238E27FC236}">
                <a16:creationId xmlns:a16="http://schemas.microsoft.com/office/drawing/2014/main" id="{79CAA527-E8F0-4176-9717-CCD98A7F19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0"/>
            <a:ext cx="6204858" cy="6858000"/>
          </a:xfrm>
          <a:prstGeom prst="rect">
            <a:avLst/>
          </a:prstGeom>
        </p:spPr>
      </p:pic>
    </p:spTree>
    <p:extLst>
      <p:ext uri="{BB962C8B-B14F-4D97-AF65-F5344CB8AC3E}">
        <p14:creationId xmlns:p14="http://schemas.microsoft.com/office/powerpoint/2010/main" val="3562503462"/>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10200"/>
            <a:ext cx="2895600" cy="1323439"/>
          </a:xfrm>
          <a:prstGeom prst="rect">
            <a:avLst/>
          </a:prstGeom>
          <a:noFill/>
        </p:spPr>
        <p:txBody>
          <a:bodyPr wrap="square" rtlCol="0">
            <a:spAutoFit/>
          </a:bodyPr>
          <a:lstStyle/>
          <a:p>
            <a:pPr algn="ctr"/>
            <a:r>
              <a:rPr lang="en-US" sz="1600" dirty="0">
                <a:solidFill>
                  <a:schemeClr val="tx1">
                    <a:lumMod val="95000"/>
                  </a:schemeClr>
                </a:solidFill>
              </a:rPr>
              <a:t>Pentecost, (detail)</a:t>
            </a:r>
          </a:p>
          <a:p>
            <a:pPr algn="ctr"/>
            <a:endParaRPr lang="en-US" sz="1600" dirty="0">
              <a:solidFill>
                <a:schemeClr val="tx1">
                  <a:lumMod val="95000"/>
                </a:schemeClr>
              </a:solidFill>
            </a:endParaRPr>
          </a:p>
          <a:p>
            <a:pPr algn="ctr"/>
            <a:r>
              <a:rPr lang="en-US" sz="1600" dirty="0">
                <a:solidFill>
                  <a:schemeClr val="tx1">
                    <a:lumMod val="95000"/>
                  </a:schemeClr>
                </a:solidFill>
              </a:rPr>
              <a:t>Titian</a:t>
            </a:r>
          </a:p>
          <a:p>
            <a:pPr algn="ctr"/>
            <a:r>
              <a:rPr lang="en-US" sz="1600" dirty="0">
                <a:solidFill>
                  <a:schemeClr val="tx1">
                    <a:lumMod val="95000"/>
                  </a:schemeClr>
                </a:solidFill>
              </a:rPr>
              <a:t>St. </a:t>
            </a:r>
            <a:r>
              <a:rPr lang="en-US" sz="1600" dirty="0" err="1">
                <a:solidFill>
                  <a:schemeClr val="tx1">
                    <a:lumMod val="95000"/>
                  </a:schemeClr>
                </a:solidFill>
              </a:rPr>
              <a:t>Aloyius</a:t>
            </a:r>
            <a:r>
              <a:rPr lang="en-US" sz="1600" dirty="0">
                <a:solidFill>
                  <a:schemeClr val="tx1">
                    <a:lumMod val="95000"/>
                  </a:schemeClr>
                </a:solidFill>
              </a:rPr>
              <a:t> Somers Town London, England</a:t>
            </a:r>
          </a:p>
        </p:txBody>
      </p:sp>
      <p:pic>
        <p:nvPicPr>
          <p:cNvPr id="3" name="Picture 2">
            <a:extLst>
              <a:ext uri="{FF2B5EF4-FFF2-40B4-BE49-F238E27FC236}">
                <a16:creationId xmlns:a16="http://schemas.microsoft.com/office/drawing/2014/main" id="{21F2CDFC-37FD-43CB-8832-36164BBE72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141088"/>
            <a:ext cx="4572000" cy="6858000"/>
          </a:xfrm>
          <a:prstGeom prst="rect">
            <a:avLst/>
          </a:prstGeom>
        </p:spPr>
      </p:pic>
    </p:spTree>
    <p:extLst>
      <p:ext uri="{BB962C8B-B14F-4D97-AF65-F5344CB8AC3E}">
        <p14:creationId xmlns:p14="http://schemas.microsoft.com/office/powerpoint/2010/main" val="102604470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257801"/>
            <a:ext cx="3048000" cy="1354217"/>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William </a:t>
            </a:r>
            <a:r>
              <a:rPr lang="en-US" sz="1600" dirty="0" err="1">
                <a:solidFill>
                  <a:schemeClr val="tx1">
                    <a:lumMod val="95000"/>
                  </a:schemeClr>
                </a:solidFill>
              </a:rPr>
              <a:t>Vrelant</a:t>
            </a:r>
            <a:endParaRPr lang="en-US" sz="1600" dirty="0">
              <a:solidFill>
                <a:schemeClr val="tx1">
                  <a:lumMod val="95000"/>
                </a:schemeClr>
              </a:solidFill>
            </a:endParaRP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07650" y="46672"/>
            <a:ext cx="5903151" cy="6811328"/>
          </a:xfrm>
          <a:prstGeom prst="rect">
            <a:avLst/>
          </a:prstGeom>
        </p:spPr>
      </p:pic>
    </p:spTree>
    <p:extLst>
      <p:ext uri="{BB962C8B-B14F-4D97-AF65-F5344CB8AC3E}">
        <p14:creationId xmlns:p14="http://schemas.microsoft.com/office/powerpoint/2010/main" val="337054179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1"/>
            <a:ext cx="2286000" cy="1323439"/>
          </a:xfrm>
          <a:prstGeom prst="rect">
            <a:avLst/>
          </a:prstGeom>
          <a:noFill/>
        </p:spPr>
        <p:txBody>
          <a:bodyPr wrap="square" rtlCol="0">
            <a:spAutoFit/>
          </a:bodyPr>
          <a:lstStyle/>
          <a:p>
            <a:pPr algn="ctr"/>
            <a:r>
              <a:rPr lang="en-US" sz="1600" dirty="0">
                <a:solidFill>
                  <a:schemeClr val="tx1">
                    <a:lumMod val="95000"/>
                  </a:schemeClr>
                </a:solidFill>
              </a:rPr>
              <a:t>Pentecost, (detail)</a:t>
            </a:r>
          </a:p>
          <a:p>
            <a:pPr algn="ctr"/>
            <a:endParaRPr lang="en-US" sz="1600" dirty="0">
              <a:solidFill>
                <a:schemeClr val="tx1">
                  <a:lumMod val="95000"/>
                </a:schemeClr>
              </a:solidFill>
            </a:endParaRPr>
          </a:p>
          <a:p>
            <a:pPr algn="ctr"/>
            <a:r>
              <a:rPr lang="en-US" sz="1600" dirty="0">
                <a:solidFill>
                  <a:schemeClr val="tx1">
                    <a:lumMod val="95000"/>
                  </a:schemeClr>
                </a:solidFill>
              </a:rPr>
              <a:t>El Greco</a:t>
            </a:r>
          </a:p>
          <a:p>
            <a:pPr algn="ctr"/>
            <a:r>
              <a:rPr lang="en-US" sz="1600" dirty="0">
                <a:solidFill>
                  <a:schemeClr val="tx1">
                    <a:lumMod val="95000"/>
                  </a:schemeClr>
                </a:solidFill>
              </a:rPr>
              <a:t>Prado Museum, Madrid, Spain</a:t>
            </a:r>
          </a:p>
        </p:txBody>
      </p:sp>
      <p:sp>
        <p:nvSpPr>
          <p:cNvPr id="3" name="Rectangle 2"/>
          <p:cNvSpPr/>
          <p:nvPr/>
        </p:nvSpPr>
        <p:spPr>
          <a:xfrm>
            <a:off x="1637879" y="5029200"/>
            <a:ext cx="184731" cy="369332"/>
          </a:xfrm>
          <a:prstGeom prst="rect">
            <a:avLst/>
          </a:prstGeom>
        </p:spPr>
        <p:txBody>
          <a:bodyPr wrap="none">
            <a:spAutoFit/>
          </a:bodyPr>
          <a:lstStyle/>
          <a:p>
            <a:endParaRPr lang="en-US" dirty="0"/>
          </a:p>
        </p:txBody>
      </p:sp>
      <p:pic>
        <p:nvPicPr>
          <p:cNvPr id="1026" name="Picture 2" descr="https://upload.wikimedia.org/wikipedia/commons/thumb/d/d8/Pentecost%C3%A9s_%28El_Greco%2C_1597%29.jpg/463px-Pentecost%C3%A9s_%28El_Greco%2C_1597%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800601" y="20348"/>
            <a:ext cx="4219575" cy="683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37624"/>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34000"/>
            <a:ext cx="1447800" cy="1323439"/>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Cathedral of St. Louis</a:t>
            </a:r>
          </a:p>
          <a:p>
            <a:pPr algn="ctr"/>
            <a:r>
              <a:rPr lang="en-US" sz="1600" dirty="0">
                <a:solidFill>
                  <a:schemeClr val="tx1">
                    <a:lumMod val="95000"/>
                  </a:schemeClr>
                </a:solidFill>
              </a:rPr>
              <a:t>St. Louis, MO</a:t>
            </a:r>
          </a:p>
        </p:txBody>
      </p:sp>
      <p:pic>
        <p:nvPicPr>
          <p:cNvPr id="5" name="Picture 4">
            <a:extLst>
              <a:ext uri="{FF2B5EF4-FFF2-40B4-BE49-F238E27FC236}">
                <a16:creationId xmlns:a16="http://schemas.microsoft.com/office/drawing/2014/main" id="{4321BE3B-56D3-41FB-8990-4EC3D0A19F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6600" y="381000"/>
            <a:ext cx="7175768" cy="6140705"/>
          </a:xfrm>
          <a:prstGeom prst="rect">
            <a:avLst/>
          </a:prstGeom>
        </p:spPr>
      </p:pic>
    </p:spTree>
    <p:extLst>
      <p:ext uri="{BB962C8B-B14F-4D97-AF65-F5344CB8AC3E}">
        <p14:creationId xmlns:p14="http://schemas.microsoft.com/office/powerpoint/2010/main" val="314629160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6400800"/>
            <a:ext cx="10287000" cy="338554"/>
          </a:xfrm>
          <a:prstGeom prst="rect">
            <a:avLst/>
          </a:prstGeom>
          <a:noFill/>
        </p:spPr>
        <p:txBody>
          <a:bodyPr wrap="square" rtlCol="0">
            <a:spAutoFit/>
          </a:bodyPr>
          <a:lstStyle/>
          <a:p>
            <a:pPr algn="ctr"/>
            <a:r>
              <a:rPr lang="en-US" sz="1600" dirty="0">
                <a:solidFill>
                  <a:schemeClr val="tx1">
                    <a:lumMod val="95000"/>
                  </a:schemeClr>
                </a:solidFill>
              </a:rPr>
              <a:t>Pentecost  --  Cathedral of Valladolid, Valladolid, Spain</a:t>
            </a:r>
          </a:p>
        </p:txBody>
      </p:sp>
      <p:pic>
        <p:nvPicPr>
          <p:cNvPr id="5" name="Picture 4">
            <a:extLst>
              <a:ext uri="{FF2B5EF4-FFF2-40B4-BE49-F238E27FC236}">
                <a16:creationId xmlns:a16="http://schemas.microsoft.com/office/drawing/2014/main" id="{B678FAF2-1E46-4AAD-8D86-E7F2F4D2D4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36443"/>
            <a:ext cx="7934610" cy="6178826"/>
          </a:xfrm>
          <a:prstGeom prst="rect">
            <a:avLst/>
          </a:prstGeom>
        </p:spPr>
      </p:pic>
    </p:spTree>
    <p:extLst>
      <p:ext uri="{BB962C8B-B14F-4D97-AF65-F5344CB8AC3E}">
        <p14:creationId xmlns:p14="http://schemas.microsoft.com/office/powerpoint/2010/main" val="76243479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410200"/>
            <a:ext cx="3200400" cy="1323439"/>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Mosaic</a:t>
            </a:r>
          </a:p>
          <a:p>
            <a:pPr algn="ctr"/>
            <a:r>
              <a:rPr lang="en-US" sz="1600" dirty="0">
                <a:solidFill>
                  <a:schemeClr val="tx1">
                    <a:lumMod val="95000"/>
                  </a:schemeClr>
                </a:solidFill>
              </a:rPr>
              <a:t>San Marco</a:t>
            </a:r>
          </a:p>
          <a:p>
            <a:pPr algn="ctr"/>
            <a:r>
              <a:rPr lang="en-US" sz="1600" dirty="0">
                <a:solidFill>
                  <a:schemeClr val="tx1">
                    <a:lumMod val="95000"/>
                  </a:schemeClr>
                </a:solidFill>
              </a:rPr>
              <a:t>Venice, Italy</a:t>
            </a:r>
          </a:p>
        </p:txBody>
      </p:sp>
      <p:pic>
        <p:nvPicPr>
          <p:cNvPr id="2" name="Picture 1">
            <a:extLst>
              <a:ext uri="{FF2B5EF4-FFF2-40B4-BE49-F238E27FC236}">
                <a16:creationId xmlns:a16="http://schemas.microsoft.com/office/drawing/2014/main" id="{F9904216-7C2C-405B-A4CB-ED7613F2E2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44610" y="0"/>
            <a:ext cx="7613790" cy="6847609"/>
          </a:xfrm>
          <a:prstGeom prst="rect">
            <a:avLst/>
          </a:prstGeom>
        </p:spPr>
      </p:pic>
    </p:spTree>
    <p:extLst>
      <p:ext uri="{BB962C8B-B14F-4D97-AF65-F5344CB8AC3E}">
        <p14:creationId xmlns:p14="http://schemas.microsoft.com/office/powerpoint/2010/main" val="4159749865"/>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First Presbyterian Church, Berkeley, CA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0"/>
            <a:ext cx="8229600" cy="6172200"/>
          </a:xfrm>
          <a:prstGeom prst="rect">
            <a:avLst/>
          </a:prstGeom>
        </p:spPr>
      </p:pic>
    </p:spTree>
    <p:extLst>
      <p:ext uri="{BB962C8B-B14F-4D97-AF65-F5344CB8AC3E}">
        <p14:creationId xmlns:p14="http://schemas.microsoft.com/office/powerpoint/2010/main" val="1848395738"/>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1"/>
            <a:ext cx="7467600" cy="1200329"/>
          </a:xfrm>
          <a:prstGeom prst="rect">
            <a:avLst/>
          </a:prstGeom>
        </p:spPr>
        <p:txBody>
          <a:bodyPr wrap="square">
            <a:spAutoFit/>
          </a:bodyPr>
          <a:lstStyle/>
          <a:p>
            <a:r>
              <a:rPr lang="en-US" sz="3600" dirty="0"/>
              <a:t>When the day of Pentecost had come, they were all together in one place.</a:t>
            </a:r>
            <a:endParaRPr lang="en-US" sz="3600" dirty="0">
              <a:cs typeface="Arial" pitchFamily="34" charset="0"/>
            </a:endParaRPr>
          </a:p>
        </p:txBody>
      </p:sp>
      <p:sp>
        <p:nvSpPr>
          <p:cNvPr id="4" name="TextBox 3"/>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2:1</a:t>
            </a:r>
          </a:p>
        </p:txBody>
      </p:sp>
    </p:spTree>
    <p:extLst>
      <p:ext uri="{BB962C8B-B14F-4D97-AF65-F5344CB8AC3E}">
        <p14:creationId xmlns:p14="http://schemas.microsoft.com/office/powerpoint/2010/main" val="91639801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6443246"/>
            <a:ext cx="8763000" cy="338554"/>
          </a:xfrm>
          <a:prstGeom prst="rect">
            <a:avLst/>
          </a:prstGeom>
          <a:noFill/>
        </p:spPr>
        <p:txBody>
          <a:bodyPr wrap="square" rtlCol="0">
            <a:spAutoFit/>
          </a:bodyPr>
          <a:lstStyle/>
          <a:p>
            <a:pPr algn="ctr"/>
            <a:r>
              <a:rPr lang="en-US" sz="1600" dirty="0">
                <a:solidFill>
                  <a:schemeClr val="tx1">
                    <a:lumMod val="95000"/>
                  </a:schemeClr>
                </a:solidFill>
              </a:rPr>
              <a:t>Pentecost  --  Parish Church of the Mother of God, Vienna, Austria</a:t>
            </a:r>
          </a:p>
        </p:txBody>
      </p:sp>
      <p:pic>
        <p:nvPicPr>
          <p:cNvPr id="8" name="Picture 7">
            <a:extLst>
              <a:ext uri="{FF2B5EF4-FFF2-40B4-BE49-F238E27FC236}">
                <a16:creationId xmlns:a16="http://schemas.microsoft.com/office/drawing/2014/main" id="{5CCEA79A-04C5-4C87-9E4E-83310B33AA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971" y="0"/>
            <a:ext cx="9451829" cy="6344477"/>
          </a:xfrm>
          <a:prstGeom prst="rect">
            <a:avLst/>
          </a:prstGeom>
        </p:spPr>
      </p:pic>
    </p:spTree>
    <p:extLst>
      <p:ext uri="{BB962C8B-B14F-4D97-AF65-F5344CB8AC3E}">
        <p14:creationId xmlns:p14="http://schemas.microsoft.com/office/powerpoint/2010/main" val="3126459771"/>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https://www.flickr.com/photos/funfilledgeorgie/14180019214/</a:t>
            </a:r>
          </a:p>
          <a:p>
            <a:pPr>
              <a:buNone/>
            </a:pPr>
            <a:r>
              <a:rPr lang="en-US" sz="1400" dirty="0"/>
              <a:t>https://www.flickr.com/photos/onbangladesh/4786279620</a:t>
            </a:r>
          </a:p>
          <a:p>
            <a:pPr>
              <a:buNone/>
            </a:pPr>
            <a:r>
              <a:rPr lang="en-US" sz="1400" dirty="0">
                <a:solidFill>
                  <a:schemeClr val="tx1">
                    <a:lumMod val="95000"/>
                  </a:schemeClr>
                </a:solidFill>
              </a:rPr>
              <a:t>http://diglib.library.vanderbilt.edu/act-imagelink.pl?RC=51555</a:t>
            </a:r>
          </a:p>
          <a:p>
            <a:pPr>
              <a:buNone/>
            </a:pPr>
            <a:r>
              <a:rPr lang="en-US" sz="1400" dirty="0"/>
              <a:t>http://diglib.library.vanderbilt.edu/act-imagelink.pl?RC=48388</a:t>
            </a:r>
          </a:p>
          <a:p>
            <a:pPr>
              <a:buNone/>
            </a:pPr>
            <a:r>
              <a:rPr lang="en-US" sz="1400" dirty="0"/>
              <a:t>https://commons.wikimedia.org/wiki/File:Pentecostals_Praising.jpg</a:t>
            </a:r>
          </a:p>
          <a:p>
            <a:pPr>
              <a:buNone/>
            </a:pPr>
            <a:r>
              <a:rPr lang="en-US" sz="1400" dirty="0"/>
              <a:t>https://www.flickr.com/photos/glasgowamateur/9370166215/</a:t>
            </a:r>
          </a:p>
          <a:p>
            <a:pPr>
              <a:buNone/>
            </a:pPr>
            <a:r>
              <a:rPr lang="en-US" sz="1400" dirty="0"/>
              <a:t>https://commons.wikimedia.org/wiki/File:Willem_Vrelant_(Flemish,_died_1481,_active_1454_-_1481)_-_Pentecost_-_Google_Art_Project.jpg</a:t>
            </a:r>
          </a:p>
          <a:p>
            <a:pPr>
              <a:buNone/>
            </a:pPr>
            <a:r>
              <a:rPr lang="en-US" sz="1400" dirty="0"/>
              <a:t>https://www.flickr.com/photos/paullew/3580235485</a:t>
            </a:r>
          </a:p>
          <a:p>
            <a:pPr>
              <a:buNone/>
            </a:pPr>
            <a:r>
              <a:rPr lang="en-US" sz="1400" dirty="0"/>
              <a:t>http://www.flickr.com/photos/raymondyee/160345434/</a:t>
            </a:r>
          </a:p>
          <a:p>
            <a:pPr>
              <a:buNone/>
            </a:pPr>
            <a:r>
              <a:rPr lang="en-US" sz="1400" dirty="0"/>
              <a:t>https://www.flickr.com/photos/prayitnophotography/49932364521</a:t>
            </a:r>
          </a:p>
          <a:p>
            <a:pPr>
              <a:buNone/>
            </a:pPr>
            <a:r>
              <a:rPr lang="en-US" sz="1400" dirty="0"/>
              <a:t>https://commons.wikimedia.org/wiki/File:Pentecost%C3%A9s_(El_Greco,_1597).jpg</a:t>
            </a:r>
          </a:p>
          <a:p>
            <a:pPr>
              <a:buNone/>
            </a:pPr>
            <a:r>
              <a:rPr lang="en-US" sz="1400" dirty="0"/>
              <a:t>https://commons.m.wikimedia.org/wiki/File:Venice_SMarco_Vault2.jpg</a:t>
            </a:r>
          </a:p>
          <a:p>
            <a:pPr>
              <a:buNone/>
            </a:pPr>
            <a:r>
              <a:rPr lang="en-US" sz="1400" dirty="0"/>
              <a:t>https://commons.wikimedia.org/wiki/File:Buchengasse_11.JPG</a:t>
            </a:r>
          </a:p>
          <a:p>
            <a:pPr>
              <a:buNone/>
            </a:pPr>
            <a:r>
              <a:rPr lang="en-US" sz="1400" dirty="0"/>
              <a:t>https://commons.wikimedia.org/wiki/File:Pentecost_-_Google_Art_Project_(6793511).jpg</a:t>
            </a:r>
          </a:p>
          <a:p>
            <a:pPr>
              <a:buNone/>
            </a:pPr>
            <a:r>
              <a:rPr lang="en-US" sz="1400" dirty="0"/>
              <a:t>https://www.flickr.com/photos/archivalladolid/49428172298</a:t>
            </a:r>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extLst>
      <p:ext uri="{BB962C8B-B14F-4D97-AF65-F5344CB8AC3E}">
        <p14:creationId xmlns:p14="http://schemas.microsoft.com/office/powerpoint/2010/main" val="1876917754"/>
      </p:ext>
    </p:extLst>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35940"/>
            <a:ext cx="2133600" cy="1569660"/>
          </a:xfrm>
          <a:prstGeom prst="rect">
            <a:avLst/>
          </a:prstGeom>
          <a:noFill/>
        </p:spPr>
        <p:txBody>
          <a:bodyPr wrap="square" rtlCol="0">
            <a:spAutoFit/>
          </a:bodyPr>
          <a:lstStyle/>
          <a:p>
            <a:pPr algn="ctr"/>
            <a:r>
              <a:rPr lang="en-US" sz="1600" dirty="0">
                <a:solidFill>
                  <a:schemeClr val="tx1">
                    <a:lumMod val="95000"/>
                  </a:schemeClr>
                </a:solidFill>
              </a:rPr>
              <a:t>Knitted Apostles at Pentecost</a:t>
            </a:r>
          </a:p>
          <a:p>
            <a:pPr algn="ctr"/>
            <a:endParaRPr lang="en-US" sz="1600" dirty="0">
              <a:solidFill>
                <a:schemeClr val="tx1">
                  <a:lumMod val="95000"/>
                </a:schemeClr>
              </a:solidFill>
            </a:endParaRPr>
          </a:p>
          <a:p>
            <a:pPr algn="ctr"/>
            <a:r>
              <a:rPr lang="en-US" sz="1600" dirty="0">
                <a:solidFill>
                  <a:schemeClr val="tx1">
                    <a:lumMod val="95000"/>
                  </a:schemeClr>
                </a:solidFill>
              </a:rPr>
              <a:t>Society for Promoting Christian Knowledge</a:t>
            </a:r>
          </a:p>
          <a:p>
            <a:pPr algn="ctr"/>
            <a:r>
              <a:rPr lang="en-US" sz="1600" dirty="0">
                <a:solidFill>
                  <a:schemeClr val="tx1">
                    <a:lumMod val="95000"/>
                  </a:schemeClr>
                </a:solidFill>
              </a:rPr>
              <a:t>Lower Green, England</a:t>
            </a:r>
          </a:p>
        </p:txBody>
      </p:sp>
      <p:pic>
        <p:nvPicPr>
          <p:cNvPr id="4" name="Picture 3">
            <a:extLst>
              <a:ext uri="{FF2B5EF4-FFF2-40B4-BE49-F238E27FC236}">
                <a16:creationId xmlns:a16="http://schemas.microsoft.com/office/drawing/2014/main" id="{9BB278DD-6D82-4128-8461-9050C6269E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1" y="23192"/>
            <a:ext cx="5732839" cy="6834809"/>
          </a:xfrm>
          <a:prstGeom prst="rect">
            <a:avLst/>
          </a:prstGeom>
        </p:spPr>
      </p:pic>
    </p:spTree>
    <p:extLst>
      <p:ext uri="{BB962C8B-B14F-4D97-AF65-F5344CB8AC3E}">
        <p14:creationId xmlns:p14="http://schemas.microsoft.com/office/powerpoint/2010/main" val="2934366158"/>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suddenly from heaven there came a sound like the rush of a violent wind, and it filled the entire house where they were sitting.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2:2</a:t>
            </a:r>
          </a:p>
        </p:txBody>
      </p:sp>
    </p:spTree>
    <p:extLst>
      <p:ext uri="{BB962C8B-B14F-4D97-AF65-F5344CB8AC3E}">
        <p14:creationId xmlns:p14="http://schemas.microsoft.com/office/powerpoint/2010/main" val="194618834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1" y="5074384"/>
            <a:ext cx="1254831" cy="1631216"/>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err="1">
                <a:solidFill>
                  <a:schemeClr val="tx1">
                    <a:lumMod val="95000"/>
                  </a:schemeClr>
                </a:solidFill>
              </a:rPr>
              <a:t>Bontoc</a:t>
            </a:r>
            <a:r>
              <a:rPr lang="en-US" sz="1600" dirty="0">
                <a:solidFill>
                  <a:schemeClr val="tx1">
                    <a:lumMod val="95000"/>
                  </a:schemeClr>
                </a:solidFill>
              </a:rPr>
              <a:t> Museum</a:t>
            </a:r>
          </a:p>
          <a:p>
            <a:pPr algn="ctr"/>
            <a:r>
              <a:rPr lang="en-US" sz="1600" dirty="0" err="1">
                <a:solidFill>
                  <a:schemeClr val="tx1">
                    <a:lumMod val="95000"/>
                  </a:schemeClr>
                </a:solidFill>
              </a:rPr>
              <a:t>Bontoc</a:t>
            </a:r>
            <a:r>
              <a:rPr lang="en-US" sz="1600" dirty="0">
                <a:solidFill>
                  <a:schemeClr val="tx1">
                    <a:lumMod val="95000"/>
                  </a:schemeClr>
                </a:solidFill>
              </a:rPr>
              <a:t>, Philippines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1188" y="76200"/>
            <a:ext cx="7608339" cy="6629400"/>
          </a:xfrm>
          <a:prstGeom prst="rect">
            <a:avLst/>
          </a:prstGeom>
        </p:spPr>
      </p:pic>
    </p:spTree>
    <p:extLst>
      <p:ext uri="{BB962C8B-B14F-4D97-AF65-F5344CB8AC3E}">
        <p14:creationId xmlns:p14="http://schemas.microsoft.com/office/powerpoint/2010/main" val="4220921559"/>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Divided tongues, as of fire, appeared among them, and a tongue rested on each of them.</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2:3</a:t>
            </a:r>
          </a:p>
        </p:txBody>
      </p:sp>
    </p:spTree>
    <p:extLst>
      <p:ext uri="{BB962C8B-B14F-4D97-AF65-F5344CB8AC3E}">
        <p14:creationId xmlns:p14="http://schemas.microsoft.com/office/powerpoint/2010/main" val="1795244081"/>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90846"/>
            <a:ext cx="8763000" cy="338554"/>
          </a:xfrm>
          <a:prstGeom prst="rect">
            <a:avLst/>
          </a:prstGeom>
          <a:noFill/>
        </p:spPr>
        <p:txBody>
          <a:bodyPr wrap="square" rtlCol="0">
            <a:spAutoFit/>
          </a:bodyPr>
          <a:lstStyle/>
          <a:p>
            <a:pPr algn="ctr"/>
            <a:r>
              <a:rPr lang="en-US" sz="1600" dirty="0">
                <a:solidFill>
                  <a:schemeClr val="tx1">
                    <a:lumMod val="95000"/>
                  </a:schemeClr>
                </a:solidFill>
              </a:rPr>
              <a:t>Pentecost  --  Early 16</a:t>
            </a:r>
            <a:r>
              <a:rPr lang="en-US" sz="1600" baseline="30000" dirty="0">
                <a:solidFill>
                  <a:schemeClr val="tx1">
                    <a:lumMod val="95000"/>
                  </a:schemeClr>
                </a:solidFill>
              </a:rPr>
              <a:t>th</a:t>
            </a:r>
            <a:r>
              <a:rPr lang="en-US" sz="1600" dirty="0">
                <a:solidFill>
                  <a:schemeClr val="tx1">
                    <a:lumMod val="95000"/>
                  </a:schemeClr>
                </a:solidFill>
              </a:rPr>
              <a:t> century Choirstall, Amiens Cathedral, Amiens, France </a:t>
            </a:r>
          </a:p>
        </p:txBody>
      </p:sp>
      <p:pic>
        <p:nvPicPr>
          <p:cNvPr id="2" name="Picture 1"/>
          <p:cNvPicPr>
            <a:picLocks noChangeAspect="1"/>
          </p:cNvPicPr>
          <p:nvPr/>
        </p:nvPicPr>
        <p:blipFill>
          <a:blip r:embed="rId2"/>
          <a:stretch>
            <a:fillRect/>
          </a:stretch>
        </p:blipFill>
        <p:spPr>
          <a:xfrm>
            <a:off x="1828800" y="182879"/>
            <a:ext cx="8610600" cy="5855207"/>
          </a:xfrm>
          <a:prstGeom prst="rect">
            <a:avLst/>
          </a:prstGeom>
        </p:spPr>
      </p:pic>
    </p:spTree>
    <p:extLst>
      <p:ext uri="{BB962C8B-B14F-4D97-AF65-F5344CB8AC3E}">
        <p14:creationId xmlns:p14="http://schemas.microsoft.com/office/powerpoint/2010/main" val="110991922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All of them were filled with the Holy Spirit and began to speak in other languages, as the Spirit gave them ability.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2:4</a:t>
            </a:r>
          </a:p>
        </p:txBody>
      </p:sp>
    </p:spTree>
    <p:extLst>
      <p:ext uri="{BB962C8B-B14F-4D97-AF65-F5344CB8AC3E}">
        <p14:creationId xmlns:p14="http://schemas.microsoft.com/office/powerpoint/2010/main" val="704768863"/>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4801" y="26999"/>
            <a:ext cx="9175599" cy="6069003"/>
          </a:xfrm>
          <a:prstGeom prst="rect">
            <a:avLst/>
          </a:prstGeom>
        </p:spPr>
      </p:pic>
    </p:spTree>
    <p:extLst>
      <p:ext uri="{BB962C8B-B14F-4D97-AF65-F5344CB8AC3E}">
        <p14:creationId xmlns:p14="http://schemas.microsoft.com/office/powerpoint/2010/main" val="2332906253"/>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1898</TotalTime>
  <Words>625</Words>
  <Application>Microsoft Office PowerPoint</Application>
  <PresentationFormat>Widescreen</PresentationFormat>
  <Paragraphs>82</Paragraphs>
  <Slides>21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First Sunday after Christmas Day Year A</vt:lpstr>
      <vt:lpstr>Day of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93</cp:revision>
  <dcterms:created xsi:type="dcterms:W3CDTF">2016-08-31T16:46:43Z</dcterms:created>
  <dcterms:modified xsi:type="dcterms:W3CDTF">2022-10-23T12:30:47Z</dcterms:modified>
</cp:coreProperties>
</file>