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382" r:id="rId4"/>
    <p:sldId id="383" r:id="rId5"/>
    <p:sldId id="384" r:id="rId6"/>
    <p:sldId id="385" r:id="rId7"/>
    <p:sldId id="386" r:id="rId8"/>
    <p:sldId id="387" r:id="rId9"/>
    <p:sldId id="408" r:id="rId10"/>
    <p:sldId id="409" r:id="rId11"/>
    <p:sldId id="410" r:id="rId12"/>
    <p:sldId id="397" r:id="rId13"/>
    <p:sldId id="411" r:id="rId14"/>
    <p:sldId id="399" r:id="rId15"/>
    <p:sldId id="390" r:id="rId16"/>
    <p:sldId id="398" r:id="rId17"/>
    <p:sldId id="391" r:id="rId18"/>
    <p:sldId id="402" r:id="rId19"/>
    <p:sldId id="393" r:id="rId20"/>
    <p:sldId id="392" r:id="rId21"/>
    <p:sldId id="395" r:id="rId22"/>
    <p:sldId id="394"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958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58" y="58"/>
      </p:cViewPr>
      <p:guideLst>
        <p:guide orient="horz" pos="2160"/>
        <p:guide pos="3840"/>
      </p:guideLst>
    </p:cSldViewPr>
  </p:slideViewPr>
  <p:notesTextViewPr>
    <p:cViewPr>
      <p:scale>
        <a:sx n="100" d="100"/>
        <a:sy n="100" d="100"/>
      </p:scale>
      <p:origin x="0" y="0"/>
    </p:cViewPr>
  </p:notesTextViewPr>
  <p:sorterViewPr>
    <p:cViewPr>
      <p:scale>
        <a:sx n="70" d="100"/>
        <a:sy n="70" d="100"/>
      </p:scale>
      <p:origin x="0" y="-31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371601"/>
            <a:ext cx="8458200" cy="1698625"/>
          </a:xfrm>
        </p:spPr>
        <p:txBody>
          <a:bodyPr>
            <a:noAutofit/>
          </a:bodyPr>
          <a:lstStyle/>
          <a:p>
            <a:r>
              <a:rPr lang="en-US" sz="8800" dirty="0"/>
              <a:t>Baptism of the Lord</a:t>
            </a:r>
          </a:p>
        </p:txBody>
      </p:sp>
      <p:sp>
        <p:nvSpPr>
          <p:cNvPr id="3" name="Subtitle 2"/>
          <p:cNvSpPr>
            <a:spLocks noGrp="1"/>
          </p:cNvSpPr>
          <p:nvPr>
            <p:ph type="subTitle" idx="1"/>
          </p:nvPr>
        </p:nvSpPr>
        <p:spPr>
          <a:xfrm>
            <a:off x="2819400" y="36576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9220200" y="4876800"/>
            <a:ext cx="2816134" cy="1815882"/>
          </a:xfrm>
          <a:prstGeom prst="rect">
            <a:avLst/>
          </a:prstGeom>
          <a:solidFill>
            <a:srgbClr val="929586">
              <a:alpha val="75000"/>
            </a:srgbClr>
          </a:solidFill>
          <a:ln w="38100" cap="rnd" cmpd="dbl">
            <a:noFill/>
            <a:prstDash val="sysDot"/>
            <a:bevel/>
          </a:ln>
        </p:spPr>
        <p:txBody>
          <a:bodyPr wrap="square">
            <a:spAutoFit/>
          </a:bodyPr>
          <a:lstStyle/>
          <a:p>
            <a:pPr algn="ctr"/>
            <a:r>
              <a:rPr lang="en-US" sz="2800" dirty="0"/>
              <a:t>Genesis 1:1-5</a:t>
            </a:r>
          </a:p>
          <a:p>
            <a:pPr algn="ctr"/>
            <a:r>
              <a:rPr lang="en-US" sz="2800" dirty="0"/>
              <a:t>Psalm 29</a:t>
            </a:r>
          </a:p>
          <a:p>
            <a:pPr algn="ctr"/>
            <a:r>
              <a:rPr lang="en-US" sz="2800" dirty="0"/>
              <a:t>Acts 19:1-7</a:t>
            </a:r>
          </a:p>
          <a:p>
            <a:pPr algn="ctr"/>
            <a:r>
              <a:rPr lang="en-US" sz="2800" dirty="0"/>
              <a:t>Mark 1:4-11</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312545"/>
            <a:ext cx="6934200" cy="2862322"/>
          </a:xfrm>
          <a:prstGeom prst="rect">
            <a:avLst/>
          </a:prstGeom>
        </p:spPr>
        <p:txBody>
          <a:bodyPr wrap="square">
            <a:spAutoFit/>
          </a:bodyPr>
          <a:lstStyle/>
          <a:p>
            <a:r>
              <a:rPr lang="en-US" sz="3600" dirty="0"/>
              <a:t>And people from the whole Judean countryside and all the people of Jerusalem were going out to him, and were baptized by him in the river Jordan, confessing their sins.</a:t>
            </a:r>
            <a:endParaRPr lang="en-US" sz="3600" dirty="0">
              <a:cs typeface="Arial" pitchFamily="34" charset="0"/>
            </a:endParaRPr>
          </a:p>
        </p:txBody>
      </p:sp>
      <p:sp>
        <p:nvSpPr>
          <p:cNvPr id="5" name="TextBox 4"/>
          <p:cNvSpPr txBox="1"/>
          <p:nvPr/>
        </p:nvSpPr>
        <p:spPr>
          <a:xfrm>
            <a:off x="5791200" y="4800601"/>
            <a:ext cx="3352800" cy="461665"/>
          </a:xfrm>
          <a:prstGeom prst="rect">
            <a:avLst/>
          </a:prstGeom>
          <a:noFill/>
        </p:spPr>
        <p:txBody>
          <a:bodyPr wrap="square" rtlCol="0">
            <a:spAutoFit/>
          </a:bodyPr>
          <a:lstStyle/>
          <a:p>
            <a:pPr algn="ctr"/>
            <a:r>
              <a:rPr lang="en-US" sz="2400" dirty="0">
                <a:solidFill>
                  <a:schemeClr val="tx1">
                    <a:lumMod val="95000"/>
                  </a:schemeClr>
                </a:solidFill>
              </a:rPr>
              <a:t>Mark 1:5</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Baptism of Jesus  -- JESUS MAFA, Cameroon</a:t>
            </a:r>
          </a:p>
        </p:txBody>
      </p:sp>
      <p:pic>
        <p:nvPicPr>
          <p:cNvPr id="2" name="Picture 1">
            <a:extLst>
              <a:ext uri="{FF2B5EF4-FFF2-40B4-BE49-F238E27FC236}">
                <a16:creationId xmlns:a16="http://schemas.microsoft.com/office/drawing/2014/main" id="{C2FB812C-2228-43D9-9715-27091F63B623}"/>
              </a:ext>
            </a:extLst>
          </p:cNvPr>
          <p:cNvPicPr>
            <a:picLocks noChangeAspect="1"/>
          </p:cNvPicPr>
          <p:nvPr/>
        </p:nvPicPr>
        <p:blipFill>
          <a:blip r:embed="rId2"/>
          <a:stretch>
            <a:fillRect/>
          </a:stretch>
        </p:blipFill>
        <p:spPr>
          <a:xfrm>
            <a:off x="1524000" y="117594"/>
            <a:ext cx="9153832" cy="6054606"/>
          </a:xfrm>
          <a:prstGeom prst="rect">
            <a:avLst/>
          </a:prstGeom>
        </p:spPr>
      </p:pic>
    </p:spTree>
    <p:extLst>
      <p:ext uri="{BB962C8B-B14F-4D97-AF65-F5344CB8AC3E}">
        <p14:creationId xmlns:p14="http://schemas.microsoft.com/office/powerpoint/2010/main" val="2957816993"/>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447800"/>
            <a:ext cx="6705600" cy="2862322"/>
          </a:xfrm>
          <a:prstGeom prst="rect">
            <a:avLst/>
          </a:prstGeom>
        </p:spPr>
        <p:txBody>
          <a:bodyPr wrap="square">
            <a:spAutoFit/>
          </a:bodyPr>
          <a:lstStyle/>
          <a:p>
            <a:r>
              <a:rPr lang="en-US" sz="3600" dirty="0"/>
              <a:t>He proclaimed, "The one who is more powerful than I is coming after me; I am not worthy to stoop down and untie the thong of his sandals.</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1:7</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597604"/>
            <a:ext cx="1981200" cy="1107996"/>
          </a:xfrm>
          <a:prstGeom prst="rect">
            <a:avLst/>
          </a:prstGeom>
          <a:noFill/>
        </p:spPr>
        <p:txBody>
          <a:bodyPr wrap="square" rtlCol="0">
            <a:spAutoFit/>
          </a:bodyPr>
          <a:lstStyle/>
          <a:p>
            <a:pPr algn="ctr"/>
            <a:r>
              <a:rPr lang="en-US" sz="1600" dirty="0">
                <a:solidFill>
                  <a:schemeClr val="tx1">
                    <a:lumMod val="95000"/>
                  </a:schemeClr>
                </a:solidFill>
              </a:rPr>
              <a:t>John Baptizing Christ</a:t>
            </a:r>
          </a:p>
          <a:p>
            <a:pPr algn="ctr"/>
            <a:endParaRPr lang="en-US" sz="1600" dirty="0">
              <a:solidFill>
                <a:schemeClr val="tx1">
                  <a:lumMod val="95000"/>
                </a:schemeClr>
              </a:solidFill>
            </a:endParaRPr>
          </a:p>
          <a:p>
            <a:pPr algn="ctr"/>
            <a:r>
              <a:rPr lang="en-US" sz="1600" dirty="0">
                <a:solidFill>
                  <a:schemeClr val="tx1">
                    <a:lumMod val="95000"/>
                  </a:schemeClr>
                </a:solidFill>
              </a:rPr>
              <a:t>Arian Baptistery</a:t>
            </a:r>
          </a:p>
          <a:p>
            <a:pPr algn="ctr"/>
            <a:r>
              <a:rPr lang="en-US" sz="1600" dirty="0">
                <a:solidFill>
                  <a:schemeClr val="tx1">
                    <a:lumMod val="95000"/>
                  </a:schemeClr>
                </a:solidFill>
              </a:rPr>
              <a:t>Ravenna, Italy</a:t>
            </a:r>
          </a:p>
        </p:txBody>
      </p:sp>
      <p:pic>
        <p:nvPicPr>
          <p:cNvPr id="2" name="Picture 1">
            <a:extLst>
              <a:ext uri="{FF2B5EF4-FFF2-40B4-BE49-F238E27FC236}">
                <a16:creationId xmlns:a16="http://schemas.microsoft.com/office/drawing/2014/main" id="{4F6C54A3-966B-467F-AB3B-8800CC3C95DC}"/>
              </a:ext>
            </a:extLst>
          </p:cNvPr>
          <p:cNvPicPr>
            <a:picLocks noChangeAspect="1"/>
          </p:cNvPicPr>
          <p:nvPr/>
        </p:nvPicPr>
        <p:blipFill>
          <a:blip r:embed="rId2"/>
          <a:stretch>
            <a:fillRect/>
          </a:stretch>
        </p:blipFill>
        <p:spPr>
          <a:xfrm>
            <a:off x="3815080" y="142876"/>
            <a:ext cx="6858000" cy="6562725"/>
          </a:xfrm>
          <a:prstGeom prst="rect">
            <a:avLst/>
          </a:prstGeom>
        </p:spPr>
      </p:pic>
    </p:spTree>
    <p:extLst>
      <p:ext uri="{BB962C8B-B14F-4D97-AF65-F5344CB8AC3E}">
        <p14:creationId xmlns:p14="http://schemas.microsoft.com/office/powerpoint/2010/main" val="798394229"/>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057401"/>
            <a:ext cx="7315200" cy="1200329"/>
          </a:xfrm>
          <a:prstGeom prst="rect">
            <a:avLst/>
          </a:prstGeom>
        </p:spPr>
        <p:txBody>
          <a:bodyPr wrap="square">
            <a:spAutoFit/>
          </a:bodyPr>
          <a:lstStyle/>
          <a:p>
            <a:r>
              <a:rPr lang="en-US" sz="3600" dirty="0"/>
              <a:t>I have baptized you with water; but he will baptize you with the Holy Spirit."</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1:8</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486401"/>
            <a:ext cx="1981200" cy="1323439"/>
          </a:xfrm>
          <a:prstGeom prst="rect">
            <a:avLst/>
          </a:prstGeom>
          <a:noFill/>
        </p:spPr>
        <p:txBody>
          <a:bodyPr wrap="square" rtlCol="0">
            <a:spAutoFit/>
          </a:bodyPr>
          <a:lstStyle/>
          <a:p>
            <a:pPr algn="ctr"/>
            <a:r>
              <a:rPr lang="en-US" sz="1600" dirty="0">
                <a:solidFill>
                  <a:schemeClr val="tx1">
                    <a:lumMod val="95000"/>
                  </a:schemeClr>
                </a:solidFill>
              </a:rPr>
              <a:t>John Baptizing Christ</a:t>
            </a:r>
          </a:p>
          <a:p>
            <a:pPr algn="ctr"/>
            <a:endParaRPr lang="en-US" sz="1600" dirty="0">
              <a:solidFill>
                <a:schemeClr val="tx1">
                  <a:lumMod val="95000"/>
                </a:schemeClr>
              </a:solidFill>
            </a:endParaRPr>
          </a:p>
          <a:p>
            <a:pPr algn="ctr"/>
            <a:r>
              <a:rPr lang="en-US" sz="1600" dirty="0">
                <a:solidFill>
                  <a:schemeClr val="tx1">
                    <a:lumMod val="95000"/>
                  </a:schemeClr>
                </a:solidFill>
              </a:rPr>
              <a:t>Lorenzo Scott</a:t>
            </a:r>
          </a:p>
          <a:p>
            <a:pPr algn="ctr"/>
            <a:r>
              <a:rPr lang="en-US" sz="1600" dirty="0">
                <a:solidFill>
                  <a:schemeClr val="tx1">
                    <a:lumMod val="95000"/>
                  </a:schemeClr>
                </a:solidFill>
              </a:rPr>
              <a:t>SAAM</a:t>
            </a:r>
          </a:p>
          <a:p>
            <a:pPr algn="ctr"/>
            <a:r>
              <a:rPr lang="en-US" sz="1600" dirty="0">
                <a:solidFill>
                  <a:schemeClr val="tx1">
                    <a:lumMod val="95000"/>
                  </a:schemeClr>
                </a:solidFill>
              </a:rPr>
              <a:t>Washington, DC</a:t>
            </a:r>
          </a:p>
        </p:txBody>
      </p:sp>
      <p:pic>
        <p:nvPicPr>
          <p:cNvPr id="5" name="Picture 4">
            <a:extLst>
              <a:ext uri="{FF2B5EF4-FFF2-40B4-BE49-F238E27FC236}">
                <a16:creationId xmlns:a16="http://schemas.microsoft.com/office/drawing/2014/main" id="{3717571C-137F-4CD3-AEAB-2B55EC595E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7600" y="0"/>
            <a:ext cx="6830568" cy="6858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35940"/>
            <a:ext cx="2667000" cy="1569660"/>
          </a:xfrm>
          <a:prstGeom prst="rect">
            <a:avLst/>
          </a:prstGeom>
          <a:noFill/>
        </p:spPr>
        <p:txBody>
          <a:bodyPr wrap="square" rtlCol="0">
            <a:spAutoFit/>
          </a:bodyPr>
          <a:lstStyle/>
          <a:p>
            <a:pPr algn="ctr"/>
            <a:r>
              <a:rPr lang="en-US" sz="1600" dirty="0">
                <a:solidFill>
                  <a:schemeClr val="tx1">
                    <a:lumMod val="95000"/>
                  </a:schemeClr>
                </a:solidFill>
              </a:rPr>
              <a:t>Baptism of Christ</a:t>
            </a:r>
          </a:p>
          <a:p>
            <a:pPr algn="ctr"/>
            <a:endParaRPr lang="en-US" sz="1600" dirty="0">
              <a:solidFill>
                <a:schemeClr val="tx1">
                  <a:lumMod val="95000"/>
                </a:schemeClr>
              </a:solidFill>
            </a:endParaRPr>
          </a:p>
          <a:p>
            <a:pPr algn="ctr"/>
            <a:r>
              <a:rPr lang="en-US" sz="1600"/>
              <a:t>Yohannes</a:t>
            </a:r>
            <a:r>
              <a:rPr lang="en-US" sz="1600" dirty="0"/>
              <a:t> Vardapet</a:t>
            </a:r>
          </a:p>
          <a:p>
            <a:pPr algn="ctr"/>
            <a:r>
              <a:rPr lang="en-US" sz="1600" dirty="0">
                <a:solidFill>
                  <a:schemeClr val="tx1">
                    <a:lumMod val="95000"/>
                  </a:schemeClr>
                </a:solidFill>
              </a:rPr>
              <a:t>Armenian Gospel Book</a:t>
            </a:r>
          </a:p>
          <a:p>
            <a:pPr algn="ctr"/>
            <a:r>
              <a:rPr lang="en-US" sz="1600" dirty="0">
                <a:solidFill>
                  <a:schemeClr val="tx1">
                    <a:lumMod val="95000"/>
                  </a:schemeClr>
                </a:solidFill>
              </a:rPr>
              <a:t>Walters Art Museum</a:t>
            </a:r>
          </a:p>
          <a:p>
            <a:pPr algn="ctr"/>
            <a:r>
              <a:rPr lang="en-US" sz="1600" dirty="0">
                <a:solidFill>
                  <a:schemeClr val="tx1">
                    <a:lumMod val="95000"/>
                  </a:schemeClr>
                </a:solidFill>
              </a:rPr>
              <a:t>Baltimore, MD</a:t>
            </a:r>
          </a:p>
        </p:txBody>
      </p:sp>
      <p:pic>
        <p:nvPicPr>
          <p:cNvPr id="3" name="Picture 2">
            <a:extLst>
              <a:ext uri="{FF2B5EF4-FFF2-40B4-BE49-F238E27FC236}">
                <a16:creationId xmlns:a16="http://schemas.microsoft.com/office/drawing/2014/main" id="{EAD42C95-0DD7-427E-8D90-8A3CA21407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0600" y="0"/>
            <a:ext cx="4825154" cy="6858000"/>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133600"/>
            <a:ext cx="6934200" cy="1754326"/>
          </a:xfrm>
          <a:prstGeom prst="rect">
            <a:avLst/>
          </a:prstGeom>
        </p:spPr>
        <p:txBody>
          <a:bodyPr wrap="square">
            <a:spAutoFit/>
          </a:bodyPr>
          <a:lstStyle/>
          <a:p>
            <a:r>
              <a:rPr lang="en-US" sz="3600" dirty="0"/>
              <a:t>In those days Jesus came from Nazareth of Galilee and was baptized by John in the Jordan.</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1:9</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628382"/>
            <a:ext cx="2819400" cy="1077218"/>
          </a:xfrm>
          <a:prstGeom prst="rect">
            <a:avLst/>
          </a:prstGeom>
          <a:noFill/>
        </p:spPr>
        <p:txBody>
          <a:bodyPr wrap="square" rtlCol="0">
            <a:spAutoFit/>
          </a:bodyPr>
          <a:lstStyle/>
          <a:p>
            <a:pPr algn="ctr"/>
            <a:r>
              <a:rPr lang="en-US" sz="1600" dirty="0">
                <a:solidFill>
                  <a:schemeClr val="tx1">
                    <a:lumMod val="95000"/>
                  </a:schemeClr>
                </a:solidFill>
              </a:rPr>
              <a:t>John Baptizing Jesus</a:t>
            </a:r>
          </a:p>
          <a:p>
            <a:pPr algn="ctr"/>
            <a:endParaRPr lang="en-US" sz="1600" dirty="0">
              <a:solidFill>
                <a:schemeClr val="tx1">
                  <a:lumMod val="95000"/>
                </a:schemeClr>
              </a:solidFill>
            </a:endParaRPr>
          </a:p>
          <a:p>
            <a:pPr algn="ctr"/>
            <a:r>
              <a:rPr lang="en-US" sz="1600" dirty="0">
                <a:solidFill>
                  <a:schemeClr val="tx1">
                    <a:lumMod val="95000"/>
                  </a:schemeClr>
                </a:solidFill>
              </a:rPr>
              <a:t>I </a:t>
            </a:r>
            <a:r>
              <a:rPr lang="en-US" sz="1600" dirty="0" err="1">
                <a:solidFill>
                  <a:schemeClr val="tx1">
                    <a:lumMod val="95000"/>
                  </a:schemeClr>
                </a:solidFill>
              </a:rPr>
              <a:t>Yesus</a:t>
            </a:r>
            <a:r>
              <a:rPr lang="en-US" sz="1600" dirty="0">
                <a:solidFill>
                  <a:schemeClr val="tx1">
                    <a:lumMod val="95000"/>
                  </a:schemeClr>
                </a:solidFill>
              </a:rPr>
              <a:t> Church</a:t>
            </a:r>
          </a:p>
          <a:p>
            <a:pPr algn="ctr"/>
            <a:r>
              <a:rPr lang="en-US" sz="1600" dirty="0">
                <a:solidFill>
                  <a:schemeClr val="tx1">
                    <a:lumMod val="95000"/>
                  </a:schemeClr>
                </a:solidFill>
              </a:rPr>
              <a:t>Axum, Ethiopia</a:t>
            </a:r>
          </a:p>
        </p:txBody>
      </p:sp>
      <p:pic>
        <p:nvPicPr>
          <p:cNvPr id="3" name="Picture 2">
            <a:extLst>
              <a:ext uri="{FF2B5EF4-FFF2-40B4-BE49-F238E27FC236}">
                <a16:creationId xmlns:a16="http://schemas.microsoft.com/office/drawing/2014/main" id="{F67A5510-95B3-4DA5-B557-5C025AE2DD0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05400" y="0"/>
            <a:ext cx="4991100" cy="6858000"/>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81200"/>
            <a:ext cx="6781800" cy="2308324"/>
          </a:xfrm>
          <a:prstGeom prst="rect">
            <a:avLst/>
          </a:prstGeom>
        </p:spPr>
        <p:txBody>
          <a:bodyPr wrap="square">
            <a:spAutoFit/>
          </a:bodyPr>
          <a:lstStyle/>
          <a:p>
            <a:r>
              <a:rPr lang="en-US" sz="3600" dirty="0"/>
              <a:t>And just as he was coming up out of the water, he saw the heavens torn apart and the Spirit descending like a dove on him.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1:10</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Then God said, "Let there be light"; and there was light.  And God saw that the light was good.</a:t>
            </a:r>
            <a:endParaRPr lang="en-US" sz="3600" dirty="0">
              <a:cs typeface="Arial" pitchFamily="34" charset="0"/>
            </a:endParaRPr>
          </a:p>
        </p:txBody>
      </p:sp>
      <p:sp>
        <p:nvSpPr>
          <p:cNvPr id="4" name="TextBox 3"/>
          <p:cNvSpPr txBox="1"/>
          <p:nvPr/>
        </p:nvSpPr>
        <p:spPr>
          <a:xfrm>
            <a:off x="5867400" y="4419601"/>
            <a:ext cx="3352800" cy="461665"/>
          </a:xfrm>
          <a:prstGeom prst="rect">
            <a:avLst/>
          </a:prstGeom>
          <a:noFill/>
        </p:spPr>
        <p:txBody>
          <a:bodyPr wrap="square" rtlCol="0">
            <a:spAutoFit/>
          </a:bodyPr>
          <a:lstStyle/>
          <a:p>
            <a:pPr algn="ctr"/>
            <a:r>
              <a:rPr lang="en-US" sz="2400" dirty="0">
                <a:solidFill>
                  <a:schemeClr val="tx1">
                    <a:lumMod val="95000"/>
                  </a:schemeClr>
                </a:solidFill>
              </a:rPr>
              <a:t>Genesis 1:3, 4a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Baptism of Christ  --  Dave </a:t>
            </a:r>
            <a:r>
              <a:rPr lang="en-US" sz="1600" dirty="0" err="1">
                <a:solidFill>
                  <a:schemeClr val="tx1">
                    <a:lumMod val="95000"/>
                  </a:schemeClr>
                </a:solidFill>
              </a:rPr>
              <a:t>Zelenka</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1EC55F2C-96A6-4941-AE9F-B1839025A8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90167" y="1"/>
            <a:ext cx="8149233" cy="6221283"/>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0"/>
            <a:ext cx="7086600" cy="2308324"/>
          </a:xfrm>
          <a:prstGeom prst="rect">
            <a:avLst/>
          </a:prstGeom>
        </p:spPr>
        <p:txBody>
          <a:bodyPr wrap="square">
            <a:spAutoFit/>
          </a:bodyPr>
          <a:lstStyle/>
          <a:p>
            <a:r>
              <a:rPr lang="en-US" sz="3600" dirty="0"/>
              <a:t>And a voice came from heaven, "You are my Son, the Beloved; with you I am well pleased."</a:t>
            </a:r>
          </a:p>
          <a:p>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Mark 1:11</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5638800"/>
            <a:ext cx="3048000" cy="738664"/>
          </a:xfrm>
          <a:prstGeom prst="rect">
            <a:avLst/>
          </a:prstGeom>
          <a:noFill/>
        </p:spPr>
        <p:txBody>
          <a:bodyPr wrap="square" rtlCol="0">
            <a:spAutoFit/>
          </a:bodyPr>
          <a:lstStyle/>
          <a:p>
            <a:pPr algn="ctr"/>
            <a:r>
              <a:rPr lang="en-US" sz="1400" dirty="0">
                <a:solidFill>
                  <a:schemeClr val="tx1">
                    <a:lumMod val="95000"/>
                  </a:schemeClr>
                </a:solidFill>
              </a:rPr>
              <a:t>River</a:t>
            </a:r>
          </a:p>
          <a:p>
            <a:pPr algn="ctr"/>
            <a:endParaRPr lang="en-US" sz="1400" dirty="0">
              <a:solidFill>
                <a:schemeClr val="tx1">
                  <a:lumMod val="95000"/>
                </a:schemeClr>
              </a:solidFill>
            </a:endParaRPr>
          </a:p>
          <a:p>
            <a:pPr algn="ctr"/>
            <a:r>
              <a:rPr lang="en-US" sz="1400" dirty="0">
                <a:solidFill>
                  <a:schemeClr val="tx1">
                    <a:lumMod val="95000"/>
                  </a:schemeClr>
                </a:solidFill>
              </a:rPr>
              <a:t>John August Swanson</a:t>
            </a:r>
          </a:p>
        </p:txBody>
      </p:sp>
      <p:pic>
        <p:nvPicPr>
          <p:cNvPr id="5" name="Picture 4">
            <a:extLst>
              <a:ext uri="{FF2B5EF4-FFF2-40B4-BE49-F238E27FC236}">
                <a16:creationId xmlns:a16="http://schemas.microsoft.com/office/drawing/2014/main" id="{D2CAD7F5-3DF0-7B1F-A577-203974032B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19599" y="-3808"/>
            <a:ext cx="3352801" cy="6789420"/>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fr-FR" sz="1600" dirty="0"/>
              <a:t>https://www.mikemoyersfineart.com/</a:t>
            </a:r>
          </a:p>
          <a:p>
            <a:pPr>
              <a:buNone/>
            </a:pPr>
            <a:r>
              <a:rPr lang="en-US" sz="1600" dirty="0"/>
              <a:t>https://commons.wikimedia.org/wiki/File:Wilderness_of_Engedi,_with_the_monastery_of_St._Saba,_lookin_Wellcome_V0049464.jpg</a:t>
            </a:r>
          </a:p>
          <a:p>
            <a:pPr>
              <a:buNone/>
            </a:pPr>
            <a:r>
              <a:rPr lang="en-US" sz="1600" dirty="0"/>
              <a:t>https://www.flickr.com/photos/johnragai/34003892444/</a:t>
            </a:r>
          </a:p>
          <a:p>
            <a:pPr>
              <a:buNone/>
            </a:pPr>
            <a:r>
              <a:rPr lang="en-US" sz="1600" dirty="0"/>
              <a:t>https://commons.wikimedia.org/wiki/File:Saint_John_the_Baptist_Preaching_to_the_Masses_in_the_Wilderness_oil_on_oak_panel_by_Pieter_Brueghel_the_Younger.jpg</a:t>
            </a:r>
          </a:p>
          <a:p>
            <a:pPr>
              <a:buNone/>
            </a:pPr>
            <a:r>
              <a:rPr lang="en-US" sz="1600" dirty="0"/>
              <a:t>http://diglib.library.vanderbilt.edu/act-imagelink.pl?RC=54494</a:t>
            </a:r>
          </a:p>
          <a:p>
            <a:pPr>
              <a:buNone/>
            </a:pPr>
            <a:r>
              <a:rPr lang="en-US" sz="1600" dirty="0"/>
              <a:t>http://diglib.library.vanderbilt.edu/act-imagelink.pl?RC=48290</a:t>
            </a:r>
          </a:p>
          <a:p>
            <a:pPr>
              <a:buNone/>
            </a:pPr>
            <a:r>
              <a:rPr lang="en-US" sz="1600" dirty="0"/>
              <a:t>https://americanart.si.edu/artwork/baptism-jesus-33953</a:t>
            </a:r>
          </a:p>
          <a:p>
            <a:pPr>
              <a:buNone/>
            </a:pPr>
            <a:r>
              <a:rPr lang="en-US" sz="1600" dirty="0"/>
              <a:t>https://www.flickr.com/photos/medmss/8614784984</a:t>
            </a:r>
          </a:p>
          <a:p>
            <a:pPr>
              <a:buNone/>
            </a:pPr>
            <a:r>
              <a:rPr lang="en-US" sz="1600" dirty="0"/>
              <a:t>https://www.flickr.com/photos/adam_jones/8701132677</a:t>
            </a:r>
          </a:p>
          <a:p>
            <a:pPr>
              <a:buNone/>
            </a:pPr>
            <a:r>
              <a:rPr lang="en-US" sz="1600" dirty="0"/>
              <a:t>https://commons.wikimedia.org/wiki/File:Baptism-of-Christ.jpg</a:t>
            </a:r>
          </a:p>
          <a:p>
            <a:pPr>
              <a:buNone/>
            </a:pPr>
            <a:r>
              <a:rPr lang="en-US" sz="1600" dirty="0"/>
              <a:t>Estate of John August Swanson, https://www.johnaugustswanson.com/</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638800"/>
            <a:ext cx="1524000" cy="1077218"/>
          </a:xfrm>
          <a:prstGeom prst="rect">
            <a:avLst/>
          </a:prstGeom>
          <a:noFill/>
        </p:spPr>
        <p:txBody>
          <a:bodyPr wrap="square" rtlCol="0">
            <a:spAutoFit/>
          </a:bodyPr>
          <a:lstStyle/>
          <a:p>
            <a:pPr algn="ctr"/>
            <a:r>
              <a:rPr lang="fr-FR" sz="1600" dirty="0" err="1">
                <a:solidFill>
                  <a:schemeClr val="tx1">
                    <a:lumMod val="95000"/>
                  </a:schemeClr>
                </a:solidFill>
              </a:rPr>
              <a:t>Awake</a:t>
            </a:r>
            <a:r>
              <a:rPr lang="fr-FR" sz="1600" dirty="0">
                <a:solidFill>
                  <a:schemeClr val="tx1">
                    <a:lumMod val="95000"/>
                  </a:schemeClr>
                </a:solidFill>
              </a:rPr>
              <a:t> </a:t>
            </a:r>
            <a:r>
              <a:rPr lang="fr-FR" sz="1600" dirty="0" err="1">
                <a:solidFill>
                  <a:schemeClr val="tx1">
                    <a:lumMod val="95000"/>
                  </a:schemeClr>
                </a:solidFill>
              </a:rPr>
              <a:t>My</a:t>
            </a:r>
            <a:r>
              <a:rPr lang="fr-FR" sz="1600" dirty="0">
                <a:solidFill>
                  <a:schemeClr val="tx1">
                    <a:lumMod val="95000"/>
                  </a:schemeClr>
                </a:solidFill>
              </a:rPr>
              <a:t> Soul</a:t>
            </a:r>
          </a:p>
          <a:p>
            <a:pPr algn="ctr"/>
            <a:endParaRPr lang="fr-FR" sz="1600" dirty="0">
              <a:solidFill>
                <a:schemeClr val="tx1">
                  <a:lumMod val="95000"/>
                </a:schemeClr>
              </a:solidFill>
            </a:endParaRPr>
          </a:p>
          <a:p>
            <a:pPr algn="ctr"/>
            <a:r>
              <a:rPr lang="fr-FR" sz="1600" dirty="0">
                <a:solidFill>
                  <a:schemeClr val="tx1">
                    <a:lumMod val="95000"/>
                  </a:schemeClr>
                </a:solidFill>
              </a:rPr>
              <a:t>Mike </a:t>
            </a:r>
            <a:r>
              <a:rPr lang="fr-FR" sz="1600" dirty="0" err="1">
                <a:solidFill>
                  <a:schemeClr val="tx1">
                    <a:lumMod val="95000"/>
                  </a:schemeClr>
                </a:solidFill>
              </a:rPr>
              <a:t>Moyers</a:t>
            </a:r>
            <a:endParaRPr lang="fr-FR" sz="1600" dirty="0">
              <a:solidFill>
                <a:schemeClr val="tx1">
                  <a:lumMod val="95000"/>
                </a:schemeClr>
              </a:solidFill>
            </a:endParaRPr>
          </a:p>
          <a:p>
            <a:pPr algn="ctr"/>
            <a:r>
              <a:rPr lang="fr-FR" sz="1600" dirty="0">
                <a:solidFill>
                  <a:schemeClr val="tx1">
                    <a:lumMod val="95000"/>
                  </a:schemeClr>
                </a:solidFill>
              </a:rPr>
              <a:t>Nashville, TN</a:t>
            </a:r>
            <a:endParaRPr lang="en-US" sz="1600" dirty="0">
              <a:solidFill>
                <a:schemeClr val="tx1">
                  <a:lumMod val="95000"/>
                </a:schemeClr>
              </a:solidFill>
            </a:endParaRPr>
          </a:p>
        </p:txBody>
      </p:sp>
      <p:pic>
        <p:nvPicPr>
          <p:cNvPr id="4" name="Picture 3">
            <a:extLst>
              <a:ext uri="{FF2B5EF4-FFF2-40B4-BE49-F238E27FC236}">
                <a16:creationId xmlns:a16="http://schemas.microsoft.com/office/drawing/2014/main" id="{DA5F56AB-5DC1-4D25-859C-9B43A3A707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0" y="304800"/>
            <a:ext cx="6248400" cy="62484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524000"/>
            <a:ext cx="6858000" cy="3416320"/>
          </a:xfrm>
          <a:prstGeom prst="rect">
            <a:avLst/>
          </a:prstGeom>
        </p:spPr>
        <p:txBody>
          <a:bodyPr wrap="square">
            <a:spAutoFit/>
          </a:bodyPr>
          <a:lstStyle/>
          <a:p>
            <a:r>
              <a:rPr lang="en-US" sz="3600" dirty="0"/>
              <a:t>The voice of the LORD shakes the wilderness; … </a:t>
            </a:r>
          </a:p>
          <a:p>
            <a:r>
              <a:rPr lang="en-US" sz="3600" dirty="0"/>
              <a:t>The voice of the LORD causes the oaks to whirl …</a:t>
            </a:r>
          </a:p>
          <a:p>
            <a:r>
              <a:rPr lang="en-US" sz="3600" dirty="0"/>
              <a:t>May the LORD bless his people with peace!</a:t>
            </a:r>
            <a:endParaRPr lang="en-US" sz="3600" dirty="0">
              <a:cs typeface="Arial" pitchFamily="34" charset="0"/>
            </a:endParaRPr>
          </a:p>
        </p:txBody>
      </p:sp>
      <p:sp>
        <p:nvSpPr>
          <p:cNvPr id="5" name="TextBox 4"/>
          <p:cNvSpPr txBox="1"/>
          <p:nvPr/>
        </p:nvSpPr>
        <p:spPr>
          <a:xfrm>
            <a:off x="6019800" y="5380384"/>
            <a:ext cx="3352800" cy="461665"/>
          </a:xfrm>
          <a:prstGeom prst="rect">
            <a:avLst/>
          </a:prstGeom>
          <a:noFill/>
        </p:spPr>
        <p:txBody>
          <a:bodyPr wrap="square" rtlCol="0">
            <a:spAutoFit/>
          </a:bodyPr>
          <a:lstStyle/>
          <a:p>
            <a:pPr algn="ctr"/>
            <a:r>
              <a:rPr lang="en-US" sz="2400" dirty="0">
                <a:solidFill>
                  <a:schemeClr val="tx1">
                    <a:lumMod val="95000"/>
                  </a:schemeClr>
                </a:solidFill>
              </a:rPr>
              <a:t>Psalm 29:8a, 9a, 11b</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6324600"/>
            <a:ext cx="8991600" cy="338554"/>
          </a:xfrm>
          <a:prstGeom prst="rect">
            <a:avLst/>
          </a:prstGeom>
          <a:noFill/>
        </p:spPr>
        <p:txBody>
          <a:bodyPr wrap="square" rtlCol="0">
            <a:spAutoFit/>
          </a:bodyPr>
          <a:lstStyle/>
          <a:p>
            <a:pPr algn="ctr"/>
            <a:r>
              <a:rPr lang="en-US" sz="1600" dirty="0" err="1">
                <a:solidFill>
                  <a:schemeClr val="tx1">
                    <a:lumMod val="95000"/>
                  </a:schemeClr>
                </a:solidFill>
              </a:rPr>
              <a:t>Engedi</a:t>
            </a:r>
            <a:r>
              <a:rPr lang="en-US" sz="1600" dirty="0">
                <a:solidFill>
                  <a:schemeClr val="tx1">
                    <a:lumMod val="95000"/>
                  </a:schemeClr>
                </a:solidFill>
              </a:rPr>
              <a:t> Wilderness, St. Saba Monastery, Israel  --  David Roberts/Louis </a:t>
            </a:r>
            <a:r>
              <a:rPr lang="en-US" sz="1600" dirty="0" err="1">
                <a:solidFill>
                  <a:schemeClr val="tx1">
                    <a:lumMod val="95000"/>
                  </a:schemeClr>
                </a:solidFill>
              </a:rPr>
              <a:t>Haghe</a:t>
            </a:r>
            <a:r>
              <a:rPr lang="en-US" sz="1600" dirty="0">
                <a:solidFill>
                  <a:schemeClr val="tx1">
                    <a:lumMod val="95000"/>
                  </a:schemeClr>
                </a:solidFill>
              </a:rPr>
              <a:t>, </a:t>
            </a:r>
            <a:r>
              <a:rPr lang="en-US" sz="1600" dirty="0" err="1">
                <a:solidFill>
                  <a:schemeClr val="tx1">
                    <a:lumMod val="95000"/>
                  </a:schemeClr>
                </a:solidFill>
              </a:rPr>
              <a:t>Wellcome</a:t>
            </a:r>
            <a:r>
              <a:rPr lang="en-US" sz="1600" dirty="0">
                <a:solidFill>
                  <a:schemeClr val="tx1">
                    <a:lumMod val="95000"/>
                  </a:schemeClr>
                </a:solidFill>
              </a:rPr>
              <a:t> Trust</a:t>
            </a:r>
          </a:p>
        </p:txBody>
      </p:sp>
      <p:pic>
        <p:nvPicPr>
          <p:cNvPr id="2" name="Picture 1">
            <a:extLst>
              <a:ext uri="{FF2B5EF4-FFF2-40B4-BE49-F238E27FC236}">
                <a16:creationId xmlns:a16="http://schemas.microsoft.com/office/drawing/2014/main" id="{D7E53F96-9F73-4F2A-9196-F069ED463C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52400"/>
            <a:ext cx="9144000" cy="6015038"/>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3700" y="1752600"/>
            <a:ext cx="6324600" cy="2308324"/>
          </a:xfrm>
          <a:prstGeom prst="rect">
            <a:avLst/>
          </a:prstGeom>
        </p:spPr>
        <p:txBody>
          <a:bodyPr wrap="square">
            <a:spAutoFit/>
          </a:bodyPr>
          <a:lstStyle/>
          <a:p>
            <a:r>
              <a:rPr lang="en-US" sz="3600" dirty="0"/>
              <a:t>When Paul had laid his hands on them, the Holy Spirit came upon them, and they spoke in tongues and prophesied--</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Acts 19:6</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704582"/>
            <a:ext cx="1752600" cy="1077218"/>
          </a:xfrm>
          <a:prstGeom prst="rect">
            <a:avLst/>
          </a:prstGeom>
          <a:noFill/>
        </p:spPr>
        <p:txBody>
          <a:bodyPr wrap="square" rtlCol="0">
            <a:spAutoFit/>
          </a:bodyPr>
          <a:lstStyle/>
          <a:p>
            <a:pPr algn="ctr"/>
            <a:r>
              <a:rPr lang="en-US" sz="1600" dirty="0">
                <a:solidFill>
                  <a:schemeClr val="tx1">
                    <a:lumMod val="95000"/>
                  </a:schemeClr>
                </a:solidFill>
              </a:rPr>
              <a:t>Easter Eve, Laying on of Hands</a:t>
            </a:r>
          </a:p>
          <a:p>
            <a:pPr algn="ctr"/>
            <a:endParaRPr lang="en-US" sz="1600" dirty="0">
              <a:solidFill>
                <a:schemeClr val="tx1">
                  <a:lumMod val="95000"/>
                </a:schemeClr>
              </a:solidFill>
            </a:endParaRPr>
          </a:p>
          <a:p>
            <a:pPr algn="ctr"/>
            <a:r>
              <a:rPr lang="en-US" sz="1600" dirty="0">
                <a:solidFill>
                  <a:schemeClr val="tx1">
                    <a:lumMod val="95000"/>
                  </a:schemeClr>
                </a:solidFill>
              </a:rPr>
              <a:t>St. Ignatius Church</a:t>
            </a:r>
          </a:p>
        </p:txBody>
      </p:sp>
      <p:pic>
        <p:nvPicPr>
          <p:cNvPr id="3" name="Picture 2">
            <a:extLst>
              <a:ext uri="{FF2B5EF4-FFF2-40B4-BE49-F238E27FC236}">
                <a16:creationId xmlns:a16="http://schemas.microsoft.com/office/drawing/2014/main" id="{FD87ABE2-3F94-4D41-915E-005504E2D0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9194" y="-30480"/>
            <a:ext cx="6817807"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315200" cy="1754326"/>
          </a:xfrm>
          <a:prstGeom prst="rect">
            <a:avLst/>
          </a:prstGeom>
        </p:spPr>
        <p:txBody>
          <a:bodyPr wrap="square">
            <a:spAutoFit/>
          </a:bodyPr>
          <a:lstStyle/>
          <a:p>
            <a:r>
              <a:rPr lang="en-US" sz="3600" dirty="0"/>
              <a:t>John the baptizer appeared in the wilderness, proclaiming a baptism of repentance for the forgiveness of sins.</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Mark 1:4</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John the Baptist Preaching in the Wilderness  --  Pieter Brueghel the Younger</a:t>
            </a:r>
          </a:p>
        </p:txBody>
      </p:sp>
      <p:pic>
        <p:nvPicPr>
          <p:cNvPr id="2" name="Picture 1">
            <a:extLst>
              <a:ext uri="{FF2B5EF4-FFF2-40B4-BE49-F238E27FC236}">
                <a16:creationId xmlns:a16="http://schemas.microsoft.com/office/drawing/2014/main" id="{871A4A63-7FCB-4BF9-8C85-B8D233AE4B01}"/>
              </a:ext>
            </a:extLst>
          </p:cNvPr>
          <p:cNvPicPr>
            <a:picLocks noChangeAspect="1"/>
          </p:cNvPicPr>
          <p:nvPr/>
        </p:nvPicPr>
        <p:blipFill>
          <a:blip r:embed="rId2"/>
          <a:stretch>
            <a:fillRect/>
          </a:stretch>
        </p:blipFill>
        <p:spPr>
          <a:xfrm>
            <a:off x="1488558" y="251460"/>
            <a:ext cx="9179442" cy="592074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557</TotalTime>
  <Words>689</Words>
  <Application>Microsoft Office PowerPoint</Application>
  <PresentationFormat>Widescreen</PresentationFormat>
  <Paragraphs>78</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First Sunday after Christmas Day Year A</vt:lpstr>
      <vt:lpstr>Baptism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Baptism of the Lord</dc:title>
  <dc:creator>Anne</dc:creator>
  <cp:lastModifiedBy>Anne Richardson</cp:lastModifiedBy>
  <cp:revision>102</cp:revision>
  <dcterms:created xsi:type="dcterms:W3CDTF">2016-08-31T16:46:43Z</dcterms:created>
  <dcterms:modified xsi:type="dcterms:W3CDTF">2022-10-11T19:55:17Z</dcterms:modified>
</cp:coreProperties>
</file>