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4"/>
  </p:notesMasterIdLst>
  <p:sldIdLst>
    <p:sldId id="256" r:id="rId2"/>
    <p:sldId id="282" r:id="rId3"/>
    <p:sldId id="382" r:id="rId4"/>
    <p:sldId id="383" r:id="rId5"/>
    <p:sldId id="384" r:id="rId6"/>
    <p:sldId id="385" r:id="rId7"/>
    <p:sldId id="386" r:id="rId8"/>
    <p:sldId id="387" r:id="rId9"/>
    <p:sldId id="408" r:id="rId10"/>
    <p:sldId id="409" r:id="rId11"/>
    <p:sldId id="390" r:id="rId12"/>
    <p:sldId id="393" r:id="rId13"/>
    <p:sldId id="394" r:id="rId14"/>
    <p:sldId id="395" r:id="rId15"/>
    <p:sldId id="396" r:id="rId16"/>
    <p:sldId id="397" r:id="rId17"/>
    <p:sldId id="398" r:id="rId18"/>
    <p:sldId id="399" r:id="rId19"/>
    <p:sldId id="400" r:id="rId20"/>
    <p:sldId id="401" r:id="rId21"/>
    <p:sldId id="404" r:id="rId22"/>
    <p:sldId id="29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5AA7"/>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08" autoAdjust="0"/>
  </p:normalViewPr>
  <p:slideViewPr>
    <p:cSldViewPr>
      <p:cViewPr varScale="1">
        <p:scale>
          <a:sx n="75" d="100"/>
          <a:sy n="75" d="100"/>
        </p:scale>
        <p:origin x="58" y="43"/>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10/24/2022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17</a:t>
            </a:fld>
            <a:endParaRPr lang="en-US"/>
          </a:p>
        </p:txBody>
      </p:sp>
    </p:spTree>
    <p:extLst>
      <p:ext uri="{BB962C8B-B14F-4D97-AF65-F5344CB8AC3E}">
        <p14:creationId xmlns:p14="http://schemas.microsoft.com/office/powerpoint/2010/main" val="841633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21</a:t>
            </a:fld>
            <a:endParaRPr lang="en-US"/>
          </a:p>
        </p:txBody>
      </p:sp>
    </p:spTree>
    <p:extLst>
      <p:ext uri="{BB962C8B-B14F-4D97-AF65-F5344CB8AC3E}">
        <p14:creationId xmlns:p14="http://schemas.microsoft.com/office/powerpoint/2010/main" val="1017419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10/24/2022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dirty="0"/>
              <a:t>All Saints Day</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1981200" y="5827694"/>
            <a:ext cx="8305800" cy="954107"/>
          </a:xfrm>
          <a:prstGeom prst="rect">
            <a:avLst/>
          </a:prstGeom>
          <a:solidFill>
            <a:srgbClr val="495AA7">
              <a:alpha val="65000"/>
            </a:srgbClr>
          </a:solidFill>
        </p:spPr>
        <p:txBody>
          <a:bodyPr wrap="square">
            <a:spAutoFit/>
          </a:bodyPr>
          <a:lstStyle/>
          <a:p>
            <a:pPr algn="ctr"/>
            <a:r>
              <a:rPr lang="en-US" sz="2800" dirty="0"/>
              <a:t>Wisdom of Solomon 3:1-9 or Isaiah 25:6-9 and Psalm 24  Revelation 21:1-6a  •  John 11:32-44</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752600"/>
            <a:ext cx="6934200" cy="2308324"/>
          </a:xfrm>
          <a:prstGeom prst="rect">
            <a:avLst/>
          </a:prstGeom>
        </p:spPr>
        <p:txBody>
          <a:bodyPr wrap="square">
            <a:spAutoFit/>
          </a:bodyPr>
          <a:lstStyle/>
          <a:p>
            <a:r>
              <a:rPr lang="en-US" sz="3600" dirty="0"/>
              <a:t>When Jesus saw her weeping, and the Jews who came with her also weeping, he was greatly disturbed in spirit and deeply moved.</a:t>
            </a:r>
            <a:endParaRPr lang="en-US" sz="3600" dirty="0">
              <a:cs typeface="Arial" pitchFamily="34" charset="0"/>
            </a:endParaRPr>
          </a:p>
        </p:txBody>
      </p:sp>
      <p:sp>
        <p:nvSpPr>
          <p:cNvPr id="5" name="TextBox 4"/>
          <p:cNvSpPr txBox="1"/>
          <p:nvPr/>
        </p:nvSpPr>
        <p:spPr>
          <a:xfrm>
            <a:off x="5791200" y="4614923"/>
            <a:ext cx="3352800" cy="461665"/>
          </a:xfrm>
          <a:prstGeom prst="rect">
            <a:avLst/>
          </a:prstGeom>
          <a:noFill/>
        </p:spPr>
        <p:txBody>
          <a:bodyPr wrap="square" rtlCol="0">
            <a:spAutoFit/>
          </a:bodyPr>
          <a:lstStyle/>
          <a:p>
            <a:pPr algn="ctr"/>
            <a:r>
              <a:rPr lang="en-US" sz="2400" dirty="0">
                <a:solidFill>
                  <a:schemeClr val="tx1">
                    <a:lumMod val="95000"/>
                  </a:schemeClr>
                </a:solidFill>
              </a:rPr>
              <a:t>John 11:33</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0800" y="5791200"/>
            <a:ext cx="7315200" cy="553998"/>
          </a:xfrm>
          <a:prstGeom prst="rect">
            <a:avLst/>
          </a:prstGeom>
          <a:noFill/>
        </p:spPr>
        <p:txBody>
          <a:bodyPr wrap="square" rtlCol="0">
            <a:spAutoFit/>
          </a:bodyPr>
          <a:lstStyle/>
          <a:p>
            <a:pPr algn="ctr"/>
            <a:r>
              <a:rPr lang="en-US" sz="1400" dirty="0">
                <a:solidFill>
                  <a:schemeClr val="tx1">
                    <a:lumMod val="95000"/>
                  </a:schemeClr>
                </a:solidFill>
              </a:rPr>
              <a:t>Raising of Lazarus, detail  --  Frank Wesley</a:t>
            </a:r>
          </a:p>
          <a:p>
            <a:pPr algn="ct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E4D926CB-C389-4893-E7E7-9872098534F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703225" y="1295400"/>
            <a:ext cx="5201983" cy="3910265"/>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2438401"/>
            <a:ext cx="6781800" cy="1200329"/>
          </a:xfrm>
          <a:prstGeom prst="rect">
            <a:avLst/>
          </a:prstGeom>
        </p:spPr>
        <p:txBody>
          <a:bodyPr wrap="square">
            <a:spAutoFit/>
          </a:bodyPr>
          <a:lstStyle/>
          <a:p>
            <a:r>
              <a:rPr lang="en-US" sz="3600" dirty="0"/>
              <a:t>Jesus began to weep so the Jews said, "See how he loved him!"</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John 11:35-36</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07777"/>
          </a:xfrm>
          <a:prstGeom prst="rect">
            <a:avLst/>
          </a:prstGeom>
          <a:noFill/>
        </p:spPr>
        <p:txBody>
          <a:bodyPr wrap="square" rtlCol="0">
            <a:spAutoFit/>
          </a:bodyPr>
          <a:lstStyle/>
          <a:p>
            <a:pPr algn="ctr"/>
            <a:r>
              <a:rPr lang="en-US" sz="1400" dirty="0">
                <a:solidFill>
                  <a:schemeClr val="tx1">
                    <a:lumMod val="95000"/>
                  </a:schemeClr>
                </a:solidFill>
              </a:rPr>
              <a:t>Jesus Began to Weep  -- James Tissot, Brooklyn Museum of Art, New York, NY</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EA6C5002-C32D-4FE5-B406-20CD3B91B02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54427" y="39256"/>
            <a:ext cx="8408773" cy="6285345"/>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590801"/>
            <a:ext cx="7086600" cy="646331"/>
          </a:xfrm>
          <a:prstGeom prst="rect">
            <a:avLst/>
          </a:prstGeom>
        </p:spPr>
        <p:txBody>
          <a:bodyPr wrap="square">
            <a:spAutoFit/>
          </a:bodyPr>
          <a:lstStyle/>
          <a:p>
            <a:r>
              <a:rPr lang="en-US" sz="3600" dirty="0"/>
              <a:t>Jesus said, "Take away the stone."</a:t>
            </a:r>
            <a:endParaRPr lang="en-US" sz="3600" dirty="0">
              <a:cs typeface="Arial" pitchFamily="34" charset="0"/>
            </a:endParaRPr>
          </a:p>
        </p:txBody>
      </p:sp>
      <p:sp>
        <p:nvSpPr>
          <p:cNvPr id="5" name="TextBox 4"/>
          <p:cNvSpPr txBox="1"/>
          <p:nvPr/>
        </p:nvSpPr>
        <p:spPr>
          <a:xfrm>
            <a:off x="5791200" y="3886201"/>
            <a:ext cx="3352800" cy="461665"/>
          </a:xfrm>
          <a:prstGeom prst="rect">
            <a:avLst/>
          </a:prstGeom>
          <a:noFill/>
        </p:spPr>
        <p:txBody>
          <a:bodyPr wrap="square" rtlCol="0">
            <a:spAutoFit/>
          </a:bodyPr>
          <a:lstStyle/>
          <a:p>
            <a:pPr algn="ctr"/>
            <a:r>
              <a:rPr lang="en-US" sz="2400" dirty="0">
                <a:solidFill>
                  <a:schemeClr val="tx1">
                    <a:lumMod val="95000"/>
                  </a:schemeClr>
                </a:solidFill>
              </a:rPr>
              <a:t>John 11:39a</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2209D6-A90B-468A-9DE6-C27E69BE8A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96664" y="228600"/>
            <a:ext cx="8114136" cy="6023048"/>
          </a:xfrm>
          <a:prstGeom prst="rect">
            <a:avLst/>
          </a:prstGeom>
        </p:spPr>
      </p:pic>
      <p:sp>
        <p:nvSpPr>
          <p:cNvPr id="7" name="TextBox 6">
            <a:extLst>
              <a:ext uri="{FF2B5EF4-FFF2-40B4-BE49-F238E27FC236}">
                <a16:creationId xmlns:a16="http://schemas.microsoft.com/office/drawing/2014/main" id="{5A31E816-0158-402E-A471-80BE8B592071}"/>
              </a:ext>
            </a:extLst>
          </p:cNvPr>
          <p:cNvSpPr txBox="1"/>
          <p:nvPr/>
        </p:nvSpPr>
        <p:spPr>
          <a:xfrm>
            <a:off x="1944264" y="6443246"/>
            <a:ext cx="8495136" cy="307777"/>
          </a:xfrm>
          <a:prstGeom prst="rect">
            <a:avLst/>
          </a:prstGeom>
          <a:noFill/>
        </p:spPr>
        <p:txBody>
          <a:bodyPr wrap="square" rtlCol="0">
            <a:spAutoFit/>
          </a:bodyPr>
          <a:lstStyle/>
          <a:p>
            <a:pPr algn="ctr"/>
            <a:r>
              <a:rPr lang="en-US" sz="1400" dirty="0"/>
              <a:t>Raising of Lazarus  --  Vincent van Gogh, Van Gogh Museum, Amsterdam, Netherlands</a:t>
            </a: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133600"/>
            <a:ext cx="6705600" cy="1754326"/>
          </a:xfrm>
          <a:prstGeom prst="rect">
            <a:avLst/>
          </a:prstGeom>
        </p:spPr>
        <p:txBody>
          <a:bodyPr wrap="square">
            <a:spAutoFit/>
          </a:bodyPr>
          <a:lstStyle/>
          <a:p>
            <a:r>
              <a:rPr lang="en-US" sz="3600" dirty="0"/>
              <a:t>And Jesus looked upward and said, "Father, I thank you for having heard me."</a:t>
            </a: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John 11:41</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C7131B-84E1-4B04-8318-BF89B27B96F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05400" y="-1"/>
            <a:ext cx="4495800" cy="6866313"/>
          </a:xfrm>
          <a:prstGeom prst="rect">
            <a:avLst/>
          </a:prstGeom>
        </p:spPr>
      </p:pic>
      <p:sp>
        <p:nvSpPr>
          <p:cNvPr id="3" name="Rectangle 2">
            <a:extLst>
              <a:ext uri="{FF2B5EF4-FFF2-40B4-BE49-F238E27FC236}">
                <a16:creationId xmlns:a16="http://schemas.microsoft.com/office/drawing/2014/main" id="{48E48958-704D-4E78-BD85-9D7590998A34}"/>
              </a:ext>
            </a:extLst>
          </p:cNvPr>
          <p:cNvSpPr/>
          <p:nvPr/>
        </p:nvSpPr>
        <p:spPr>
          <a:xfrm>
            <a:off x="2286000" y="5257800"/>
            <a:ext cx="2438400" cy="1384995"/>
          </a:xfrm>
          <a:prstGeom prst="rect">
            <a:avLst/>
          </a:prstGeom>
        </p:spPr>
        <p:txBody>
          <a:bodyPr wrap="square">
            <a:spAutoFit/>
          </a:bodyPr>
          <a:lstStyle/>
          <a:p>
            <a:pPr algn="ctr"/>
            <a:r>
              <a:rPr lang="en-US" sz="1400" dirty="0"/>
              <a:t>Christ speaking to God and Raising Lazarus</a:t>
            </a:r>
          </a:p>
          <a:p>
            <a:pPr algn="ctr"/>
            <a:endParaRPr lang="en-US" sz="1400" dirty="0"/>
          </a:p>
          <a:p>
            <a:pPr algn="ctr"/>
            <a:r>
              <a:rPr lang="en-US" sz="1400" dirty="0"/>
              <a:t>Sarcophagus</a:t>
            </a:r>
          </a:p>
          <a:p>
            <a:pPr algn="ctr"/>
            <a:r>
              <a:rPr lang="en-US" sz="1400" dirty="0"/>
              <a:t>Vatican Museum</a:t>
            </a:r>
          </a:p>
          <a:p>
            <a:pPr algn="ctr"/>
            <a:r>
              <a:rPr lang="en-US" sz="1400" dirty="0"/>
              <a:t>Vatican City</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2133601"/>
            <a:ext cx="7086600" cy="1200329"/>
          </a:xfrm>
          <a:prstGeom prst="rect">
            <a:avLst/>
          </a:prstGeom>
        </p:spPr>
        <p:txBody>
          <a:bodyPr wrap="square">
            <a:spAutoFit/>
          </a:bodyPr>
          <a:lstStyle/>
          <a:p>
            <a:r>
              <a:rPr lang="en-US" sz="3600" dirty="0"/>
              <a:t>When he had said this, he cried with a loud voice, "Lazarus come out!"</a:t>
            </a:r>
            <a:endParaRPr lang="en-US" sz="3600" dirty="0">
              <a:cs typeface="Arial" pitchFamily="34" charset="0"/>
            </a:endParaRPr>
          </a:p>
        </p:txBody>
      </p:sp>
      <p:sp>
        <p:nvSpPr>
          <p:cNvPr id="5" name="TextBox 4"/>
          <p:cNvSpPr txBox="1"/>
          <p:nvPr/>
        </p:nvSpPr>
        <p:spPr>
          <a:xfrm>
            <a:off x="5715000" y="4038601"/>
            <a:ext cx="3352800" cy="461665"/>
          </a:xfrm>
          <a:prstGeom prst="rect">
            <a:avLst/>
          </a:prstGeom>
          <a:noFill/>
        </p:spPr>
        <p:txBody>
          <a:bodyPr wrap="square" rtlCol="0">
            <a:spAutoFit/>
          </a:bodyPr>
          <a:lstStyle/>
          <a:p>
            <a:pPr algn="ctr"/>
            <a:r>
              <a:rPr lang="en-US" sz="2400" dirty="0">
                <a:solidFill>
                  <a:schemeClr val="tx1">
                    <a:lumMod val="95000"/>
                  </a:schemeClr>
                </a:solidFill>
              </a:rPr>
              <a:t>John 11:43</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443246"/>
            <a:ext cx="8763000" cy="307777"/>
          </a:xfrm>
          <a:prstGeom prst="rect">
            <a:avLst/>
          </a:prstGeom>
          <a:noFill/>
        </p:spPr>
        <p:txBody>
          <a:bodyPr wrap="square" rtlCol="0">
            <a:spAutoFit/>
          </a:bodyPr>
          <a:lstStyle/>
          <a:p>
            <a:pPr algn="ctr"/>
            <a:r>
              <a:rPr lang="en-US" sz="1400" dirty="0">
                <a:solidFill>
                  <a:schemeClr val="tx1">
                    <a:lumMod val="95000"/>
                  </a:schemeClr>
                </a:solidFill>
              </a:rPr>
              <a:t>Christ Calls to Lazarus  --  JESUS MAFA, Cameroon</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2E7BC247-9B79-44C7-B577-B53A4FF86F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265134"/>
            <a:ext cx="9144000" cy="6059466"/>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05000"/>
            <a:ext cx="7162800" cy="1754326"/>
          </a:xfrm>
          <a:prstGeom prst="rect">
            <a:avLst/>
          </a:prstGeom>
        </p:spPr>
        <p:txBody>
          <a:bodyPr wrap="square">
            <a:spAutoFit/>
          </a:bodyPr>
          <a:lstStyle/>
          <a:p>
            <a:r>
              <a:rPr lang="en-US" sz="3600" dirty="0"/>
              <a:t>Then the Lord GOD will wipe away the tears from all faces … let us be glad and rejoice …</a:t>
            </a:r>
            <a:endParaRPr lang="en-US" sz="3600" dirty="0">
              <a:cs typeface="Arial" pitchFamily="34" charset="0"/>
            </a:endParaRPr>
          </a:p>
        </p:txBody>
      </p:sp>
      <p:sp>
        <p:nvSpPr>
          <p:cNvPr id="4" name="TextBox 3"/>
          <p:cNvSpPr txBox="1"/>
          <p:nvPr/>
        </p:nvSpPr>
        <p:spPr>
          <a:xfrm>
            <a:off x="5638800" y="4419601"/>
            <a:ext cx="3352800" cy="461665"/>
          </a:xfrm>
          <a:prstGeom prst="rect">
            <a:avLst/>
          </a:prstGeom>
          <a:noFill/>
        </p:spPr>
        <p:txBody>
          <a:bodyPr wrap="square" rtlCol="0">
            <a:spAutoFit/>
          </a:bodyPr>
          <a:lstStyle/>
          <a:p>
            <a:pPr algn="ctr"/>
            <a:r>
              <a:rPr lang="en-US" sz="2400" dirty="0">
                <a:solidFill>
                  <a:schemeClr val="tx1">
                    <a:lumMod val="95000"/>
                  </a:schemeClr>
                </a:solidFill>
              </a:rPr>
              <a:t>Isaiah 25:8a, 9b</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806476"/>
            <a:ext cx="6934200" cy="2308324"/>
          </a:xfrm>
          <a:prstGeom prst="rect">
            <a:avLst/>
          </a:prstGeom>
        </p:spPr>
        <p:txBody>
          <a:bodyPr wrap="square">
            <a:spAutoFit/>
          </a:bodyPr>
          <a:lstStyle/>
          <a:p>
            <a:r>
              <a:rPr lang="en-US" sz="3600" dirty="0"/>
              <a:t>The dead man came out, … bound with strips of cloth … Jesus said to them, "Unbind him and let him go."</a:t>
            </a:r>
          </a:p>
          <a:p>
            <a:endParaRPr lang="en-US" sz="3600" dirty="0">
              <a:cs typeface="Arial" pitchFamily="34" charset="0"/>
            </a:endParaRPr>
          </a:p>
        </p:txBody>
      </p:sp>
      <p:sp>
        <p:nvSpPr>
          <p:cNvPr id="5" name="TextBox 4"/>
          <p:cNvSpPr txBox="1"/>
          <p:nvPr/>
        </p:nvSpPr>
        <p:spPr>
          <a:xfrm>
            <a:off x="5791200" y="4191001"/>
            <a:ext cx="3352800" cy="461665"/>
          </a:xfrm>
          <a:prstGeom prst="rect">
            <a:avLst/>
          </a:prstGeom>
          <a:noFill/>
        </p:spPr>
        <p:txBody>
          <a:bodyPr wrap="square" rtlCol="0">
            <a:spAutoFit/>
          </a:bodyPr>
          <a:lstStyle/>
          <a:p>
            <a:pPr algn="ctr"/>
            <a:r>
              <a:rPr lang="en-US" sz="2400" dirty="0">
                <a:solidFill>
                  <a:schemeClr val="tx1">
                    <a:lumMod val="95000"/>
                  </a:schemeClr>
                </a:solidFill>
              </a:rPr>
              <a:t>John 11:44ac</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31298" y="6334275"/>
            <a:ext cx="8763000" cy="338554"/>
          </a:xfrm>
          <a:prstGeom prst="rect">
            <a:avLst/>
          </a:prstGeom>
          <a:noFill/>
        </p:spPr>
        <p:txBody>
          <a:bodyPr wrap="square" rtlCol="0">
            <a:spAutoFit/>
          </a:bodyPr>
          <a:lstStyle/>
          <a:p>
            <a:pPr algn="ctr"/>
            <a:r>
              <a:rPr lang="en-US" sz="1600" dirty="0">
                <a:solidFill>
                  <a:schemeClr val="tx1">
                    <a:lumMod val="95000"/>
                  </a:schemeClr>
                </a:solidFill>
              </a:rPr>
              <a:t>?</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22ECFD44-DE29-4C4F-A8AF-55CEDC863F0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75200" y="0"/>
            <a:ext cx="4971387" cy="6858000"/>
          </a:xfrm>
          <a:prstGeom prst="rect">
            <a:avLst/>
          </a:prstGeom>
        </p:spPr>
      </p:pic>
      <p:sp>
        <p:nvSpPr>
          <p:cNvPr id="6" name="Rectangle 5">
            <a:extLst>
              <a:ext uri="{FF2B5EF4-FFF2-40B4-BE49-F238E27FC236}">
                <a16:creationId xmlns:a16="http://schemas.microsoft.com/office/drawing/2014/main" id="{39795A6E-49D8-48AD-A98C-2DFAAE1AA8CA}"/>
              </a:ext>
            </a:extLst>
          </p:cNvPr>
          <p:cNvSpPr/>
          <p:nvPr/>
        </p:nvSpPr>
        <p:spPr>
          <a:xfrm>
            <a:off x="1919514" y="5503278"/>
            <a:ext cx="2745699" cy="1169551"/>
          </a:xfrm>
          <a:prstGeom prst="rect">
            <a:avLst/>
          </a:prstGeom>
        </p:spPr>
        <p:txBody>
          <a:bodyPr wrap="square">
            <a:spAutoFit/>
          </a:bodyPr>
          <a:lstStyle/>
          <a:p>
            <a:pPr algn="ctr"/>
            <a:r>
              <a:rPr lang="en-US" sz="1400" dirty="0"/>
              <a:t>The Resurrection of Lazarus</a:t>
            </a:r>
          </a:p>
          <a:p>
            <a:pPr algn="ctr"/>
            <a:endParaRPr lang="en-US" sz="1400" dirty="0"/>
          </a:p>
          <a:p>
            <a:pPr algn="ctr"/>
            <a:r>
              <a:rPr lang="en-US" sz="1400" dirty="0"/>
              <a:t>Juan de </a:t>
            </a:r>
            <a:r>
              <a:rPr lang="en-US" sz="1400" dirty="0" err="1"/>
              <a:t>Flandes</a:t>
            </a:r>
            <a:endParaRPr lang="en-US" sz="1400" dirty="0"/>
          </a:p>
          <a:p>
            <a:pPr algn="ctr"/>
            <a:r>
              <a:rPr lang="en-US" sz="1400" dirty="0"/>
              <a:t>Museo del Prado</a:t>
            </a:r>
          </a:p>
          <a:p>
            <a:pPr algn="ctr"/>
            <a:r>
              <a:rPr lang="en-US" sz="1400" dirty="0"/>
              <a:t>Madrid, Spain</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sv-SE" sz="1600" dirty="0"/>
              <a:t>https://www.flickr.com/photos/ecastro/5697805010</a:t>
            </a:r>
          </a:p>
          <a:p>
            <a:pPr>
              <a:buNone/>
            </a:pPr>
            <a:r>
              <a:rPr lang="sv-SE" sz="1600" dirty="0"/>
              <a:t>https://commons.wikimedia.org/wiki/File:Claude_Monet_-_Shadows_on_the_Sea._The_Cliffs_at_Pourville_-_Google_Art_Project.jpg</a:t>
            </a:r>
          </a:p>
          <a:p>
            <a:pPr>
              <a:buNone/>
            </a:pPr>
            <a:r>
              <a:rPr lang="sv-SE" sz="1600" dirty="0"/>
              <a:t>https://commons.wikimedia.org/wiki/File:Black_Angels_of_Biddle_Street_03.jpg</a:t>
            </a:r>
          </a:p>
          <a:p>
            <a:pPr>
              <a:buNone/>
            </a:pPr>
            <a:r>
              <a:rPr lang="sv-SE" sz="1600" dirty="0"/>
              <a:t>http://diglib.library.vanderbilt.edu/act-imagelink.pl?RC=29384s</a:t>
            </a:r>
          </a:p>
          <a:p>
            <a:pPr>
              <a:buNone/>
            </a:pPr>
            <a:r>
              <a:rPr lang="en-US" sz="1600" dirty="0"/>
              <a:t>Estate of Frank Wesley, http://www.frankwesleyart.com/main_page.htm</a:t>
            </a:r>
            <a:endParaRPr lang="sv-SE" sz="1600" dirty="0"/>
          </a:p>
          <a:p>
            <a:pPr>
              <a:buNone/>
            </a:pPr>
            <a:r>
              <a:rPr lang="sv-SE" sz="1600" dirty="0"/>
              <a:t>https://commons.wikimedia.org/wiki/File:Brooklyn_Museum_-_Jesus_Wept_(J%C3%A9sus_pleura)_-_James_Tissot.jpg</a:t>
            </a:r>
          </a:p>
          <a:p>
            <a:pPr>
              <a:buNone/>
            </a:pPr>
            <a:r>
              <a:rPr lang="sv-SE" sz="1600" dirty="0"/>
              <a:t>https://commons.wikimedia.org/wiki/File:Netherlands-3994_-_Raising_of_Lazarus_(11612472006).jpg – Dennis Jarvis</a:t>
            </a:r>
          </a:p>
          <a:p>
            <a:pPr>
              <a:buNone/>
            </a:pPr>
            <a:r>
              <a:rPr lang="sv-SE" sz="1600" dirty="0"/>
              <a:t>http://diglib.library.vanderbilt.edu/act-imagelink.pl?RC=51991</a:t>
            </a:r>
          </a:p>
          <a:p>
            <a:pPr>
              <a:buNone/>
            </a:pPr>
            <a:r>
              <a:rPr lang="sv-SE" sz="1600" dirty="0"/>
              <a:t>http://diglib.library.vanderbilt.edu/act-imagelink.pl?RC=48269</a:t>
            </a:r>
          </a:p>
          <a:p>
            <a:pPr>
              <a:buNone/>
            </a:pPr>
            <a:r>
              <a:rPr lang="sv-SE" sz="1600" dirty="0"/>
              <a:t>https://commons.wikimedia.org/wiki/File:Juan_de_Flandes_001.jpg</a:t>
            </a:r>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324600"/>
            <a:ext cx="8763000" cy="307777"/>
          </a:xfrm>
          <a:prstGeom prst="rect">
            <a:avLst/>
          </a:prstGeom>
          <a:noFill/>
        </p:spPr>
        <p:txBody>
          <a:bodyPr wrap="square" rtlCol="0">
            <a:spAutoFit/>
          </a:bodyPr>
          <a:lstStyle/>
          <a:p>
            <a:pPr algn="ctr"/>
            <a:r>
              <a:rPr lang="en-US" sz="1400" dirty="0">
                <a:solidFill>
                  <a:schemeClr val="tx1">
                    <a:lumMod val="95000"/>
                  </a:schemeClr>
                </a:solidFill>
              </a:rPr>
              <a:t>Rejoice Mural  -- Mission District, San Francisco, CA</a:t>
            </a:r>
          </a:p>
        </p:txBody>
      </p:sp>
      <p:pic>
        <p:nvPicPr>
          <p:cNvPr id="2" name="Picture 1">
            <a:extLst>
              <a:ext uri="{FF2B5EF4-FFF2-40B4-BE49-F238E27FC236}">
                <a16:creationId xmlns:a16="http://schemas.microsoft.com/office/drawing/2014/main" id="{BBF4B200-CDBA-4167-8562-AFC2D3EF15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2100" y="1"/>
            <a:ext cx="9144000" cy="6138099"/>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676400"/>
            <a:ext cx="6400800" cy="2308324"/>
          </a:xfrm>
          <a:prstGeom prst="rect">
            <a:avLst/>
          </a:prstGeom>
        </p:spPr>
        <p:txBody>
          <a:bodyPr wrap="square">
            <a:spAutoFit/>
          </a:bodyPr>
          <a:lstStyle/>
          <a:p>
            <a:r>
              <a:rPr lang="en-US" sz="3600" dirty="0"/>
              <a:t>The earth is the Lord's and all that is in it … for he has founded it on the seas, and established it on the rivers.</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24:1a, 2</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67046"/>
            <a:ext cx="8763000" cy="307777"/>
          </a:xfrm>
          <a:prstGeom prst="rect">
            <a:avLst/>
          </a:prstGeom>
          <a:noFill/>
        </p:spPr>
        <p:txBody>
          <a:bodyPr wrap="square" rtlCol="0">
            <a:spAutoFit/>
          </a:bodyPr>
          <a:lstStyle/>
          <a:p>
            <a:pPr algn="ctr"/>
            <a:r>
              <a:rPr lang="en-US" sz="1400" dirty="0">
                <a:solidFill>
                  <a:schemeClr val="tx1">
                    <a:lumMod val="95000"/>
                  </a:schemeClr>
                </a:solidFill>
              </a:rPr>
              <a:t>Cliffs at </a:t>
            </a:r>
            <a:r>
              <a:rPr lang="en-US" sz="1400" dirty="0" err="1">
                <a:solidFill>
                  <a:schemeClr val="tx1">
                    <a:lumMod val="95000"/>
                  </a:schemeClr>
                </a:solidFill>
              </a:rPr>
              <a:t>Pourville</a:t>
            </a:r>
            <a:r>
              <a:rPr lang="en-US" sz="1400" dirty="0">
                <a:solidFill>
                  <a:schemeClr val="tx1">
                    <a:lumMod val="95000"/>
                  </a:schemeClr>
                </a:solidFill>
              </a:rPr>
              <a:t>  --  Claude Monet, Ny Carlsberg </a:t>
            </a:r>
            <a:r>
              <a:rPr lang="en-US" sz="1400" dirty="0" err="1">
                <a:solidFill>
                  <a:schemeClr val="tx1">
                    <a:lumMod val="95000"/>
                  </a:schemeClr>
                </a:solidFill>
              </a:rPr>
              <a:t>Glyptotek</a:t>
            </a:r>
            <a:r>
              <a:rPr lang="en-US" sz="1400" dirty="0">
                <a:solidFill>
                  <a:schemeClr val="tx1">
                    <a:lumMod val="95000"/>
                  </a:schemeClr>
                </a:solidFill>
              </a:rPr>
              <a:t>, Copenhagen, Denmark	</a:t>
            </a:r>
          </a:p>
        </p:txBody>
      </p:sp>
      <p:pic>
        <p:nvPicPr>
          <p:cNvPr id="2" name="Picture 1">
            <a:extLst>
              <a:ext uri="{FF2B5EF4-FFF2-40B4-BE49-F238E27FC236}">
                <a16:creationId xmlns:a16="http://schemas.microsoft.com/office/drawing/2014/main" id="{58482676-3242-4CAB-9788-B379EC0AE3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1" y="92642"/>
            <a:ext cx="8409483" cy="6011466"/>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1752600"/>
            <a:ext cx="6096000" cy="2308324"/>
          </a:xfrm>
          <a:prstGeom prst="rect">
            <a:avLst/>
          </a:prstGeom>
        </p:spPr>
        <p:txBody>
          <a:bodyPr wrap="square">
            <a:spAutoFit/>
          </a:bodyPr>
          <a:lstStyle/>
          <a:p>
            <a:r>
              <a:rPr lang="en-US" sz="3600" dirty="0"/>
              <a:t>"Death will be no more; mourning and crying and pain will be no more, for the first things have passed away."</a:t>
            </a:r>
            <a:endParaRPr lang="en-US" sz="3600" dirty="0">
              <a:cs typeface="Arial" pitchFamily="34" charset="0"/>
            </a:endParaRPr>
          </a:p>
        </p:txBody>
      </p:sp>
      <p:sp>
        <p:nvSpPr>
          <p:cNvPr id="5" name="TextBox 4"/>
          <p:cNvSpPr txBox="1"/>
          <p:nvPr/>
        </p:nvSpPr>
        <p:spPr>
          <a:xfrm>
            <a:off x="5486400" y="4495801"/>
            <a:ext cx="3352800" cy="461665"/>
          </a:xfrm>
          <a:prstGeom prst="rect">
            <a:avLst/>
          </a:prstGeom>
          <a:noFill/>
        </p:spPr>
        <p:txBody>
          <a:bodyPr wrap="square" rtlCol="0">
            <a:spAutoFit/>
          </a:bodyPr>
          <a:lstStyle/>
          <a:p>
            <a:pPr algn="ctr"/>
            <a:r>
              <a:rPr lang="en-US" sz="2400" dirty="0">
                <a:solidFill>
                  <a:schemeClr val="tx1">
                    <a:lumMod val="95000"/>
                  </a:schemeClr>
                </a:solidFill>
              </a:rPr>
              <a:t>Revelation 21:4b</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2200" y="5486400"/>
            <a:ext cx="1676400" cy="1200329"/>
          </a:xfrm>
          <a:prstGeom prst="rect">
            <a:avLst/>
          </a:prstGeom>
          <a:noFill/>
        </p:spPr>
        <p:txBody>
          <a:bodyPr wrap="square" rtlCol="0">
            <a:spAutoFit/>
          </a:bodyPr>
          <a:lstStyle/>
          <a:p>
            <a:pPr algn="ctr"/>
            <a:r>
              <a:rPr lang="en-US" sz="1400" dirty="0">
                <a:solidFill>
                  <a:schemeClr val="tx1">
                    <a:lumMod val="95000"/>
                  </a:schemeClr>
                </a:solidFill>
              </a:rPr>
              <a:t>"In Loving Memory…"</a:t>
            </a:r>
          </a:p>
          <a:p>
            <a:pPr algn="ctr"/>
            <a:endParaRPr lang="en-US" sz="1400" dirty="0">
              <a:solidFill>
                <a:schemeClr val="tx1">
                  <a:lumMod val="95000"/>
                </a:schemeClr>
              </a:solidFill>
            </a:endParaRPr>
          </a:p>
          <a:p>
            <a:pPr algn="ctr"/>
            <a:r>
              <a:rPr lang="en-US" sz="1400" dirty="0">
                <a:solidFill>
                  <a:schemeClr val="tx1">
                    <a:lumMod val="95000"/>
                  </a:schemeClr>
                </a:solidFill>
              </a:rPr>
              <a:t>Street Mural</a:t>
            </a:r>
          </a:p>
          <a:p>
            <a:pPr algn="ctr"/>
            <a:r>
              <a:rPr lang="en-US" sz="1400" dirty="0">
                <a:solidFill>
                  <a:schemeClr val="tx1">
                    <a:lumMod val="95000"/>
                  </a:schemeClr>
                </a:solidFill>
              </a:rPr>
              <a:t>Baltimore, MD</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F8BB9119-B93B-4524-B319-3C664D28BDC8}"/>
              </a:ext>
            </a:extLst>
          </p:cNvPr>
          <p:cNvPicPr>
            <a:picLocks noChangeAspect="1"/>
          </p:cNvPicPr>
          <p:nvPr/>
        </p:nvPicPr>
        <p:blipFill>
          <a:blip r:embed="rId2"/>
          <a:stretch>
            <a:fillRect/>
          </a:stretch>
        </p:blipFill>
        <p:spPr>
          <a:xfrm>
            <a:off x="4342108" y="0"/>
            <a:ext cx="4649492" cy="68580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600200"/>
            <a:ext cx="7086600" cy="2308324"/>
          </a:xfrm>
          <a:prstGeom prst="rect">
            <a:avLst/>
          </a:prstGeom>
        </p:spPr>
        <p:txBody>
          <a:bodyPr wrap="square">
            <a:spAutoFit/>
          </a:bodyPr>
          <a:lstStyle/>
          <a:p>
            <a:r>
              <a:rPr lang="en-US" sz="3600" dirty="0"/>
              <a:t>When Mary … saw him, she knelt at his feet and said to him, "Lord, if you had been here, my brother would not have died."</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John 11:32</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349899-C79A-462E-850F-7002B2C9F76F}"/>
              </a:ext>
            </a:extLst>
          </p:cNvPr>
          <p:cNvPicPr>
            <a:picLocks noChangeAspect="1"/>
          </p:cNvPicPr>
          <p:nvPr/>
        </p:nvPicPr>
        <p:blipFill>
          <a:blip r:embed="rId2"/>
          <a:stretch>
            <a:fillRect/>
          </a:stretch>
        </p:blipFill>
        <p:spPr>
          <a:xfrm>
            <a:off x="2362200" y="0"/>
            <a:ext cx="7820972" cy="6441440"/>
          </a:xfrm>
          <a:prstGeom prst="rect">
            <a:avLst/>
          </a:prstGeom>
        </p:spPr>
      </p:pic>
      <p:sp>
        <p:nvSpPr>
          <p:cNvPr id="5" name="TextBox 4">
            <a:extLst>
              <a:ext uri="{FF2B5EF4-FFF2-40B4-BE49-F238E27FC236}">
                <a16:creationId xmlns:a16="http://schemas.microsoft.com/office/drawing/2014/main" id="{E3BC927A-04B2-4C72-9A2E-1B81DE3E7DAA}"/>
              </a:ext>
            </a:extLst>
          </p:cNvPr>
          <p:cNvSpPr txBox="1"/>
          <p:nvPr/>
        </p:nvSpPr>
        <p:spPr>
          <a:xfrm>
            <a:off x="3124200" y="6400800"/>
            <a:ext cx="6858000" cy="307777"/>
          </a:xfrm>
          <a:prstGeom prst="rect">
            <a:avLst/>
          </a:prstGeom>
          <a:noFill/>
        </p:spPr>
        <p:txBody>
          <a:bodyPr wrap="square" rtlCol="0">
            <a:spAutoFit/>
          </a:bodyPr>
          <a:lstStyle/>
          <a:p>
            <a:r>
              <a:rPr lang="en-US" sz="1400" dirty="0"/>
              <a:t>Mary Kneels at Jesus' Feet  --  Gaudin and Le Breton, Amiens Cathedral, France</a:t>
            </a:r>
          </a:p>
        </p:txBody>
      </p:sp>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1288</TotalTime>
  <Words>696</Words>
  <Application>Microsoft Office PowerPoint</Application>
  <PresentationFormat>Widescreen</PresentationFormat>
  <Paragraphs>63</Paragraphs>
  <Slides>22</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First Sunday after Christmas Day Year A</vt:lpstr>
      <vt:lpstr>All Saints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113</cp:revision>
  <dcterms:created xsi:type="dcterms:W3CDTF">2016-08-31T16:46:43Z</dcterms:created>
  <dcterms:modified xsi:type="dcterms:W3CDTF">2022-10-24T13:52:08Z</dcterms:modified>
</cp:coreProperties>
</file>