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282" r:id="rId3"/>
    <p:sldId id="382" r:id="rId4"/>
    <p:sldId id="385" r:id="rId5"/>
    <p:sldId id="386" r:id="rId6"/>
    <p:sldId id="387" r:id="rId7"/>
    <p:sldId id="388" r:id="rId8"/>
    <p:sldId id="389" r:id="rId9"/>
    <p:sldId id="390" r:id="rId10"/>
    <p:sldId id="391" r:id="rId11"/>
    <p:sldId id="392" r:id="rId12"/>
    <p:sldId id="393" r:id="rId13"/>
    <p:sldId id="394" r:id="rId14"/>
    <p:sldId id="395" r:id="rId15"/>
    <p:sldId id="396" r:id="rId16"/>
    <p:sldId id="397" r:id="rId17"/>
    <p:sldId id="398" r:id="rId18"/>
    <p:sldId id="401" r:id="rId19"/>
    <p:sldId id="402" r:id="rId20"/>
    <p:sldId id="403" r:id="rId21"/>
    <p:sldId id="409" r:id="rId22"/>
    <p:sldId id="406" r:id="rId23"/>
    <p:sldId id="410" r:id="rId24"/>
    <p:sldId id="407" r:id="rId25"/>
    <p:sldId id="411"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9F85"/>
    <a:srgbClr val="636149"/>
    <a:srgbClr val="3C311B"/>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560" autoAdjust="0"/>
    <p:restoredTop sz="94694"/>
  </p:normalViewPr>
  <p:slideViewPr>
    <p:cSldViewPr>
      <p:cViewPr varScale="1">
        <p:scale>
          <a:sx n="75" d="100"/>
          <a:sy n="75" d="100"/>
        </p:scale>
        <p:origin x="384" y="58"/>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a:t>
            </a:fld>
            <a:endParaRPr lang="en-US"/>
          </a:p>
        </p:txBody>
      </p:sp>
    </p:spTree>
    <p:extLst>
      <p:ext uri="{BB962C8B-B14F-4D97-AF65-F5344CB8AC3E}">
        <p14:creationId xmlns:p14="http://schemas.microsoft.com/office/powerpoint/2010/main" val="909808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600201"/>
            <a:ext cx="8458200" cy="1470025"/>
          </a:xfrm>
        </p:spPr>
        <p:txBody>
          <a:bodyPr>
            <a:noAutofit/>
          </a:bodyPr>
          <a:lstStyle/>
          <a:p>
            <a:r>
              <a:rPr lang="en-US" sz="9600" dirty="0"/>
              <a:t>Trinity Sunday</a:t>
            </a:r>
          </a:p>
        </p:txBody>
      </p:sp>
      <p:sp>
        <p:nvSpPr>
          <p:cNvPr id="3" name="Subtitle 2"/>
          <p:cNvSpPr>
            <a:spLocks noGrp="1"/>
          </p:cNvSpPr>
          <p:nvPr>
            <p:ph type="subTitle" idx="1"/>
          </p:nvPr>
        </p:nvSpPr>
        <p:spPr>
          <a:xfrm>
            <a:off x="2933700" y="3451439"/>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516117" y="5903894"/>
            <a:ext cx="9144000" cy="954107"/>
          </a:xfrm>
          <a:prstGeom prst="rect">
            <a:avLst/>
          </a:prstGeom>
          <a:solidFill>
            <a:srgbClr val="A59F85">
              <a:alpha val="80000"/>
            </a:srgbClr>
          </a:solidFill>
        </p:spPr>
        <p:txBody>
          <a:bodyPr wrap="square">
            <a:spAutoFit/>
          </a:bodyPr>
          <a:lstStyle/>
          <a:p>
            <a:pPr algn="ctr"/>
            <a:r>
              <a:rPr lang="en-US" sz="2800" dirty="0"/>
              <a:t>Genesis 1:1-2:4a   </a:t>
            </a:r>
            <a:r>
              <a:rPr lang="en-US" dirty="0"/>
              <a:t>•</a:t>
            </a:r>
            <a:r>
              <a:rPr lang="en-US" sz="2800" dirty="0"/>
              <a:t>   Psalm 8   </a:t>
            </a:r>
            <a:r>
              <a:rPr lang="en-US" dirty="0"/>
              <a:t>•</a:t>
            </a:r>
            <a:r>
              <a:rPr lang="en-US" sz="2800" dirty="0"/>
              <a:t>    2 Corinthians 13:11-13</a:t>
            </a:r>
          </a:p>
          <a:p>
            <a:pPr algn="ctr"/>
            <a:r>
              <a:rPr lang="en-US" sz="2800" dirty="0"/>
              <a:t>Matthew 28:16-20</a:t>
            </a:r>
            <a:r>
              <a:rPr lang="fi-FI" sz="2800" dirty="0"/>
              <a:t>	</a:t>
            </a:r>
            <a:endParaRPr lang="en-US" sz="2800" dirty="0"/>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862322"/>
          </a:xfrm>
          <a:prstGeom prst="rect">
            <a:avLst/>
          </a:prstGeom>
        </p:spPr>
        <p:txBody>
          <a:bodyPr wrap="square">
            <a:spAutoFit/>
          </a:bodyPr>
          <a:lstStyle/>
          <a:p>
            <a:r>
              <a:rPr lang="en-US" sz="3600" dirty="0"/>
              <a:t>And God said, "Let there be lights in the dome of the sky to separate the day from the night; the greater light to rule the day and the lesser light to rule the night …</a:t>
            </a:r>
            <a:endParaRPr lang="en-US" sz="3600" dirty="0">
              <a:cs typeface="Arial" pitchFamily="34" charset="0"/>
            </a:endParaRPr>
          </a:p>
        </p:txBody>
      </p:sp>
      <p:sp>
        <p:nvSpPr>
          <p:cNvPr id="5" name="TextBox 4"/>
          <p:cNvSpPr txBox="1"/>
          <p:nvPr/>
        </p:nvSpPr>
        <p:spPr>
          <a:xfrm>
            <a:off x="5943600" y="5029201"/>
            <a:ext cx="3352800" cy="461665"/>
          </a:xfrm>
          <a:prstGeom prst="rect">
            <a:avLst/>
          </a:prstGeom>
          <a:noFill/>
        </p:spPr>
        <p:txBody>
          <a:bodyPr wrap="square" rtlCol="0">
            <a:spAutoFit/>
          </a:bodyPr>
          <a:lstStyle/>
          <a:p>
            <a:pPr algn="ctr"/>
            <a:r>
              <a:rPr lang="en-US" sz="2400" dirty="0">
                <a:solidFill>
                  <a:schemeClr val="tx1">
                    <a:lumMod val="95000"/>
                  </a:schemeClr>
                </a:solidFill>
              </a:rPr>
              <a:t>Genesis </a:t>
            </a:r>
            <a:r>
              <a:rPr lang="en-US" sz="2400" dirty="0" err="1">
                <a:solidFill>
                  <a:schemeClr val="tx1">
                    <a:lumMod val="95000"/>
                  </a:schemeClr>
                </a:solidFill>
              </a:rPr>
              <a:t>1:14a</a:t>
            </a:r>
            <a:r>
              <a:rPr lang="en-US" sz="2400" dirty="0">
                <a:solidFill>
                  <a:schemeClr val="tx1">
                    <a:lumMod val="95000"/>
                  </a:schemeClr>
                </a:solidFill>
              </a:rPr>
              <a:t>, </a:t>
            </a:r>
            <a:r>
              <a:rPr lang="en-US" sz="2400" dirty="0" err="1">
                <a:solidFill>
                  <a:schemeClr val="tx1">
                    <a:lumMod val="95000"/>
                  </a:schemeClr>
                </a:solidFill>
              </a:rPr>
              <a:t>16a</a:t>
            </a:r>
            <a:endParaRPr lang="en-US" sz="2400" dirty="0">
              <a:solidFill>
                <a:schemeClr val="tx1">
                  <a:lumMod val="95000"/>
                </a:schemeClr>
              </a:solidFill>
            </a:endParaRP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07777"/>
          </a:xfrm>
          <a:prstGeom prst="rect">
            <a:avLst/>
          </a:prstGeom>
          <a:noFill/>
        </p:spPr>
        <p:txBody>
          <a:bodyPr wrap="square" rtlCol="0">
            <a:spAutoFit/>
          </a:bodyPr>
          <a:lstStyle/>
          <a:p>
            <a:pPr algn="ctr"/>
            <a:r>
              <a:rPr lang="en-US" sz="1400" dirty="0">
                <a:solidFill>
                  <a:schemeClr val="tx1">
                    <a:lumMod val="95000"/>
                  </a:schemeClr>
                </a:solidFill>
              </a:rPr>
              <a:t>Sun and Moon  -- Nagy Community Center, Budapest, Hungary</a:t>
            </a:r>
          </a:p>
        </p:txBody>
      </p:sp>
      <p:pic>
        <p:nvPicPr>
          <p:cNvPr id="2" name="Picture 1"/>
          <p:cNvPicPr>
            <a:picLocks noChangeAspect="1"/>
          </p:cNvPicPr>
          <p:nvPr/>
        </p:nvPicPr>
        <p:blipFill>
          <a:blip r:embed="rId2"/>
          <a:stretch>
            <a:fillRect/>
          </a:stretch>
        </p:blipFill>
        <p:spPr>
          <a:xfrm>
            <a:off x="1578850" y="1143001"/>
            <a:ext cx="9089150" cy="4419599"/>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And God said, "Let the waters bring forth swarms of living creatures, and let birds fly above the earth across the dome of the sky."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Genesis 1:20</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410201"/>
            <a:ext cx="2514600" cy="1169551"/>
          </a:xfrm>
          <a:prstGeom prst="rect">
            <a:avLst/>
          </a:prstGeom>
          <a:noFill/>
        </p:spPr>
        <p:txBody>
          <a:bodyPr wrap="square" rtlCol="0">
            <a:spAutoFit/>
          </a:bodyPr>
          <a:lstStyle/>
          <a:p>
            <a:pPr algn="ctr"/>
            <a:r>
              <a:rPr lang="en-US" sz="1400" dirty="0">
                <a:solidFill>
                  <a:schemeClr val="tx1">
                    <a:lumMod val="95000"/>
                  </a:schemeClr>
                </a:solidFill>
              </a:rPr>
              <a:t>The Beauty of Creation</a:t>
            </a:r>
          </a:p>
          <a:p>
            <a:pPr algn="ctr"/>
            <a:endParaRPr lang="en-US" sz="1400" dirty="0">
              <a:solidFill>
                <a:schemeClr val="tx1">
                  <a:lumMod val="95000"/>
                </a:schemeClr>
              </a:solidFill>
            </a:endParaRPr>
          </a:p>
          <a:p>
            <a:pPr algn="ctr"/>
            <a:r>
              <a:rPr lang="en-US" sz="1400" dirty="0">
                <a:solidFill>
                  <a:schemeClr val="tx1">
                    <a:lumMod val="95000"/>
                  </a:schemeClr>
                </a:solidFill>
              </a:rPr>
              <a:t>Irene and Rowan LeCompte</a:t>
            </a:r>
          </a:p>
          <a:p>
            <a:pPr algn="ctr"/>
            <a:r>
              <a:rPr lang="en-US" sz="1400" dirty="0">
                <a:solidFill>
                  <a:schemeClr val="tx1">
                    <a:lumMod val="95000"/>
                  </a:schemeClr>
                </a:solidFill>
              </a:rPr>
              <a:t>National Cathedral</a:t>
            </a:r>
          </a:p>
          <a:p>
            <a:pPr algn="ctr"/>
            <a:r>
              <a:rPr lang="en-US" sz="1400" dirty="0">
                <a:solidFill>
                  <a:schemeClr val="tx1">
                    <a:lumMod val="95000"/>
                  </a:schemeClr>
                </a:solidFill>
              </a:rPr>
              <a:t>Washington, DC</a:t>
            </a:r>
          </a:p>
        </p:txBody>
      </p:sp>
      <p:pic>
        <p:nvPicPr>
          <p:cNvPr id="3" name="Picture 2">
            <a:extLst>
              <a:ext uri="{FF2B5EF4-FFF2-40B4-BE49-F238E27FC236}">
                <a16:creationId xmlns:a16="http://schemas.microsoft.com/office/drawing/2014/main" id="{B44802E3-F88D-4D95-BC8C-DAAA157E8D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0"/>
            <a:ext cx="4572000" cy="68580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a:t>And </a:t>
            </a:r>
            <a:r>
              <a:rPr lang="en-US" sz="3600" dirty="0"/>
              <a:t>God said, "Let the earth bring forth living creatures of every kind: cattle and creeping things and wild animals of the earth of every </a:t>
            </a:r>
            <a:r>
              <a:rPr lang="en-US" sz="3600"/>
              <a:t>kind."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Genesis 1:24</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07777"/>
          </a:xfrm>
          <a:prstGeom prst="rect">
            <a:avLst/>
          </a:prstGeom>
          <a:noFill/>
        </p:spPr>
        <p:txBody>
          <a:bodyPr wrap="square" rtlCol="0">
            <a:spAutoFit/>
          </a:bodyPr>
          <a:lstStyle/>
          <a:p>
            <a:pPr algn="ctr"/>
            <a:r>
              <a:rPr lang="en-US" sz="1400" dirty="0">
                <a:solidFill>
                  <a:schemeClr val="tx1">
                    <a:lumMod val="95000"/>
                  </a:schemeClr>
                </a:solidFill>
              </a:rPr>
              <a:t>Snails  -- Floor mosaic, Basilica of Aquileia, Aquileia, Udine, Italy</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67000" y="533401"/>
            <a:ext cx="6858000" cy="4929187"/>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447800"/>
            <a:ext cx="7467600" cy="2862322"/>
          </a:xfrm>
          <a:prstGeom prst="rect">
            <a:avLst/>
          </a:prstGeom>
        </p:spPr>
        <p:txBody>
          <a:bodyPr wrap="square">
            <a:spAutoFit/>
          </a:bodyPr>
          <a:lstStyle/>
          <a:p>
            <a:r>
              <a:rPr lang="en-US" sz="3600" dirty="0"/>
              <a:t>Then God said, "Let us make humankind in our image, according to our likeness; … in the image of God he created them; male and female he created them.</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Genesis </a:t>
            </a:r>
            <a:r>
              <a:rPr lang="en-US" sz="2400" dirty="0" err="1">
                <a:solidFill>
                  <a:schemeClr val="tx1">
                    <a:lumMod val="95000"/>
                  </a:schemeClr>
                </a:solidFill>
              </a:rPr>
              <a:t>1:26a</a:t>
            </a:r>
            <a:r>
              <a:rPr lang="en-US" sz="2400" dirty="0">
                <a:solidFill>
                  <a:schemeClr val="tx1">
                    <a:lumMod val="95000"/>
                  </a:schemeClr>
                </a:solidFill>
              </a:rPr>
              <a:t>, </a:t>
            </a:r>
            <a:r>
              <a:rPr lang="en-US" sz="2400" dirty="0" err="1">
                <a:solidFill>
                  <a:schemeClr val="tx1">
                    <a:lumMod val="95000"/>
                  </a:schemeClr>
                </a:solidFill>
              </a:rPr>
              <a:t>27b</a:t>
            </a:r>
            <a:endParaRPr lang="en-US" sz="2400" dirty="0">
              <a:solidFill>
                <a:schemeClr val="tx1">
                  <a:lumMod val="95000"/>
                </a:schemeClr>
              </a:solidFill>
            </a:endParaRP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2" y="5382162"/>
            <a:ext cx="1523999" cy="1169551"/>
          </a:xfrm>
          <a:prstGeom prst="rect">
            <a:avLst/>
          </a:prstGeom>
          <a:noFill/>
        </p:spPr>
        <p:txBody>
          <a:bodyPr wrap="square" rtlCol="0">
            <a:spAutoFit/>
          </a:bodyPr>
          <a:lstStyle/>
          <a:p>
            <a:pPr algn="ctr"/>
            <a:r>
              <a:rPr lang="en-US" sz="1400" dirty="0"/>
              <a:t>Creation of Adam and Eve</a:t>
            </a:r>
          </a:p>
          <a:p>
            <a:pPr algn="ctr"/>
            <a:endParaRPr lang="en-US" sz="1400" dirty="0">
              <a:solidFill>
                <a:schemeClr val="tx1">
                  <a:lumMod val="95000"/>
                </a:schemeClr>
              </a:solidFill>
            </a:endParaRPr>
          </a:p>
          <a:p>
            <a:pPr algn="ctr"/>
            <a:r>
              <a:rPr lang="en-US" sz="1400" dirty="0">
                <a:solidFill>
                  <a:schemeClr val="tx1">
                    <a:lumMod val="95000"/>
                  </a:schemeClr>
                </a:solidFill>
              </a:rPr>
              <a:t>Russian </a:t>
            </a:r>
            <a:r>
              <a:rPr lang="en-US" sz="1400" dirty="0" err="1">
                <a:solidFill>
                  <a:schemeClr val="tx1">
                    <a:lumMod val="95000"/>
                  </a:schemeClr>
                </a:solidFill>
              </a:rPr>
              <a:t>Lubock</a:t>
            </a:r>
            <a:r>
              <a:rPr lang="en-US" sz="1400" dirty="0">
                <a:solidFill>
                  <a:schemeClr val="tx1">
                    <a:lumMod val="95000"/>
                  </a:schemeClr>
                </a:solidFill>
              </a:rPr>
              <a:t> Woodcut, 1792</a:t>
            </a:r>
          </a:p>
        </p:txBody>
      </p:sp>
      <p:pic>
        <p:nvPicPr>
          <p:cNvPr id="2" name="Picture 1">
            <a:extLst>
              <a:ext uri="{FF2B5EF4-FFF2-40B4-BE49-F238E27FC236}">
                <a16:creationId xmlns:a16="http://schemas.microsoft.com/office/drawing/2014/main" id="{4FB3FE9A-266D-4C26-977A-896DF4D2B3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4450" y="0"/>
            <a:ext cx="5752951" cy="68580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And on the seventh day God finished the work that he had done, and he rested on the seventh day from all the work that he had done.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Genesis 2:2</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45855" y="6324600"/>
            <a:ext cx="8077200" cy="307777"/>
          </a:xfrm>
          <a:prstGeom prst="rect">
            <a:avLst/>
          </a:prstGeom>
          <a:noFill/>
        </p:spPr>
        <p:txBody>
          <a:bodyPr wrap="square" rtlCol="0">
            <a:spAutoFit/>
          </a:bodyPr>
          <a:lstStyle/>
          <a:p>
            <a:pPr algn="ctr"/>
            <a:r>
              <a:rPr lang="en-US" sz="1400" dirty="0">
                <a:solidFill>
                  <a:schemeClr val="tx1">
                    <a:lumMod val="95000"/>
                  </a:schemeClr>
                </a:solidFill>
              </a:rPr>
              <a:t>St. Mathias Mulumba </a:t>
            </a:r>
            <a:r>
              <a:rPr lang="en-US" sz="1400" dirty="0" err="1">
                <a:solidFill>
                  <a:schemeClr val="tx1">
                    <a:lumMod val="95000"/>
                  </a:schemeClr>
                </a:solidFill>
              </a:rPr>
              <a:t>Kalemba</a:t>
            </a:r>
            <a:r>
              <a:rPr lang="en-US" sz="1400" dirty="0">
                <a:solidFill>
                  <a:schemeClr val="tx1">
                    <a:lumMod val="95000"/>
                  </a:schemeClr>
                </a:solidFill>
              </a:rPr>
              <a:t> Metropolitan Cathedral, </a:t>
            </a:r>
            <a:r>
              <a:rPr lang="en-US" sz="1400" dirty="0" err="1">
                <a:solidFill>
                  <a:schemeClr val="tx1">
                    <a:lumMod val="95000"/>
                  </a:schemeClr>
                </a:solidFill>
              </a:rPr>
              <a:t>Songea</a:t>
            </a:r>
            <a:r>
              <a:rPr lang="en-US" sz="1400" dirty="0">
                <a:solidFill>
                  <a:schemeClr val="tx1">
                    <a:lumMod val="95000"/>
                  </a:schemeClr>
                </a:solidFill>
              </a:rPr>
              <a:t>, Tanzania</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2455" y="0"/>
            <a:ext cx="9144000" cy="6116836"/>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676400"/>
            <a:ext cx="7467600" cy="2308324"/>
          </a:xfrm>
          <a:prstGeom prst="rect">
            <a:avLst/>
          </a:prstGeom>
        </p:spPr>
        <p:txBody>
          <a:bodyPr wrap="square">
            <a:spAutoFit/>
          </a:bodyPr>
          <a:lstStyle/>
          <a:p>
            <a:r>
              <a:rPr lang="en-US" sz="3600" dirty="0"/>
              <a:t>In the beginning when God created the heavens and the earth, the earth was a formless void and darkness covered the face of the deep …</a:t>
            </a:r>
            <a:endParaRPr lang="en-US" sz="3600" dirty="0">
              <a:cs typeface="Arial" pitchFamily="34" charset="0"/>
            </a:endParaRPr>
          </a:p>
        </p:txBody>
      </p:sp>
      <p:sp>
        <p:nvSpPr>
          <p:cNvPr id="4" name="TextBox 3"/>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Genesis 1:1, </a:t>
            </a:r>
            <a:r>
              <a:rPr lang="en-US" sz="2400" dirty="0" err="1">
                <a:solidFill>
                  <a:schemeClr val="tx1">
                    <a:lumMod val="95000"/>
                  </a:schemeClr>
                </a:solidFill>
              </a:rPr>
              <a:t>2a</a:t>
            </a:r>
            <a:endParaRPr lang="en-US" sz="2400" dirty="0">
              <a:solidFill>
                <a:schemeClr val="tx1">
                  <a:lumMod val="95000"/>
                </a:schemeClr>
              </a:solidFill>
            </a:endParaRP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When I look at your heavens, the work of your fingers, the moon and the stars that you have established;… how majestic is your name in all the earth!</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8:3, </a:t>
            </a:r>
            <a:r>
              <a:rPr lang="en-US" sz="2400" dirty="0" err="1">
                <a:solidFill>
                  <a:schemeClr val="tx1">
                    <a:lumMod val="95000"/>
                  </a:schemeClr>
                </a:solidFill>
              </a:rPr>
              <a:t>9b</a:t>
            </a:r>
            <a:endParaRPr lang="en-US" sz="2400" dirty="0">
              <a:solidFill>
                <a:schemeClr val="tx1">
                  <a:lumMod val="95000"/>
                </a:schemeClr>
              </a:solidFill>
            </a:endParaRP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19400" y="6488668"/>
            <a:ext cx="7010400" cy="307777"/>
          </a:xfrm>
          <a:prstGeom prst="rect">
            <a:avLst/>
          </a:prstGeom>
          <a:noFill/>
        </p:spPr>
        <p:txBody>
          <a:bodyPr wrap="square" rtlCol="0">
            <a:spAutoFit/>
          </a:bodyPr>
          <a:lstStyle/>
          <a:p>
            <a:pPr algn="ctr"/>
            <a:r>
              <a:rPr lang="en-US" sz="1400" dirty="0">
                <a:solidFill>
                  <a:schemeClr val="tx1">
                    <a:lumMod val="95000"/>
                  </a:schemeClr>
                </a:solidFill>
              </a:rPr>
              <a:t>Starry Night  --  Vincent van Gogh, Museum of Modern Art, New York, NY</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33600" y="0"/>
            <a:ext cx="8001000" cy="6369728"/>
          </a:xfrm>
          <a:prstGeom prst="rect">
            <a:avLst/>
          </a:prstGeom>
        </p:spPr>
      </p:pic>
    </p:spTree>
    <p:extLst>
      <p:ext uri="{BB962C8B-B14F-4D97-AF65-F5344CB8AC3E}">
        <p14:creationId xmlns:p14="http://schemas.microsoft.com/office/powerpoint/2010/main" val="2189137901"/>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cs typeface="Arial" pitchFamily="34" charset="0"/>
              </a:rPr>
              <a:t>Finally, brothers and sisters … live in peace; and the God of love and peace will be with you.</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2 Corinthians </a:t>
            </a:r>
            <a:r>
              <a:rPr lang="en-US" sz="2400" dirty="0" err="1">
                <a:solidFill>
                  <a:schemeClr val="tx1">
                    <a:lumMod val="95000"/>
                  </a:schemeClr>
                </a:solidFill>
              </a:rPr>
              <a:t>13:11ac</a:t>
            </a:r>
            <a:endParaRPr lang="en-US" sz="2400" dirty="0">
              <a:solidFill>
                <a:schemeClr val="tx1">
                  <a:lumMod val="95000"/>
                </a:schemeClr>
              </a:solidFill>
            </a:endParaRPr>
          </a:p>
        </p:txBody>
      </p:sp>
    </p:spTree>
    <p:extLst>
      <p:ext uri="{BB962C8B-B14F-4D97-AF65-F5344CB8AC3E}">
        <p14:creationId xmlns:p14="http://schemas.microsoft.com/office/powerpoint/2010/main" val="3473895803"/>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16545" y="5562600"/>
            <a:ext cx="2133600" cy="954107"/>
          </a:xfrm>
          <a:prstGeom prst="rect">
            <a:avLst/>
          </a:prstGeom>
          <a:noFill/>
        </p:spPr>
        <p:txBody>
          <a:bodyPr wrap="square" rtlCol="0">
            <a:spAutoFit/>
          </a:bodyPr>
          <a:lstStyle/>
          <a:p>
            <a:pPr algn="ctr"/>
            <a:r>
              <a:rPr lang="en-US" sz="1400" dirty="0"/>
              <a:t>Messenger of Peace</a:t>
            </a:r>
          </a:p>
          <a:p>
            <a:pPr algn="ctr"/>
            <a:endParaRPr lang="en-US" sz="1400" dirty="0"/>
          </a:p>
          <a:p>
            <a:pPr algn="ctr"/>
            <a:r>
              <a:rPr lang="en-US" sz="1400" dirty="0"/>
              <a:t>Barbara Pearson</a:t>
            </a:r>
          </a:p>
          <a:p>
            <a:pPr algn="ctr"/>
            <a:r>
              <a:rPr lang="en-US" sz="1400" dirty="0">
                <a:solidFill>
                  <a:schemeClr val="tx1">
                    <a:lumMod val="95000"/>
                  </a:schemeClr>
                </a:solidFill>
              </a:rPr>
              <a:t>Manchester, England</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53001" y="36136"/>
            <a:ext cx="4055655" cy="6858000"/>
          </a:xfrm>
          <a:prstGeom prst="rect">
            <a:avLst/>
          </a:prstGeom>
        </p:spPr>
      </p:pic>
    </p:spTree>
    <p:extLst>
      <p:ext uri="{BB962C8B-B14F-4D97-AF65-F5344CB8AC3E}">
        <p14:creationId xmlns:p14="http://schemas.microsoft.com/office/powerpoint/2010/main" val="1306478380"/>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1200329"/>
          </a:xfrm>
          <a:prstGeom prst="rect">
            <a:avLst/>
          </a:prstGeom>
        </p:spPr>
        <p:txBody>
          <a:bodyPr wrap="square">
            <a:spAutoFit/>
          </a:bodyPr>
          <a:lstStyle/>
          <a:p>
            <a:r>
              <a:rPr lang="en-US" sz="3600" dirty="0">
                <a:cs typeface="Arial" pitchFamily="34" charset="0"/>
              </a:rPr>
              <a:t>"And remember, I am with you always, to the end of the age."</a:t>
            </a: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a:t>
            </a:r>
            <a:r>
              <a:rPr lang="en-US" sz="2400" dirty="0" err="1">
                <a:solidFill>
                  <a:schemeClr val="tx1">
                    <a:lumMod val="95000"/>
                  </a:schemeClr>
                </a:solidFill>
              </a:rPr>
              <a:t>28:20b</a:t>
            </a:r>
            <a:endParaRPr lang="en-US" sz="2400" dirty="0">
              <a:solidFill>
                <a:schemeClr val="tx1">
                  <a:lumMod val="95000"/>
                </a:schemeClr>
              </a:solidFill>
            </a:endParaRPr>
          </a:p>
        </p:txBody>
      </p:sp>
    </p:spTree>
    <p:extLst>
      <p:ext uri="{BB962C8B-B14F-4D97-AF65-F5344CB8AC3E}">
        <p14:creationId xmlns:p14="http://schemas.microsoft.com/office/powerpoint/2010/main" val="1369906557"/>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021" y="6400800"/>
            <a:ext cx="8601959" cy="307777"/>
          </a:xfrm>
          <a:prstGeom prst="rect">
            <a:avLst/>
          </a:prstGeom>
          <a:noFill/>
        </p:spPr>
        <p:txBody>
          <a:bodyPr wrap="square" rtlCol="0">
            <a:spAutoFit/>
          </a:bodyPr>
          <a:lstStyle/>
          <a:p>
            <a:pPr algn="ctr"/>
            <a:r>
              <a:rPr lang="en-US" sz="1400" dirty="0">
                <a:solidFill>
                  <a:schemeClr val="tx1">
                    <a:lumMod val="95000"/>
                  </a:schemeClr>
                </a:solidFill>
              </a:rPr>
              <a:t>Alpha and Omega  --  </a:t>
            </a:r>
            <a:r>
              <a:rPr lang="en-US" sz="1400" dirty="0" err="1">
                <a:solidFill>
                  <a:schemeClr val="tx1">
                    <a:lumMod val="95000"/>
                  </a:schemeClr>
                </a:solidFill>
              </a:rPr>
              <a:t>Drausin</a:t>
            </a:r>
            <a:r>
              <a:rPr lang="en-US" sz="1400" dirty="0">
                <a:solidFill>
                  <a:schemeClr val="tx1">
                    <a:lumMod val="95000"/>
                  </a:schemeClr>
                </a:solidFill>
              </a:rPr>
              <a:t> Sarcophagus, Louvre Museum, Paris, France</a:t>
            </a:r>
          </a:p>
        </p:txBody>
      </p:sp>
      <p:pic>
        <p:nvPicPr>
          <p:cNvPr id="3" name="Picture 2"/>
          <p:cNvPicPr>
            <a:picLocks noChangeAspect="1"/>
          </p:cNvPicPr>
          <p:nvPr/>
        </p:nvPicPr>
        <p:blipFill>
          <a:blip r:embed="rId2"/>
          <a:stretch>
            <a:fillRect/>
          </a:stretch>
        </p:blipFill>
        <p:spPr>
          <a:xfrm>
            <a:off x="1989318" y="25138"/>
            <a:ext cx="8297683" cy="6223262"/>
          </a:xfrm>
          <a:prstGeom prst="rect">
            <a:avLst/>
          </a:prstGeom>
        </p:spPr>
      </p:pic>
    </p:spTree>
    <p:extLst>
      <p:ext uri="{BB962C8B-B14F-4D97-AF65-F5344CB8AC3E}">
        <p14:creationId xmlns:p14="http://schemas.microsoft.com/office/powerpoint/2010/main" val="3405251568"/>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de-DE" sz="1400" dirty="0"/>
          </a:p>
          <a:p>
            <a:pPr>
              <a:buNone/>
            </a:pPr>
            <a:r>
              <a:rPr lang="de-DE" sz="1400" dirty="0"/>
              <a:t>https://www.flickr.com/photos/seth_drum/34308713902</a:t>
            </a:r>
          </a:p>
          <a:p>
            <a:pPr>
              <a:buNone/>
            </a:pPr>
            <a:r>
              <a:rPr lang="de-DE" sz="1400" dirty="0"/>
              <a:t>https://www.flickr.com/photos/jbdodane/9626795639/</a:t>
            </a:r>
          </a:p>
          <a:p>
            <a:pPr>
              <a:buNone/>
            </a:pPr>
            <a:r>
              <a:rPr lang="de-DE" sz="1400" dirty="0"/>
              <a:t>http://www.flickr.com/photos/21804434@N02/5394865139</a:t>
            </a:r>
          </a:p>
          <a:p>
            <a:pPr>
              <a:buNone/>
            </a:pPr>
            <a:r>
              <a:rPr lang="de-DE" sz="1400" dirty="0"/>
              <a:t>https://commons.wikimedia.org/wiki/File:Brazilian_Forest.jpg</a:t>
            </a:r>
          </a:p>
          <a:p>
            <a:pPr>
              <a:buNone/>
            </a:pPr>
            <a:r>
              <a:rPr lang="de-DE" sz="1400" dirty="0"/>
              <a:t>https://commons.wikimedia.org/wiki/File:Sun_and_Moon,_Nagy_Imre_Community_Centre,_2016_Csepel-Csillagtelep.jpg</a:t>
            </a:r>
          </a:p>
          <a:p>
            <a:pPr>
              <a:buNone/>
            </a:pPr>
            <a:r>
              <a:rPr lang="it-IT" sz="1400" dirty="0"/>
              <a:t>https://commons.wikimedia.org/wiki/File:Stained_glass_window_Washington_National_Cathedral_2012_06.JPG - Caroline Lena Becker</a:t>
            </a:r>
          </a:p>
          <a:p>
            <a:pPr>
              <a:buNone/>
            </a:pPr>
            <a:r>
              <a:rPr lang="de-DE" sz="1400" dirty="0"/>
              <a:t>https://commons.wikimedia.org/wiki/File:Aquileia_Basilica_-_Ausgrabungen_Mosaik_11.jpg – Wolfgang Sauber</a:t>
            </a:r>
          </a:p>
          <a:p>
            <a:pPr>
              <a:buNone/>
            </a:pPr>
            <a:r>
              <a:rPr lang="de-DE" sz="1400" dirty="0"/>
              <a:t>https://commons.wikimedia.org/wiki/File:Adam_and_Eve_Lubok.jpg</a:t>
            </a:r>
          </a:p>
          <a:p>
            <a:pPr>
              <a:buNone/>
            </a:pPr>
            <a:r>
              <a:rPr lang="de-DE" sz="1400" dirty="0"/>
              <a:t>https://www.flickr.com/photos/dominikkustra/4013203751</a:t>
            </a:r>
          </a:p>
          <a:p>
            <a:pPr>
              <a:buNone/>
            </a:pPr>
            <a:r>
              <a:rPr lang="de-DE" sz="1400" dirty="0"/>
              <a:t>https://commons.wikimedia.org/wiki/File:Van_Gogh_-_Starry_Night_-_Google_Art_Project.jpg</a:t>
            </a:r>
          </a:p>
          <a:p>
            <a:pPr>
              <a:buNone/>
            </a:pPr>
            <a:r>
              <a:rPr lang="de-DE" sz="1400" dirty="0"/>
              <a:t>https://commons.wikimedia.org/wiki/File:Messenger_of_Peace_-_geograph.org.uk_-_1419312.jpg</a:t>
            </a:r>
          </a:p>
          <a:p>
            <a:pPr>
              <a:buNone/>
            </a:pPr>
            <a:r>
              <a:rPr lang="de-DE" sz="1400" dirty="0"/>
              <a:t>https://commons.wikimedia.org/wiki/Category:Drausin_sarcophagus#/media/File:Sarcophage_de_Drausin_03.JPG</a:t>
            </a:r>
            <a:endParaRPr lang="en-US" sz="1400" dirty="0"/>
          </a:p>
          <a:p>
            <a:pPr>
              <a:buNone/>
            </a:pPr>
            <a:endParaRPr lang="en-US" sz="1400" dirty="0"/>
          </a:p>
          <a:p>
            <a:pPr>
              <a:buNone/>
            </a:pPr>
            <a:r>
              <a:rPr lang="en-US" sz="1400" dirty="0"/>
              <a:t>A</a:t>
            </a:r>
            <a:r>
              <a:rPr lang="en-US" sz="1400"/>
              <a:t>dditional </a:t>
            </a:r>
            <a:r>
              <a:rPr lang="en-US" sz="1400" dirty="0"/>
              <a:t>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200" dirty="0"/>
          </a:p>
          <a:p>
            <a:endParaRPr lang="en-US" sz="12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6172200"/>
            <a:ext cx="8686800" cy="307777"/>
          </a:xfrm>
          <a:prstGeom prst="rect">
            <a:avLst/>
          </a:prstGeom>
          <a:noFill/>
        </p:spPr>
        <p:txBody>
          <a:bodyPr wrap="square" rtlCol="0">
            <a:spAutoFit/>
          </a:bodyPr>
          <a:lstStyle/>
          <a:p>
            <a:pPr algn="ctr"/>
            <a:r>
              <a:rPr lang="en-US" sz="1400" dirty="0">
                <a:solidFill>
                  <a:schemeClr val="tx1">
                    <a:lumMod val="75000"/>
                  </a:schemeClr>
                </a:solidFill>
              </a:rPr>
              <a:t>In the Beginning…  --  Seth Drum, Digital work</a:t>
            </a:r>
          </a:p>
        </p:txBody>
      </p:sp>
      <p:pic>
        <p:nvPicPr>
          <p:cNvPr id="2" name="Picture 1">
            <a:extLst>
              <a:ext uri="{FF2B5EF4-FFF2-40B4-BE49-F238E27FC236}">
                <a16:creationId xmlns:a16="http://schemas.microsoft.com/office/drawing/2014/main" id="{65A0BA8D-6917-4CA9-882E-110D8748287B}"/>
              </a:ext>
            </a:extLst>
          </p:cNvPr>
          <p:cNvPicPr>
            <a:picLocks noChangeAspect="1"/>
          </p:cNvPicPr>
          <p:nvPr/>
        </p:nvPicPr>
        <p:blipFill>
          <a:blip r:embed="rId2"/>
          <a:stretch>
            <a:fillRect/>
          </a:stretch>
        </p:blipFill>
        <p:spPr>
          <a:xfrm>
            <a:off x="1524000" y="609600"/>
            <a:ext cx="9144000" cy="51435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Then God said, "Let there be light"; and there was light … God separated the light from the darkness.</a:t>
            </a:r>
          </a:p>
          <a:p>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Genesis 1:3, </a:t>
            </a:r>
            <a:r>
              <a:rPr lang="en-US" sz="2400" dirty="0" err="1">
                <a:solidFill>
                  <a:schemeClr val="tx1">
                    <a:lumMod val="95000"/>
                  </a:schemeClr>
                </a:solidFill>
              </a:rPr>
              <a:t>4b</a:t>
            </a:r>
            <a:endParaRPr lang="en-US" sz="2400" dirty="0">
              <a:solidFill>
                <a:schemeClr val="tx1">
                  <a:lumMod val="95000"/>
                </a:schemeClr>
              </a:solidFill>
            </a:endParaRP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t>Basilica of Our Lady of Peace  -- Yamoussoukro, Ivory Coast</a:t>
            </a:r>
            <a:endParaRPr lang="en-US" sz="1400" dirty="0">
              <a:solidFill>
                <a:schemeClr val="tx1">
                  <a:lumMod val="95000"/>
                </a:schemeClr>
              </a:solidFill>
            </a:endParaRPr>
          </a:p>
        </p:txBody>
      </p:sp>
      <p:pic>
        <p:nvPicPr>
          <p:cNvPr id="3" name="Picture 2"/>
          <p:cNvPicPr>
            <a:picLocks noChangeAspect="1"/>
          </p:cNvPicPr>
          <p:nvPr/>
        </p:nvPicPr>
        <p:blipFill>
          <a:blip r:embed="rId2"/>
          <a:stretch>
            <a:fillRect/>
          </a:stretch>
        </p:blipFill>
        <p:spPr>
          <a:xfrm>
            <a:off x="1524001" y="44452"/>
            <a:ext cx="9172754" cy="6076949"/>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And God said, “Let there be a dome in the midst of the waters, and let it separate the waters from the waters.” God called the dome Sky.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Genesis 1:6, </a:t>
            </a:r>
            <a:r>
              <a:rPr lang="en-US" sz="2400" dirty="0" err="1">
                <a:solidFill>
                  <a:schemeClr val="tx1">
                    <a:lumMod val="95000"/>
                  </a:schemeClr>
                </a:solidFill>
              </a:rPr>
              <a:t>8a</a:t>
            </a:r>
            <a:endParaRPr lang="en-US" sz="2400" dirty="0">
              <a:solidFill>
                <a:schemeClr val="tx1">
                  <a:lumMod val="95000"/>
                </a:schemeClr>
              </a:solidFill>
            </a:endParaRP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err="1"/>
              <a:t>Skyspace</a:t>
            </a:r>
            <a:r>
              <a:rPr lang="en-US" sz="1400" dirty="0"/>
              <a:t>  --  James </a:t>
            </a:r>
            <a:r>
              <a:rPr lang="en-US" sz="1400" dirty="0" err="1"/>
              <a:t>Turrell</a:t>
            </a:r>
            <a:r>
              <a:rPr lang="en-US" sz="1400" dirty="0"/>
              <a:t>, Live Oak Meeting House, Society of Friends, Houston, TX</a:t>
            </a:r>
            <a:endParaRPr lang="en-US" sz="1400" dirty="0">
              <a:solidFill>
                <a:schemeClr val="tx1">
                  <a:lumMod val="95000"/>
                </a:schemeClr>
              </a:solidFill>
            </a:endParaRPr>
          </a:p>
        </p:txBody>
      </p:sp>
      <p:pic>
        <p:nvPicPr>
          <p:cNvPr id="2" name="Picture 1"/>
          <p:cNvPicPr>
            <a:picLocks noChangeAspect="1"/>
          </p:cNvPicPr>
          <p:nvPr/>
        </p:nvPicPr>
        <p:blipFill>
          <a:blip r:embed="rId2"/>
          <a:stretch>
            <a:fillRect/>
          </a:stretch>
        </p:blipFill>
        <p:spPr>
          <a:xfrm>
            <a:off x="1524000" y="0"/>
            <a:ext cx="9144000" cy="606933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And God said, “… let the dry land appear … Let the earth put forth vegetation: plants yielding seed, and fruit trees of every kind … ”</a:t>
            </a:r>
            <a:endParaRPr lang="en-US" sz="3600" dirty="0">
              <a:cs typeface="Arial" pitchFamily="34" charset="0"/>
            </a:endParaRP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Genesis </a:t>
            </a:r>
            <a:r>
              <a:rPr lang="en-US" sz="2400" dirty="0" err="1">
                <a:solidFill>
                  <a:schemeClr val="tx1">
                    <a:lumMod val="95000"/>
                  </a:schemeClr>
                </a:solidFill>
              </a:rPr>
              <a:t>1:9a</a:t>
            </a:r>
            <a:r>
              <a:rPr lang="en-US" sz="2400" dirty="0">
                <a:solidFill>
                  <a:schemeClr val="tx1">
                    <a:lumMod val="95000"/>
                  </a:schemeClr>
                </a:solidFill>
              </a:rPr>
              <a:t>, </a:t>
            </a:r>
            <a:r>
              <a:rPr lang="en-US" sz="2400" dirty="0" err="1">
                <a:solidFill>
                  <a:schemeClr val="tx1">
                    <a:lumMod val="95000"/>
                  </a:schemeClr>
                </a:solidFill>
              </a:rPr>
              <a:t>11a</a:t>
            </a:r>
            <a:endParaRPr lang="en-US" sz="2400" dirty="0">
              <a:solidFill>
                <a:schemeClr val="tx1">
                  <a:lumMod val="95000"/>
                </a:schemeClr>
              </a:solidFill>
            </a:endParaRP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351384"/>
            <a:ext cx="2819400" cy="1169551"/>
          </a:xfrm>
          <a:prstGeom prst="rect">
            <a:avLst/>
          </a:prstGeom>
          <a:noFill/>
        </p:spPr>
        <p:txBody>
          <a:bodyPr wrap="square" rtlCol="0">
            <a:spAutoFit/>
          </a:bodyPr>
          <a:lstStyle/>
          <a:p>
            <a:pPr algn="ctr"/>
            <a:r>
              <a:rPr lang="en-US" sz="1400" dirty="0">
                <a:solidFill>
                  <a:schemeClr val="tx1">
                    <a:lumMod val="95000"/>
                  </a:schemeClr>
                </a:solidFill>
              </a:rPr>
              <a:t>Brazilian Forest</a:t>
            </a:r>
          </a:p>
          <a:p>
            <a:pPr algn="ctr"/>
            <a:endParaRPr lang="en-US" sz="1400" dirty="0">
              <a:solidFill>
                <a:schemeClr val="tx1">
                  <a:lumMod val="95000"/>
                </a:schemeClr>
              </a:solidFill>
            </a:endParaRPr>
          </a:p>
          <a:p>
            <a:pPr algn="ctr"/>
            <a:r>
              <a:rPr lang="en-US" sz="1400" dirty="0">
                <a:solidFill>
                  <a:schemeClr val="tx1">
                    <a:lumMod val="95000"/>
                  </a:schemeClr>
                </a:solidFill>
              </a:rPr>
              <a:t>Martin Johnson </a:t>
            </a:r>
            <a:r>
              <a:rPr lang="en-US" sz="1400" dirty="0" err="1">
                <a:solidFill>
                  <a:schemeClr val="tx1">
                    <a:lumMod val="95000"/>
                  </a:schemeClr>
                </a:solidFill>
              </a:rPr>
              <a:t>Heade</a:t>
            </a:r>
            <a:endParaRPr lang="en-US" sz="1400" dirty="0">
              <a:solidFill>
                <a:schemeClr val="tx1">
                  <a:lumMod val="95000"/>
                </a:schemeClr>
              </a:solidFill>
            </a:endParaRPr>
          </a:p>
          <a:p>
            <a:pPr algn="ctr"/>
            <a:r>
              <a:rPr lang="en-US" sz="1400" dirty="0" err="1">
                <a:solidFill>
                  <a:schemeClr val="tx1">
                    <a:lumMod val="95000"/>
                  </a:schemeClr>
                </a:solidFill>
              </a:rPr>
              <a:t>RISD</a:t>
            </a:r>
            <a:r>
              <a:rPr lang="en-US" sz="1400" dirty="0">
                <a:solidFill>
                  <a:schemeClr val="tx1">
                    <a:lumMod val="95000"/>
                  </a:schemeClr>
                </a:solidFill>
              </a:rPr>
              <a:t> Museum</a:t>
            </a:r>
          </a:p>
          <a:p>
            <a:pPr algn="ctr"/>
            <a:r>
              <a:rPr lang="en-US" sz="1400" dirty="0">
                <a:solidFill>
                  <a:schemeClr val="tx1">
                    <a:lumMod val="95000"/>
                  </a:schemeClr>
                </a:solidFill>
              </a:rPr>
              <a:t>Providence, RI</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0" y="0"/>
            <a:ext cx="5529676" cy="685800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1850</TotalTime>
  <Words>892</Words>
  <Application>Microsoft Office PowerPoint</Application>
  <PresentationFormat>Widescreen</PresentationFormat>
  <Paragraphs>72</Paragraphs>
  <Slides>26</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First Sunday after Christmas Day Year A</vt:lpstr>
      <vt:lpstr>Trinity Sunday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118</cp:revision>
  <dcterms:created xsi:type="dcterms:W3CDTF">2016-08-31T16:46:43Z</dcterms:created>
  <dcterms:modified xsi:type="dcterms:W3CDTF">2022-10-06T14:52:46Z</dcterms:modified>
</cp:coreProperties>
</file>