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383" r:id="rId5"/>
    <p:sldId id="384" r:id="rId6"/>
    <p:sldId id="385" r:id="rId7"/>
    <p:sldId id="386" r:id="rId8"/>
    <p:sldId id="387" r:id="rId9"/>
    <p:sldId id="388" r:id="rId10"/>
    <p:sldId id="389" r:id="rId11"/>
    <p:sldId id="390" r:id="rId12"/>
    <p:sldId id="391" r:id="rId13"/>
    <p:sldId id="392" r:id="rId14"/>
    <p:sldId id="393" r:id="rId15"/>
    <p:sldId id="400" r:id="rId16"/>
    <p:sldId id="395" r:id="rId17"/>
    <p:sldId id="396" r:id="rId18"/>
    <p:sldId id="397" r:id="rId19"/>
    <p:sldId id="398" r:id="rId20"/>
    <p:sldId id="399" r:id="rId21"/>
    <p:sldId id="394" r:id="rId22"/>
    <p:sldId id="401" r:id="rId23"/>
    <p:sldId id="402" r:id="rId24"/>
    <p:sldId id="403" r:id="rId25"/>
    <p:sldId id="406"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AB78"/>
    <a:srgbClr val="6B701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68" autoAdjust="0"/>
    <p:restoredTop sz="90818" autoAdjust="0"/>
  </p:normalViewPr>
  <p:slideViewPr>
    <p:cSldViewPr>
      <p:cViewPr varScale="1">
        <p:scale>
          <a:sx n="75" d="100"/>
          <a:sy n="75" d="100"/>
        </p:scale>
        <p:origin x="43" y="53"/>
      </p:cViewPr>
      <p:guideLst>
        <p:guide orient="horz" pos="2160"/>
        <p:guide pos="3840"/>
      </p:guideLst>
    </p:cSldViewPr>
  </p:slideViewPr>
  <p:notesTextViewPr>
    <p:cViewPr>
      <p:scale>
        <a:sx n="100" d="100"/>
        <a:sy n="100" d="100"/>
      </p:scale>
      <p:origin x="0" y="0"/>
    </p:cViewPr>
  </p:notesTextViewPr>
  <p:sorterViewPr>
    <p:cViewPr>
      <p:scale>
        <a:sx n="70" d="100"/>
        <a:sy n="70" d="100"/>
      </p:scale>
      <p:origin x="0" y="-45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26</a:t>
            </a:fld>
            <a:endParaRPr lang="en-US"/>
          </a:p>
        </p:txBody>
      </p:sp>
    </p:spTree>
    <p:extLst>
      <p:ext uri="{BB962C8B-B14F-4D97-AF65-F5344CB8AC3E}">
        <p14:creationId xmlns:p14="http://schemas.microsoft.com/office/powerpoint/2010/main" val="1730325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flickr.com/photos/abeppu/381590759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diglib.library.vanderbilt.edu/act-processquery.pl?SID=20161228393524169&amp;code=act&amp;code=act&amp;LocationCreationSite=Saiuilia&amp;SortOrder=Title&amp;=phrase"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Transfiguration Sunday</a:t>
            </a:r>
          </a:p>
        </p:txBody>
      </p:sp>
      <p:sp>
        <p:nvSpPr>
          <p:cNvPr id="3" name="Subtitle 2"/>
          <p:cNvSpPr>
            <a:spLocks noGrp="1"/>
          </p:cNvSpPr>
          <p:nvPr>
            <p:ph type="subTitle" idx="1"/>
          </p:nvPr>
        </p:nvSpPr>
        <p:spPr>
          <a:xfrm>
            <a:off x="2895600" y="38862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0" y="5903894"/>
            <a:ext cx="9144000" cy="954107"/>
          </a:xfrm>
          <a:prstGeom prst="rect">
            <a:avLst/>
          </a:prstGeom>
          <a:solidFill>
            <a:srgbClr val="BFAB78">
              <a:alpha val="75000"/>
            </a:srgbClr>
          </a:solidFill>
        </p:spPr>
        <p:txBody>
          <a:bodyPr wrap="square">
            <a:spAutoFit/>
          </a:bodyPr>
          <a:lstStyle/>
          <a:p>
            <a:pPr algn="ctr"/>
            <a:r>
              <a:rPr lang="en-US" sz="2800" dirty="0"/>
              <a:t>Exodus 24:12-18  </a:t>
            </a:r>
            <a:r>
              <a:rPr lang="en-US" dirty="0"/>
              <a:t>•   </a:t>
            </a:r>
            <a:r>
              <a:rPr lang="en-US" sz="2800" dirty="0"/>
              <a:t>Psalm 2 or Psalm 99</a:t>
            </a:r>
            <a:endParaRPr lang="en-US" dirty="0"/>
          </a:p>
          <a:p>
            <a:pPr algn="ctr"/>
            <a:r>
              <a:rPr lang="en-US" sz="2800" dirty="0"/>
              <a:t>   2 Peter 1:16-21  </a:t>
            </a:r>
            <a:r>
              <a:rPr lang="en-US" dirty="0"/>
              <a:t>•  </a:t>
            </a:r>
            <a:r>
              <a:rPr lang="en-US" sz="2800" dirty="0"/>
              <a:t>Matthew 17:1-9</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828800"/>
            <a:ext cx="6629400" cy="2308324"/>
          </a:xfrm>
          <a:prstGeom prst="rect">
            <a:avLst/>
          </a:prstGeom>
        </p:spPr>
        <p:txBody>
          <a:bodyPr wrap="square">
            <a:spAutoFit/>
          </a:bodyPr>
          <a:lstStyle/>
          <a:p>
            <a:r>
              <a:rPr lang="en-US" sz="3600" dirty="0"/>
              <a:t>… Jesus took with him Peter and James and his brother John and led them up a high mountain, by themselves.</a:t>
            </a:r>
            <a:endParaRPr lang="en-US" sz="3600" dirty="0">
              <a:cs typeface="Arial" pitchFamily="34" charset="0"/>
            </a:endParaRPr>
          </a:p>
        </p:txBody>
      </p:sp>
      <p:sp>
        <p:nvSpPr>
          <p:cNvPr id="5" name="TextBox 4"/>
          <p:cNvSpPr txBox="1"/>
          <p:nvPr/>
        </p:nvSpPr>
        <p:spPr>
          <a:xfrm>
            <a:off x="5943600" y="4796136"/>
            <a:ext cx="3352800" cy="461665"/>
          </a:xfrm>
          <a:prstGeom prst="rect">
            <a:avLst/>
          </a:prstGeom>
          <a:noFill/>
        </p:spPr>
        <p:txBody>
          <a:bodyPr wrap="square" rtlCol="0">
            <a:spAutoFit/>
          </a:bodyPr>
          <a:lstStyle/>
          <a:p>
            <a:pPr algn="ctr"/>
            <a:r>
              <a:rPr lang="en-US" sz="2400" dirty="0">
                <a:solidFill>
                  <a:schemeClr val="tx1">
                    <a:lumMod val="95000"/>
                  </a:schemeClr>
                </a:solidFill>
              </a:rPr>
              <a:t>Matthew </a:t>
            </a:r>
            <a:r>
              <a:rPr lang="en-US" sz="2400" dirty="0" err="1">
                <a:solidFill>
                  <a:schemeClr val="tx1">
                    <a:lumMod val="95000"/>
                  </a:schemeClr>
                </a:solidFill>
              </a:rPr>
              <a:t>17:1b</a:t>
            </a:r>
            <a:endParaRPr lang="en-US" sz="2400" dirty="0">
              <a:solidFill>
                <a:schemeClr val="tx1">
                  <a:lumMod val="95000"/>
                </a:schemeClr>
              </a:solidFill>
            </a:endParaRP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07777"/>
          </a:xfrm>
          <a:prstGeom prst="rect">
            <a:avLst/>
          </a:prstGeom>
          <a:noFill/>
        </p:spPr>
        <p:txBody>
          <a:bodyPr wrap="square" rtlCol="0">
            <a:spAutoFit/>
          </a:bodyPr>
          <a:lstStyle/>
          <a:p>
            <a:pPr algn="ctr"/>
            <a:r>
              <a:rPr lang="en-US" sz="1400" dirty="0">
                <a:solidFill>
                  <a:schemeClr val="tx1">
                    <a:lumMod val="95000"/>
                  </a:schemeClr>
                </a:solidFill>
              </a:rPr>
              <a:t>Transfiguration  --  JESUS </a:t>
            </a:r>
            <a:r>
              <a:rPr lang="en-US" sz="1400" dirty="0" err="1">
                <a:solidFill>
                  <a:schemeClr val="tx1">
                    <a:lumMod val="95000"/>
                  </a:schemeClr>
                </a:solidFill>
              </a:rPr>
              <a:t>MAFA</a:t>
            </a:r>
            <a:r>
              <a:rPr lang="en-US" sz="1400" dirty="0">
                <a:solidFill>
                  <a:schemeClr val="tx1">
                    <a:lumMod val="95000"/>
                  </a:schemeClr>
                </a:solidFill>
              </a:rPr>
              <a:t>, Cameroon</a:t>
            </a:r>
          </a:p>
        </p:txBody>
      </p:sp>
      <p:pic>
        <p:nvPicPr>
          <p:cNvPr id="2" name="Picture 1"/>
          <p:cNvPicPr>
            <a:picLocks noChangeAspect="1"/>
          </p:cNvPicPr>
          <p:nvPr/>
        </p:nvPicPr>
        <p:blipFill>
          <a:blip r:embed="rId2"/>
          <a:stretch>
            <a:fillRect/>
          </a:stretch>
        </p:blipFill>
        <p:spPr>
          <a:xfrm>
            <a:off x="1657351" y="92366"/>
            <a:ext cx="8825922" cy="5825108"/>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239000" cy="1754326"/>
          </a:xfrm>
          <a:prstGeom prst="rect">
            <a:avLst/>
          </a:prstGeom>
        </p:spPr>
        <p:txBody>
          <a:bodyPr wrap="square">
            <a:spAutoFit/>
          </a:bodyPr>
          <a:lstStyle/>
          <a:p>
            <a:r>
              <a:rPr lang="en-US" sz="3600" dirty="0"/>
              <a:t>And he was transfigured before them, and his face shone like the sun, and his clothes became dazzling white.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17:2</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0600" y="0"/>
            <a:ext cx="5486400" cy="6858000"/>
          </a:xfrm>
          <a:prstGeom prst="rect">
            <a:avLst/>
          </a:prstGeom>
        </p:spPr>
      </p:pic>
      <p:sp>
        <p:nvSpPr>
          <p:cNvPr id="4" name="TextBox 3"/>
          <p:cNvSpPr txBox="1"/>
          <p:nvPr/>
        </p:nvSpPr>
        <p:spPr>
          <a:xfrm>
            <a:off x="1676400" y="5029200"/>
            <a:ext cx="2667000" cy="1384995"/>
          </a:xfrm>
          <a:prstGeom prst="rect">
            <a:avLst/>
          </a:prstGeom>
          <a:noFill/>
        </p:spPr>
        <p:txBody>
          <a:bodyPr wrap="square" rtlCol="0">
            <a:spAutoFit/>
          </a:bodyPr>
          <a:lstStyle/>
          <a:p>
            <a:pPr algn="ctr"/>
            <a:r>
              <a:rPr lang="es-ES" sz="1400" dirty="0" err="1">
                <a:solidFill>
                  <a:schemeClr val="tx1">
                    <a:lumMod val="95000"/>
                  </a:schemeClr>
                </a:solidFill>
              </a:rPr>
              <a:t>Transfiguracion</a:t>
            </a:r>
            <a:r>
              <a:rPr lang="es-ES" sz="1400" dirty="0">
                <a:solidFill>
                  <a:schemeClr val="tx1">
                    <a:lumMod val="95000"/>
                  </a:schemeClr>
                </a:solidFill>
              </a:rPr>
              <a:t> del Divino Salvador del Mundo</a:t>
            </a:r>
          </a:p>
          <a:p>
            <a:pPr algn="ctr"/>
            <a:endParaRPr lang="es-ES" sz="1400" dirty="0">
              <a:solidFill>
                <a:schemeClr val="tx1">
                  <a:lumMod val="95000"/>
                </a:schemeClr>
              </a:solidFill>
            </a:endParaRPr>
          </a:p>
          <a:p>
            <a:pPr algn="ctr"/>
            <a:r>
              <a:rPr lang="es-ES" sz="1400" dirty="0"/>
              <a:t>Catedral Metropolitana</a:t>
            </a:r>
          </a:p>
          <a:p>
            <a:pPr algn="ctr"/>
            <a:r>
              <a:rPr lang="es-ES" sz="1400" dirty="0"/>
              <a:t>San Salvador, </a:t>
            </a:r>
          </a:p>
          <a:p>
            <a:pPr algn="ctr"/>
            <a:r>
              <a:rPr lang="es-ES" sz="1400" dirty="0"/>
              <a:t>El Salvador</a:t>
            </a:r>
            <a:endParaRPr lang="en-US" sz="1400" dirty="0">
              <a:solidFill>
                <a:schemeClr val="tx1">
                  <a:lumMod val="95000"/>
                </a:schemeClr>
              </a:solidFill>
            </a:endParaRP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076272"/>
            <a:ext cx="7467600" cy="1200329"/>
          </a:xfrm>
          <a:prstGeom prst="rect">
            <a:avLst/>
          </a:prstGeom>
        </p:spPr>
        <p:txBody>
          <a:bodyPr wrap="square">
            <a:spAutoFit/>
          </a:bodyPr>
          <a:lstStyle/>
          <a:p>
            <a:r>
              <a:rPr lang="en-US" sz="3600" dirty="0"/>
              <a:t>Suddenly there appeared to them Moses and Elijah, talking with him.</a:t>
            </a:r>
            <a:endParaRPr lang="en-US" sz="3600" dirty="0">
              <a:cs typeface="Arial" pitchFamily="34" charset="0"/>
            </a:endParaRPr>
          </a:p>
        </p:txBody>
      </p:sp>
      <p:sp>
        <p:nvSpPr>
          <p:cNvPr id="5" name="TextBox 4"/>
          <p:cNvSpPr txBox="1"/>
          <p:nvPr/>
        </p:nvSpPr>
        <p:spPr>
          <a:xfrm>
            <a:off x="59436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Matthew 17:3</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07777"/>
          </a:xfrm>
          <a:prstGeom prst="rect">
            <a:avLst/>
          </a:prstGeom>
          <a:noFill/>
        </p:spPr>
        <p:txBody>
          <a:bodyPr wrap="square" rtlCol="0">
            <a:spAutoFit/>
          </a:bodyPr>
          <a:lstStyle/>
          <a:p>
            <a:pPr algn="ctr"/>
            <a:r>
              <a:rPr lang="en-US" sz="1400" dirty="0">
                <a:solidFill>
                  <a:schemeClr val="tx1">
                    <a:lumMod val="95000"/>
                  </a:schemeClr>
                </a:solidFill>
              </a:rPr>
              <a:t>Transfiguration  --  </a:t>
            </a:r>
            <a:r>
              <a:rPr lang="en-US" sz="1400" dirty="0" err="1">
                <a:solidFill>
                  <a:schemeClr val="tx1">
                    <a:lumMod val="95000"/>
                  </a:schemeClr>
                </a:solidFill>
              </a:rPr>
              <a:t>Duccio</a:t>
            </a:r>
            <a:r>
              <a:rPr lang="en-US" sz="1400" dirty="0">
                <a:solidFill>
                  <a:schemeClr val="tx1">
                    <a:lumMod val="95000"/>
                  </a:schemeClr>
                </a:solidFill>
              </a:rPr>
              <a:t>, National Gallery of Art, Washington, DC</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43200" y="94562"/>
            <a:ext cx="6629401" cy="6230039"/>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785878"/>
            <a:ext cx="7315200" cy="2938522"/>
          </a:xfrm>
          <a:prstGeom prst="rect">
            <a:avLst/>
          </a:prstGeom>
        </p:spPr>
        <p:txBody>
          <a:bodyPr wrap="square">
            <a:spAutoFit/>
          </a:bodyPr>
          <a:lstStyle/>
          <a:p>
            <a:r>
              <a:rPr lang="en-US" sz="3600" dirty="0"/>
              <a:t>Then Peter said to Jesus, "Lord, it is good for us to be here; if you wish, I will make three dwellings here, one for you, one for Moses, and one for Elijah."</a:t>
            </a:r>
            <a:endParaRPr lang="en-US" sz="3600" dirty="0">
              <a:cs typeface="Arial" pitchFamily="34" charset="0"/>
            </a:endParaRPr>
          </a:p>
        </p:txBody>
      </p:sp>
      <p:sp>
        <p:nvSpPr>
          <p:cNvPr id="5" name="TextBox 4"/>
          <p:cNvSpPr txBox="1"/>
          <p:nvPr/>
        </p:nvSpPr>
        <p:spPr>
          <a:xfrm>
            <a:off x="5943600" y="5024736"/>
            <a:ext cx="3352800" cy="461665"/>
          </a:xfrm>
          <a:prstGeom prst="rect">
            <a:avLst/>
          </a:prstGeom>
          <a:noFill/>
        </p:spPr>
        <p:txBody>
          <a:bodyPr wrap="square" rtlCol="0">
            <a:spAutoFit/>
          </a:bodyPr>
          <a:lstStyle/>
          <a:p>
            <a:pPr algn="ctr"/>
            <a:r>
              <a:rPr lang="en-US" sz="2400" dirty="0">
                <a:solidFill>
                  <a:schemeClr val="tx1">
                    <a:lumMod val="95000"/>
                  </a:schemeClr>
                </a:solidFill>
              </a:rPr>
              <a:t>Matthew 17:4</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Moses, Procession of the Transfiguration, Mount Tabor, Antigua, Guatemala</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95250"/>
            <a:ext cx="8102600" cy="607695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1806476"/>
            <a:ext cx="7848600" cy="2308324"/>
          </a:xfrm>
          <a:prstGeom prst="rect">
            <a:avLst/>
          </a:prstGeom>
        </p:spPr>
        <p:txBody>
          <a:bodyPr wrap="square">
            <a:spAutoFit/>
          </a:bodyPr>
          <a:lstStyle/>
          <a:p>
            <a:r>
              <a:rPr lang="en-US" sz="3600" dirty="0"/>
              <a:t>… suddenly a bright cloud overshadowed them, and from the cloud a voice said, "This is my Son, the Beloved; with him I am well pleased; listen to him!"</a:t>
            </a:r>
            <a:endParaRPr lang="en-US" sz="3600" dirty="0">
              <a:cs typeface="Arial" pitchFamily="34" charset="0"/>
            </a:endParaRPr>
          </a:p>
        </p:txBody>
      </p:sp>
      <p:sp>
        <p:nvSpPr>
          <p:cNvPr id="5" name="TextBox 4"/>
          <p:cNvSpPr txBox="1"/>
          <p:nvPr/>
        </p:nvSpPr>
        <p:spPr>
          <a:xfrm>
            <a:off x="5867400" y="5024736"/>
            <a:ext cx="3352800" cy="461665"/>
          </a:xfrm>
          <a:prstGeom prst="rect">
            <a:avLst/>
          </a:prstGeom>
          <a:noFill/>
        </p:spPr>
        <p:txBody>
          <a:bodyPr wrap="square" rtlCol="0">
            <a:spAutoFit/>
          </a:bodyPr>
          <a:lstStyle/>
          <a:p>
            <a:pPr algn="ctr"/>
            <a:r>
              <a:rPr lang="en-US" sz="2400" dirty="0">
                <a:solidFill>
                  <a:schemeClr val="tx1">
                    <a:lumMod val="95000"/>
                  </a:schemeClr>
                </a:solidFill>
              </a:rPr>
              <a:t>Matthew 17:5</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34001"/>
            <a:ext cx="2362200" cy="1169551"/>
          </a:xfrm>
          <a:prstGeom prst="rect">
            <a:avLst/>
          </a:prstGeom>
          <a:noFill/>
        </p:spPr>
        <p:txBody>
          <a:bodyPr wrap="square" rtlCol="0">
            <a:spAutoFit/>
          </a:bodyPr>
          <a:lstStyle/>
          <a:p>
            <a:pPr algn="ctr"/>
            <a:r>
              <a:rPr lang="en-US" sz="1400" dirty="0">
                <a:solidFill>
                  <a:schemeClr val="tx1">
                    <a:lumMod val="95000"/>
                  </a:schemeClr>
                </a:solidFill>
              </a:rPr>
              <a:t>Transfiguration</a:t>
            </a:r>
          </a:p>
          <a:p>
            <a:pPr algn="ctr"/>
            <a:endParaRPr lang="en-US" sz="1400" dirty="0">
              <a:solidFill>
                <a:schemeClr val="tx1">
                  <a:lumMod val="95000"/>
                </a:schemeClr>
              </a:solidFill>
            </a:endParaRPr>
          </a:p>
          <a:p>
            <a:pPr algn="ctr"/>
            <a:r>
              <a:rPr lang="en-US" sz="1400" dirty="0">
                <a:solidFill>
                  <a:schemeClr val="tx1">
                    <a:lumMod val="95000"/>
                  </a:schemeClr>
                </a:solidFill>
              </a:rPr>
              <a:t>George Walsh</a:t>
            </a:r>
          </a:p>
          <a:p>
            <a:pPr algn="ctr"/>
            <a:r>
              <a:rPr lang="en-US" sz="1400" dirty="0">
                <a:solidFill>
                  <a:schemeClr val="tx1">
                    <a:lumMod val="95000"/>
                  </a:schemeClr>
                </a:solidFill>
              </a:rPr>
              <a:t>Most Holy Rosary Church</a:t>
            </a:r>
          </a:p>
          <a:p>
            <a:pPr algn="ctr"/>
            <a:r>
              <a:rPr lang="en-US" sz="1400" dirty="0">
                <a:solidFill>
                  <a:schemeClr val="tx1">
                    <a:lumMod val="95000"/>
                  </a:schemeClr>
                </a:solidFill>
              </a:rPr>
              <a:t>Tullow, Ireland</a:t>
            </a:r>
          </a:p>
        </p:txBody>
      </p:sp>
      <p:pic>
        <p:nvPicPr>
          <p:cNvPr id="3" name="Picture 2">
            <a:extLst>
              <a:ext uri="{FF2B5EF4-FFF2-40B4-BE49-F238E27FC236}">
                <a16:creationId xmlns:a16="http://schemas.microsoft.com/office/drawing/2014/main" id="{D2E7E394-992C-476F-BEF2-A3187B39CA1E}"/>
              </a:ext>
            </a:extLst>
          </p:cNvPr>
          <p:cNvPicPr>
            <a:picLocks noChangeAspect="1"/>
          </p:cNvPicPr>
          <p:nvPr/>
        </p:nvPicPr>
        <p:blipFill>
          <a:blip r:embed="rId2"/>
          <a:stretch>
            <a:fillRect/>
          </a:stretch>
        </p:blipFill>
        <p:spPr>
          <a:xfrm>
            <a:off x="4495800" y="0"/>
            <a:ext cx="4934006"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676400"/>
            <a:ext cx="7467600" cy="2308324"/>
          </a:xfrm>
          <a:prstGeom prst="rect">
            <a:avLst/>
          </a:prstGeom>
        </p:spPr>
        <p:txBody>
          <a:bodyPr wrap="square">
            <a:spAutoFit/>
          </a:bodyPr>
          <a:lstStyle/>
          <a:p>
            <a:r>
              <a:rPr lang="en-US" sz="3600" dirty="0"/>
              <a:t>Then Moses went up on the mountain, and the cloud covered the mountain. Now the appearance of the glory of the LORD was like a devouring fire …</a:t>
            </a:r>
            <a:endParaRPr lang="en-US" sz="3600" dirty="0">
              <a:cs typeface="Arial" pitchFamily="34" charset="0"/>
            </a:endParaRPr>
          </a:p>
        </p:txBody>
      </p:sp>
      <p:sp>
        <p:nvSpPr>
          <p:cNvPr id="4" name="TextBox 3"/>
          <p:cNvSpPr txBox="1"/>
          <p:nvPr/>
        </p:nvSpPr>
        <p:spPr>
          <a:xfrm>
            <a:off x="5943600" y="4800601"/>
            <a:ext cx="3352800" cy="461665"/>
          </a:xfrm>
          <a:prstGeom prst="rect">
            <a:avLst/>
          </a:prstGeom>
          <a:noFill/>
        </p:spPr>
        <p:txBody>
          <a:bodyPr wrap="square" rtlCol="0">
            <a:spAutoFit/>
          </a:bodyPr>
          <a:lstStyle/>
          <a:p>
            <a:pPr algn="ctr"/>
            <a:r>
              <a:rPr lang="en-US" sz="2400" dirty="0">
                <a:solidFill>
                  <a:schemeClr val="tx1">
                    <a:lumMod val="95000"/>
                  </a:schemeClr>
                </a:solidFill>
              </a:rPr>
              <a:t>Exodus 24:15, </a:t>
            </a:r>
            <a:r>
              <a:rPr lang="en-US" sz="2400" dirty="0" err="1">
                <a:solidFill>
                  <a:schemeClr val="tx1">
                    <a:lumMod val="95000"/>
                  </a:schemeClr>
                </a:solidFill>
              </a:rPr>
              <a:t>17a</a:t>
            </a:r>
            <a:endParaRPr lang="en-US" sz="2400" dirty="0">
              <a:solidFill>
                <a:schemeClr val="tx1">
                  <a:lumMod val="95000"/>
                </a:schemeClr>
              </a:solidFill>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133600"/>
            <a:ext cx="5943600" cy="1754326"/>
          </a:xfrm>
          <a:prstGeom prst="rect">
            <a:avLst/>
          </a:prstGeom>
        </p:spPr>
        <p:txBody>
          <a:bodyPr wrap="square">
            <a:spAutoFit/>
          </a:bodyPr>
          <a:lstStyle/>
          <a:p>
            <a:r>
              <a:rPr lang="en-US" sz="3600" dirty="0"/>
              <a:t>When the disciples heard this, they fell to the ground and were overcome by fear.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17:6</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77000"/>
            <a:ext cx="8763000" cy="307777"/>
          </a:xfrm>
          <a:prstGeom prst="rect">
            <a:avLst/>
          </a:prstGeom>
          <a:noFill/>
        </p:spPr>
        <p:txBody>
          <a:bodyPr wrap="square" rtlCol="0">
            <a:spAutoFit/>
          </a:bodyPr>
          <a:lstStyle/>
          <a:p>
            <a:pPr algn="ctr"/>
            <a:r>
              <a:rPr lang="en-US" sz="1400" dirty="0">
                <a:solidFill>
                  <a:schemeClr val="tx1">
                    <a:lumMod val="95000"/>
                  </a:schemeClr>
                </a:solidFill>
              </a:rPr>
              <a:t>Transfiguration  --  Peter Koenig</a:t>
            </a:r>
          </a:p>
        </p:txBody>
      </p:sp>
      <p:pic>
        <p:nvPicPr>
          <p:cNvPr id="5" name="Picture 4">
            <a:extLst>
              <a:ext uri="{FF2B5EF4-FFF2-40B4-BE49-F238E27FC236}">
                <a16:creationId xmlns:a16="http://schemas.microsoft.com/office/drawing/2014/main" id="{16125AD2-2995-2FDB-88F6-942DDF0E0EC8}"/>
              </a:ext>
            </a:extLst>
          </p:cNvPr>
          <p:cNvPicPr>
            <a:picLocks noChangeAspect="1"/>
          </p:cNvPicPr>
          <p:nvPr/>
        </p:nvPicPr>
        <p:blipFill>
          <a:blip r:embed="rId2"/>
          <a:stretch>
            <a:fillRect/>
          </a:stretch>
        </p:blipFill>
        <p:spPr>
          <a:xfrm>
            <a:off x="3810000" y="88397"/>
            <a:ext cx="4751589" cy="6312403"/>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28672"/>
            <a:ext cx="7162800" cy="1200329"/>
          </a:xfrm>
          <a:prstGeom prst="rect">
            <a:avLst/>
          </a:prstGeom>
        </p:spPr>
        <p:txBody>
          <a:bodyPr wrap="square">
            <a:spAutoFit/>
          </a:bodyPr>
          <a:lstStyle/>
          <a:p>
            <a:r>
              <a:rPr lang="en-US" sz="3600" dirty="0"/>
              <a:t>But Jesus came and touched them, saying, "Get up and do not be afraid."</a:t>
            </a:r>
            <a:endParaRPr lang="en-US" sz="3600" dirty="0">
              <a:cs typeface="Arial" pitchFamily="34" charset="0"/>
            </a:endParaRPr>
          </a:p>
        </p:txBody>
      </p:sp>
      <p:sp>
        <p:nvSpPr>
          <p:cNvPr id="5" name="TextBox 4"/>
          <p:cNvSpPr txBox="1"/>
          <p:nvPr/>
        </p:nvSpPr>
        <p:spPr>
          <a:xfrm>
            <a:off x="60198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Matthew 17:7</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321623"/>
            <a:ext cx="8991600" cy="307777"/>
          </a:xfrm>
          <a:prstGeom prst="rect">
            <a:avLst/>
          </a:prstGeom>
          <a:noFill/>
        </p:spPr>
        <p:txBody>
          <a:bodyPr wrap="square" rtlCol="0">
            <a:spAutoFit/>
          </a:bodyPr>
          <a:lstStyle/>
          <a:p>
            <a:pPr algn="ctr"/>
            <a:r>
              <a:rPr lang="en-US" sz="1400" dirty="0">
                <a:solidFill>
                  <a:schemeClr val="tx1">
                    <a:lumMod val="95000"/>
                  </a:schemeClr>
                </a:solidFill>
              </a:rPr>
              <a:t>Transfiguration of Christ  --  Giovanni Bellini, National Museum of </a:t>
            </a:r>
            <a:r>
              <a:rPr lang="en-US" sz="1400" dirty="0" err="1">
                <a:solidFill>
                  <a:schemeClr val="tx1">
                    <a:lumMod val="95000"/>
                  </a:schemeClr>
                </a:solidFill>
              </a:rPr>
              <a:t>Capiodimonte</a:t>
            </a:r>
            <a:r>
              <a:rPr lang="en-US" sz="1400" dirty="0">
                <a:solidFill>
                  <a:schemeClr val="tx1">
                    <a:lumMod val="95000"/>
                  </a:schemeClr>
                </a:solidFill>
              </a:rPr>
              <a:t>, Naples, Italy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0"/>
            <a:ext cx="8050410" cy="6073394"/>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52472"/>
            <a:ext cx="7162800" cy="1200329"/>
          </a:xfrm>
          <a:prstGeom prst="rect">
            <a:avLst/>
          </a:prstGeom>
        </p:spPr>
        <p:txBody>
          <a:bodyPr wrap="square">
            <a:spAutoFit/>
          </a:bodyPr>
          <a:lstStyle/>
          <a:p>
            <a:r>
              <a:rPr lang="en-US" sz="3600" dirty="0"/>
              <a:t>And when they looked up, they saw no one except Jesus himself alone.</a:t>
            </a:r>
            <a:endParaRPr lang="en-US" sz="3600" dirty="0">
              <a:cs typeface="Arial" pitchFamily="34" charset="0"/>
            </a:endParaRPr>
          </a:p>
        </p:txBody>
      </p:sp>
      <p:sp>
        <p:nvSpPr>
          <p:cNvPr id="5" name="TextBox 4"/>
          <p:cNvSpPr txBox="1"/>
          <p:nvPr/>
        </p:nvSpPr>
        <p:spPr>
          <a:xfrm>
            <a:off x="58674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17:8</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15400" y="5352871"/>
            <a:ext cx="1600200" cy="954107"/>
          </a:xfrm>
          <a:prstGeom prst="rect">
            <a:avLst/>
          </a:prstGeom>
          <a:noFill/>
        </p:spPr>
        <p:txBody>
          <a:bodyPr wrap="square" rtlCol="0">
            <a:spAutoFit/>
          </a:bodyPr>
          <a:lstStyle/>
          <a:p>
            <a:pPr algn="ctr"/>
            <a:r>
              <a:rPr lang="en-US" sz="1400" dirty="0">
                <a:solidFill>
                  <a:schemeClr val="tx1">
                    <a:lumMod val="95000"/>
                  </a:schemeClr>
                </a:solidFill>
              </a:rPr>
              <a:t>Jesus Mural</a:t>
            </a:r>
          </a:p>
          <a:p>
            <a:pPr algn="ctr"/>
            <a:r>
              <a:rPr lang="en-US" sz="1400" dirty="0">
                <a:solidFill>
                  <a:schemeClr val="tx1">
                    <a:lumMod val="95000"/>
                  </a:schemeClr>
                </a:solidFill>
              </a:rPr>
              <a:t>In Uptown</a:t>
            </a:r>
          </a:p>
          <a:p>
            <a:pPr algn="ctr"/>
            <a:endParaRPr lang="en-US" sz="1400" dirty="0">
              <a:solidFill>
                <a:schemeClr val="tx1">
                  <a:lumMod val="95000"/>
                </a:schemeClr>
              </a:solidFill>
            </a:endParaRPr>
          </a:p>
          <a:p>
            <a:pPr algn="ctr"/>
            <a:r>
              <a:rPr lang="en-US" sz="1400" dirty="0">
                <a:solidFill>
                  <a:schemeClr val="tx1">
                    <a:lumMod val="95000"/>
                  </a:schemeClr>
                </a:solidFill>
              </a:rPr>
              <a:t>Chicago, IL</a:t>
            </a:r>
          </a:p>
        </p:txBody>
      </p:sp>
      <p:pic>
        <p:nvPicPr>
          <p:cNvPr id="5" name="Picture 4"/>
          <p:cNvPicPr>
            <a:picLocks noChangeAspect="1"/>
          </p:cNvPicPr>
          <p:nvPr/>
        </p:nvPicPr>
        <p:blipFill>
          <a:blip r:embed="rId2"/>
          <a:stretch>
            <a:fillRect/>
          </a:stretch>
        </p:blipFill>
        <p:spPr>
          <a:xfrm>
            <a:off x="2286000" y="-23099"/>
            <a:ext cx="6629400" cy="6825741"/>
          </a:xfrm>
          <a:prstGeom prst="rect">
            <a:avLst/>
          </a:prstGeom>
        </p:spPr>
      </p:pic>
    </p:spTree>
    <p:extLst>
      <p:ext uri="{BB962C8B-B14F-4D97-AF65-F5344CB8AC3E}">
        <p14:creationId xmlns:p14="http://schemas.microsoft.com/office/powerpoint/2010/main" val="4125263708"/>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hlinkClick r:id="rId3"/>
            </a:endParaRPr>
          </a:p>
          <a:p>
            <a:pPr>
              <a:buNone/>
            </a:pPr>
            <a:r>
              <a:rPr lang="en-US" sz="1600" dirty="0"/>
              <a:t>https://www.mikemoyersfineart.com/</a:t>
            </a:r>
          </a:p>
          <a:p>
            <a:pPr>
              <a:buNone/>
            </a:pPr>
            <a:r>
              <a:rPr lang="en-US" sz="1600" dirty="0"/>
              <a:t>https://</a:t>
            </a:r>
            <a:r>
              <a:rPr lang="en-US" sz="1600" dirty="0" err="1"/>
              <a:t>www.flickr.com</a:t>
            </a:r>
            <a:r>
              <a:rPr lang="en-US" sz="1600" dirty="0"/>
              <a:t>/photos/</a:t>
            </a:r>
            <a:r>
              <a:rPr lang="en-US" sz="1600" dirty="0" err="1"/>
              <a:t>benbeiske</a:t>
            </a:r>
            <a:r>
              <a:rPr lang="en-US" sz="1600" dirty="0"/>
              <a:t>/2436563279</a:t>
            </a:r>
          </a:p>
          <a:p>
            <a:pPr>
              <a:buNone/>
            </a:pPr>
            <a:r>
              <a:rPr lang="en-US" sz="1600" dirty="0"/>
              <a:t>http://</a:t>
            </a:r>
            <a:r>
              <a:rPr lang="en-US" sz="1600" dirty="0" err="1"/>
              <a:t>diglib.library.vanderbilt.edu</a:t>
            </a:r>
            <a:r>
              <a:rPr lang="en-US" sz="1600" dirty="0"/>
              <a:t>/</a:t>
            </a:r>
            <a:r>
              <a:rPr lang="en-US" sz="1600" dirty="0" err="1"/>
              <a:t>act-imagelink.pl?RC</a:t>
            </a:r>
            <a:r>
              <a:rPr lang="en-US" sz="1600" dirty="0"/>
              <a:t>=54246 – Vanderbilt University Special Collections</a:t>
            </a:r>
          </a:p>
          <a:p>
            <a:pPr>
              <a:buNone/>
            </a:pPr>
            <a:r>
              <a:rPr lang="en-US" sz="1600" dirty="0"/>
              <a:t>https://</a:t>
            </a:r>
            <a:r>
              <a:rPr lang="en-US" sz="1600" dirty="0" err="1"/>
              <a:t>www.flickr.com</a:t>
            </a:r>
            <a:r>
              <a:rPr lang="en-US" sz="1600" dirty="0"/>
              <a:t>/photos/</a:t>
            </a:r>
            <a:r>
              <a:rPr lang="en-US" sz="1600" dirty="0" err="1"/>
              <a:t>jixxer</a:t>
            </a:r>
            <a:r>
              <a:rPr lang="en-US" sz="1600" dirty="0"/>
              <a:t>/17085812878/</a:t>
            </a:r>
          </a:p>
          <a:p>
            <a:pPr>
              <a:buNone/>
            </a:pPr>
            <a:r>
              <a:rPr lang="en-US" sz="1600" dirty="0"/>
              <a:t>http://diglib.library.vanderbilt.edu/act-imagelink.pl?RC=48307; imagn.com</a:t>
            </a:r>
          </a:p>
          <a:p>
            <a:pPr>
              <a:buNone/>
            </a:pPr>
            <a:r>
              <a:rPr lang="en-US" sz="1600" dirty="0"/>
              <a:t>http://commons.wikimedia.org/wiki/File:Transfiguracion_del_Divino_Salvador_del_Mundo.jpg</a:t>
            </a:r>
          </a:p>
          <a:p>
            <a:pPr>
              <a:buNone/>
            </a:pPr>
            <a:r>
              <a:rPr lang="en-US" sz="1600" dirty="0"/>
              <a:t>https://commons.wikimedia.org/wiki/File:Duccio_di_Buoninsegna_039.jpg</a:t>
            </a:r>
          </a:p>
          <a:p>
            <a:pPr>
              <a:buNone/>
            </a:pPr>
            <a:r>
              <a:rPr lang="en-US" sz="1600" dirty="0"/>
              <a:t>http://www.flickr.com/photos/robertourrea7/3344334604/</a:t>
            </a:r>
          </a:p>
          <a:p>
            <a:pPr>
              <a:buNone/>
            </a:pPr>
            <a:r>
              <a:rPr lang="en-US" sz="1600" dirty="0"/>
              <a:t>https://commons.wikimedia.org/wiki/File:Tullow_Church_of_the_Most_Holy_Rosary_South_Transept_Window_Mysteries_of_Light_and_Pope_John_Paul_II_Detail_Transfiguration_2013_09_06.jpg</a:t>
            </a:r>
          </a:p>
          <a:p>
            <a:pPr>
              <a:buNone/>
            </a:pPr>
            <a:r>
              <a:rPr lang="de-DE" sz="1600" dirty="0"/>
              <a:t>Peter Winfried (Canisius) Koenig, https://www.pwkoenig.co.uk/</a:t>
            </a:r>
            <a:endParaRPr lang="en-US" sz="1600" dirty="0"/>
          </a:p>
          <a:p>
            <a:pPr>
              <a:buNone/>
            </a:pPr>
            <a:r>
              <a:rPr lang="en-US" sz="1600" dirty="0"/>
              <a:t>https://commons.wikimedia.org/wiki/File:The-Transfiguration-1480-xx-Giovanni-Bellini.JPG</a:t>
            </a:r>
          </a:p>
          <a:p>
            <a:pPr>
              <a:buNone/>
            </a:pPr>
            <a:r>
              <a:rPr lang="en-US" sz="1600" dirty="0"/>
              <a:t>https://www.flickr.com/photos/36847973@N00/3342340183/</a:t>
            </a:r>
          </a:p>
          <a:p>
            <a:pPr>
              <a:buNone/>
            </a:pPr>
            <a:endParaRPr lang="en-US" sz="1600" dirty="0"/>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p>
          <a:p>
            <a:endParaRPr lang="en-US" sz="1600" dirty="0"/>
          </a:p>
          <a:p>
            <a:endParaRPr lang="en-US" sz="1600" dirty="0"/>
          </a:p>
          <a:p>
            <a:endParaRPr lang="en-US" sz="16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3702" y="5791201"/>
            <a:ext cx="1752600" cy="738664"/>
          </a:xfrm>
          <a:prstGeom prst="rect">
            <a:avLst/>
          </a:prstGeom>
          <a:noFill/>
        </p:spPr>
        <p:txBody>
          <a:bodyPr wrap="square" rtlCol="0">
            <a:spAutoFit/>
          </a:bodyPr>
          <a:lstStyle/>
          <a:p>
            <a:pPr algn="ctr"/>
            <a:r>
              <a:rPr lang="en-US" sz="1400" dirty="0"/>
              <a:t>Be Thou My Vision  </a:t>
            </a:r>
          </a:p>
          <a:p>
            <a:pPr algn="ctr"/>
            <a:endParaRPr lang="en-US" sz="1400" dirty="0"/>
          </a:p>
          <a:p>
            <a:pPr algn="ctr"/>
            <a:r>
              <a:rPr lang="en-US" sz="1400" dirty="0"/>
              <a:t>Mike Moyers</a:t>
            </a:r>
            <a:endParaRPr lang="en-US" sz="1400" dirty="0">
              <a:solidFill>
                <a:schemeClr val="tx1">
                  <a:lumMod val="95000"/>
                </a:schemeClr>
              </a:solidFill>
            </a:endParaRPr>
          </a:p>
        </p:txBody>
      </p:sp>
      <p:pic>
        <p:nvPicPr>
          <p:cNvPr id="4" name="Picture 3">
            <a:extLst>
              <a:ext uri="{FF2B5EF4-FFF2-40B4-BE49-F238E27FC236}">
                <a16:creationId xmlns:a16="http://schemas.microsoft.com/office/drawing/2014/main" id="{1C179884-45D4-4262-8B55-753E649155B7}"/>
              </a:ext>
            </a:extLst>
          </p:cNvPr>
          <p:cNvPicPr>
            <a:picLocks noChangeAspect="1"/>
          </p:cNvPicPr>
          <p:nvPr/>
        </p:nvPicPr>
        <p:blipFill>
          <a:blip r:embed="rId2"/>
          <a:stretch>
            <a:fillRect/>
          </a:stretch>
        </p:blipFill>
        <p:spPr>
          <a:xfrm>
            <a:off x="3429000" y="0"/>
            <a:ext cx="6858000"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4700" y="2228672"/>
            <a:ext cx="5562600" cy="1200329"/>
          </a:xfrm>
          <a:prstGeom prst="rect">
            <a:avLst/>
          </a:prstGeom>
        </p:spPr>
        <p:txBody>
          <a:bodyPr wrap="square">
            <a:spAutoFit/>
          </a:bodyPr>
          <a:lstStyle/>
          <a:p>
            <a:r>
              <a:rPr lang="en-US" sz="3600" dirty="0"/>
              <a:t>"I have set my king on Zion, my holy hill."</a:t>
            </a:r>
            <a:endParaRPr lang="en-US" sz="3600" dirty="0">
              <a:cs typeface="Arial" pitchFamily="34" charset="0"/>
            </a:endParaRPr>
          </a:p>
        </p:txBody>
      </p:sp>
      <p:sp>
        <p:nvSpPr>
          <p:cNvPr id="5" name="TextBox 4"/>
          <p:cNvSpPr txBox="1"/>
          <p:nvPr/>
        </p:nvSpPr>
        <p:spPr>
          <a:xfrm>
            <a:off x="5334000" y="4186536"/>
            <a:ext cx="3352800" cy="461665"/>
          </a:xfrm>
          <a:prstGeom prst="rect">
            <a:avLst/>
          </a:prstGeom>
          <a:noFill/>
        </p:spPr>
        <p:txBody>
          <a:bodyPr wrap="square" rtlCol="0">
            <a:spAutoFit/>
          </a:bodyPr>
          <a:lstStyle/>
          <a:p>
            <a:pPr algn="ctr"/>
            <a:r>
              <a:rPr lang="en-US" sz="2400" dirty="0">
                <a:solidFill>
                  <a:schemeClr val="tx1">
                    <a:lumMod val="95000"/>
                  </a:schemeClr>
                </a:solidFill>
              </a:rPr>
              <a:t>Psalm 2:6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07777"/>
          </a:xfrm>
          <a:prstGeom prst="rect">
            <a:avLst/>
          </a:prstGeom>
          <a:noFill/>
        </p:spPr>
        <p:txBody>
          <a:bodyPr wrap="square" rtlCol="0">
            <a:spAutoFit/>
          </a:bodyPr>
          <a:lstStyle/>
          <a:p>
            <a:pPr algn="ctr"/>
            <a:r>
              <a:rPr lang="en-US" sz="1400" dirty="0">
                <a:solidFill>
                  <a:schemeClr val="tx1">
                    <a:lumMod val="95000"/>
                  </a:schemeClr>
                </a:solidFill>
              </a:rPr>
              <a:t>Hill of Crosses  --  </a:t>
            </a:r>
            <a:r>
              <a:rPr lang="en-US" sz="1400" dirty="0">
                <a:hlinkClick r:id="rId2" tooltip="Find other items with the LocationCreationSite of Saiuilia"/>
              </a:rPr>
              <a:t>Saiuilia</a:t>
            </a:r>
            <a:r>
              <a:rPr lang="en-US" sz="1400" dirty="0"/>
              <a:t>, Lithuania</a:t>
            </a:r>
            <a:endParaRPr lang="en-US" sz="1400" dirty="0">
              <a:solidFill>
                <a:schemeClr val="tx1">
                  <a:lumMod val="95000"/>
                </a:schemeClr>
              </a:solidFill>
            </a:endParaRPr>
          </a:p>
        </p:txBody>
      </p:sp>
      <p:pic>
        <p:nvPicPr>
          <p:cNvPr id="2" name="Picture 1"/>
          <p:cNvPicPr>
            <a:picLocks noChangeAspect="1"/>
          </p:cNvPicPr>
          <p:nvPr/>
        </p:nvPicPr>
        <p:blipFill>
          <a:blip r:embed="rId3"/>
          <a:stretch>
            <a:fillRect/>
          </a:stretch>
        </p:blipFill>
        <p:spPr>
          <a:xfrm>
            <a:off x="2133600" y="154033"/>
            <a:ext cx="8102600" cy="607695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600200"/>
            <a:ext cx="7162800" cy="2308324"/>
          </a:xfrm>
          <a:prstGeom prst="rect">
            <a:avLst/>
          </a:prstGeom>
        </p:spPr>
        <p:txBody>
          <a:bodyPr wrap="square">
            <a:spAutoFit/>
          </a:bodyPr>
          <a:lstStyle/>
          <a:p>
            <a:r>
              <a:rPr lang="en-US" sz="3600" dirty="0"/>
              <a:t>… lover of justice, </a:t>
            </a:r>
          </a:p>
          <a:p>
            <a:r>
              <a:rPr lang="en-US" sz="3600" dirty="0"/>
              <a:t>you have established equity; </a:t>
            </a:r>
          </a:p>
          <a:p>
            <a:r>
              <a:rPr lang="en-US" sz="3600" dirty="0"/>
              <a:t>you have executed justice and righteousness …</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99:4b</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Courtroom Hearing, Civil Rights Protest, Nashville, TN, Vanderbilt Archives</a:t>
            </a:r>
          </a:p>
        </p:txBody>
      </p:sp>
      <p:pic>
        <p:nvPicPr>
          <p:cNvPr id="2" name="Picture 1"/>
          <p:cNvPicPr>
            <a:picLocks noChangeAspect="1"/>
          </p:cNvPicPr>
          <p:nvPr/>
        </p:nvPicPr>
        <p:blipFill>
          <a:blip r:embed="rId2"/>
          <a:stretch>
            <a:fillRect/>
          </a:stretch>
        </p:blipFill>
        <p:spPr>
          <a:xfrm>
            <a:off x="1560690" y="304800"/>
            <a:ext cx="9031111" cy="57912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 be attentive to this as to a lamp shining in a dark place, until the day dawns and the morning star rises in your hearts.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2 Peter </a:t>
            </a:r>
            <a:r>
              <a:rPr lang="en-US" sz="2400" dirty="0" err="1">
                <a:solidFill>
                  <a:schemeClr val="tx1">
                    <a:lumMod val="95000"/>
                  </a:schemeClr>
                </a:solidFill>
              </a:rPr>
              <a:t>1:19b</a:t>
            </a:r>
            <a:endParaRPr lang="en-US" sz="2400" dirty="0">
              <a:solidFill>
                <a:schemeClr val="tx1">
                  <a:lumMod val="95000"/>
                </a:schemeClr>
              </a:solidFill>
            </a:endParaRP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07777"/>
          </a:xfrm>
          <a:prstGeom prst="rect">
            <a:avLst/>
          </a:prstGeom>
          <a:noFill/>
        </p:spPr>
        <p:txBody>
          <a:bodyPr wrap="square" rtlCol="0">
            <a:spAutoFit/>
          </a:bodyPr>
          <a:lstStyle/>
          <a:p>
            <a:pPr algn="ctr"/>
            <a:r>
              <a:rPr lang="en-US" sz="1400" dirty="0">
                <a:solidFill>
                  <a:schemeClr val="tx1">
                    <a:lumMod val="95000"/>
                  </a:schemeClr>
                </a:solidFill>
              </a:rPr>
              <a:t>Spirit of the Lake (Milky Way between moon set and sun rise)  --  Kris Williams, </a:t>
            </a:r>
            <a:r>
              <a:rPr lang="en-US" sz="1400" dirty="0" err="1"/>
              <a:t>Llyn</a:t>
            </a:r>
            <a:r>
              <a:rPr lang="en-US" sz="1400" dirty="0"/>
              <a:t> </a:t>
            </a:r>
            <a:r>
              <a:rPr lang="en-US" sz="1400" dirty="0" err="1"/>
              <a:t>Llydaw</a:t>
            </a:r>
            <a:r>
              <a:rPr lang="en-US" sz="1400" dirty="0"/>
              <a:t>, Wales</a:t>
            </a:r>
            <a:endParaRPr lang="en-US" sz="1400" dirty="0">
              <a:solidFill>
                <a:schemeClr val="tx1">
                  <a:lumMod val="95000"/>
                </a:schemeClr>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571500"/>
            <a:ext cx="9144000" cy="51435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780</TotalTime>
  <Words>766</Words>
  <Application>Microsoft Office PowerPoint</Application>
  <PresentationFormat>Widescreen</PresentationFormat>
  <Paragraphs>74</Paragraphs>
  <Slides>26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Transfiguration Sunday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130</cp:revision>
  <dcterms:created xsi:type="dcterms:W3CDTF">2016-08-31T16:46:43Z</dcterms:created>
  <dcterms:modified xsi:type="dcterms:W3CDTF">2022-09-16T14:45:37Z</dcterms:modified>
</cp:coreProperties>
</file>