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383" r:id="rId5"/>
    <p:sldId id="384" r:id="rId6"/>
    <p:sldId id="385" r:id="rId7"/>
    <p:sldId id="386" r:id="rId8"/>
    <p:sldId id="387" r:id="rId9"/>
    <p:sldId id="388" r:id="rId10"/>
    <p:sldId id="389" r:id="rId11"/>
    <p:sldId id="390" r:id="rId12"/>
    <p:sldId id="393" r:id="rId13"/>
    <p:sldId id="392" r:id="rId14"/>
    <p:sldId id="391" r:id="rId15"/>
    <p:sldId id="394" r:id="rId16"/>
    <p:sldId id="397" r:id="rId17"/>
    <p:sldId id="400" r:id="rId18"/>
    <p:sldId id="399" r:id="rId19"/>
    <p:sldId id="398" r:id="rId20"/>
    <p:sldId id="410" r:id="rId21"/>
    <p:sldId id="406" r:id="rId22"/>
    <p:sldId id="408" r:id="rId23"/>
    <p:sldId id="407" r:id="rId24"/>
    <p:sldId id="401" r:id="rId25"/>
    <p:sldId id="405" r:id="rId26"/>
    <p:sldId id="403" r:id="rId27"/>
    <p:sldId id="404" r:id="rId28"/>
    <p:sldId id="29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C4D"/>
    <a:srgbClr val="F88777"/>
    <a:srgbClr val="6282D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62" y="149"/>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8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00200"/>
            <a:ext cx="8458200" cy="1470025"/>
          </a:xfrm>
        </p:spPr>
        <p:txBody>
          <a:bodyPr>
            <a:noAutofit/>
          </a:bodyPr>
          <a:lstStyle/>
          <a:p>
            <a:r>
              <a:rPr lang="en-US" sz="9600" dirty="0"/>
              <a:t>Third Sunday of Easter</a:t>
            </a:r>
          </a:p>
        </p:txBody>
      </p:sp>
      <p:sp>
        <p:nvSpPr>
          <p:cNvPr id="3" name="Subtitle 2"/>
          <p:cNvSpPr>
            <a:spLocks noGrp="1"/>
          </p:cNvSpPr>
          <p:nvPr>
            <p:ph type="subTitle" idx="1"/>
          </p:nvPr>
        </p:nvSpPr>
        <p:spPr>
          <a:xfrm>
            <a:off x="1371600" y="3810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76200" y="5943601"/>
            <a:ext cx="9067800" cy="954107"/>
          </a:xfrm>
          <a:prstGeom prst="rect">
            <a:avLst/>
          </a:prstGeom>
          <a:solidFill>
            <a:srgbClr val="E84C4D">
              <a:alpha val="60000"/>
            </a:srgbClr>
          </a:solidFill>
        </p:spPr>
        <p:txBody>
          <a:bodyPr wrap="square">
            <a:spAutoFit/>
          </a:bodyPr>
          <a:lstStyle/>
          <a:p>
            <a:pPr algn="ctr"/>
            <a:r>
              <a:rPr lang="en-US" sz="2800" dirty="0"/>
              <a:t>Acts 2:14a, 36-41  </a:t>
            </a:r>
            <a:r>
              <a:rPr lang="en-US" dirty="0"/>
              <a:t>•   </a:t>
            </a:r>
            <a:r>
              <a:rPr lang="en-US" sz="2800" dirty="0"/>
              <a:t>Psalm 116:1-4, 12-19  </a:t>
            </a:r>
            <a:r>
              <a:rPr lang="en-US" dirty="0"/>
              <a:t>•  </a:t>
            </a:r>
            <a:r>
              <a:rPr lang="en-US" sz="2800" dirty="0"/>
              <a:t>1 Peter 1:17-23</a:t>
            </a:r>
          </a:p>
          <a:p>
            <a:pPr algn="ctr"/>
            <a:r>
              <a:rPr lang="en-US" sz="2800" dirty="0"/>
              <a:t>Luke 24:13-35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055674"/>
            <a:ext cx="6705600" cy="1754326"/>
          </a:xfrm>
          <a:prstGeom prst="rect">
            <a:avLst/>
          </a:prstGeom>
        </p:spPr>
        <p:txBody>
          <a:bodyPr wrap="square">
            <a:spAutoFit/>
          </a:bodyPr>
          <a:lstStyle/>
          <a:p>
            <a:r>
              <a:rPr lang="en-US" sz="3600" dirty="0"/>
              <a:t>and went with them, but their eyes were kept from recognizing him.</a:t>
            </a:r>
          </a:p>
        </p:txBody>
      </p:sp>
      <p:sp>
        <p:nvSpPr>
          <p:cNvPr id="5" name="TextBox 4"/>
          <p:cNvSpPr txBox="1"/>
          <p:nvPr/>
        </p:nvSpPr>
        <p:spPr>
          <a:xfrm>
            <a:off x="4572000" y="4583668"/>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24:15c</a:t>
            </a:r>
            <a:r>
              <a:rPr lang="en-US" sz="2400" dirty="0">
                <a:solidFill>
                  <a:schemeClr val="tx1">
                    <a:lumMod val="95000"/>
                  </a:schemeClr>
                </a:solidFill>
              </a:rPr>
              <a:t>, 16</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48491"/>
            <a:ext cx="7010400" cy="6781800"/>
          </a:xfrm>
          <a:prstGeom prst="rect">
            <a:avLst/>
          </a:prstGeom>
        </p:spPr>
      </p:pic>
      <p:sp>
        <p:nvSpPr>
          <p:cNvPr id="4" name="TextBox 3"/>
          <p:cNvSpPr txBox="1"/>
          <p:nvPr/>
        </p:nvSpPr>
        <p:spPr>
          <a:xfrm>
            <a:off x="152400" y="5410200"/>
            <a:ext cx="17526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err="1">
                <a:solidFill>
                  <a:schemeClr val="tx1">
                    <a:lumMod val="95000"/>
                  </a:schemeClr>
                </a:solidFill>
              </a:rPr>
              <a:t>Altobello</a:t>
            </a:r>
            <a:r>
              <a:rPr lang="en-US" sz="1600" dirty="0">
                <a:solidFill>
                  <a:schemeClr val="tx1">
                    <a:lumMod val="95000"/>
                  </a:schemeClr>
                </a:solidFill>
              </a:rPr>
              <a:t> </a:t>
            </a:r>
            <a:r>
              <a:rPr lang="en-US" sz="1600" dirty="0" err="1">
                <a:solidFill>
                  <a:schemeClr val="tx1">
                    <a:lumMod val="95000"/>
                  </a:schemeClr>
                </a:solidFill>
              </a:rPr>
              <a:t>Melone</a:t>
            </a:r>
            <a:endParaRPr lang="en-US" sz="1600" dirty="0">
              <a:solidFill>
                <a:schemeClr val="tx1">
                  <a:lumMod val="95000"/>
                </a:schemeClr>
              </a:solidFill>
            </a:endParaRPr>
          </a:p>
          <a:p>
            <a:pPr algn="ctr"/>
            <a:r>
              <a:rPr lang="en-US" sz="1600" dirty="0">
                <a:solidFill>
                  <a:schemeClr val="tx1">
                    <a:lumMod val="95000"/>
                  </a:schemeClr>
                </a:solidFill>
              </a:rPr>
              <a:t>National Gallery London</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3970318"/>
          </a:xfrm>
          <a:prstGeom prst="rect">
            <a:avLst/>
          </a:prstGeom>
        </p:spPr>
        <p:txBody>
          <a:bodyPr wrap="square">
            <a:spAutoFit/>
          </a:bodyPr>
          <a:lstStyle/>
          <a:p>
            <a:r>
              <a:rPr lang="en-US" sz="3600" dirty="0"/>
              <a:t>And he said to them, "What are you discussing with each other while you walk along?“  "The things about Jesus of Nazareth, who was a prophet mighty in deed and word…</a:t>
            </a:r>
          </a:p>
          <a:p>
            <a:endParaRPr lang="en-US" sz="3600" dirty="0"/>
          </a:p>
          <a:p>
            <a:endParaRPr lang="en-US" sz="3600" dirty="0"/>
          </a:p>
        </p:txBody>
      </p:sp>
      <p:sp>
        <p:nvSpPr>
          <p:cNvPr id="5" name="TextBox 4"/>
          <p:cNvSpPr txBox="1"/>
          <p:nvPr/>
        </p:nvSpPr>
        <p:spPr>
          <a:xfrm>
            <a:off x="4572000" y="4648200"/>
            <a:ext cx="3352800" cy="830997"/>
          </a:xfrm>
          <a:prstGeom prst="rect">
            <a:avLst/>
          </a:prstGeom>
          <a:noFill/>
        </p:spPr>
        <p:txBody>
          <a:bodyPr wrap="square" rtlCol="0">
            <a:spAutoFit/>
          </a:bodyPr>
          <a:lstStyle/>
          <a:p>
            <a:pPr algn="ctr"/>
            <a:endParaRPr lang="en-US" sz="2400" dirty="0">
              <a:solidFill>
                <a:schemeClr val="tx1">
                  <a:lumMod val="95000"/>
                </a:schemeClr>
              </a:solidFill>
            </a:endParaRPr>
          </a:p>
          <a:p>
            <a:pPr algn="ctr"/>
            <a:r>
              <a:rPr lang="en-US" sz="2400" dirty="0">
                <a:solidFill>
                  <a:schemeClr val="tx1">
                    <a:lumMod val="95000"/>
                  </a:schemeClr>
                </a:solidFill>
              </a:rPr>
              <a:t>Luke </a:t>
            </a:r>
            <a:r>
              <a:rPr lang="en-US" sz="2400" dirty="0" err="1">
                <a:solidFill>
                  <a:schemeClr val="tx1">
                    <a:lumMod val="95000"/>
                  </a:schemeClr>
                </a:solidFill>
              </a:rPr>
              <a:t>24:17a</a:t>
            </a:r>
            <a:r>
              <a:rPr lang="en-US" sz="2400" dirty="0">
                <a:solidFill>
                  <a:schemeClr val="tx1">
                    <a:lumMod val="95000"/>
                  </a:schemeClr>
                </a:solidFill>
              </a:rPr>
              <a:t>, </a:t>
            </a:r>
            <a:r>
              <a:rPr lang="en-US" sz="2400" dirty="0" err="1">
                <a:solidFill>
                  <a:schemeClr val="tx1">
                    <a:lumMod val="95000"/>
                  </a:schemeClr>
                </a:solidFill>
              </a:rPr>
              <a:t>18a</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12468"/>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American, early 18</a:t>
            </a:r>
            <a:r>
              <a:rPr lang="en-US" sz="1600" baseline="30000" dirty="0">
                <a:solidFill>
                  <a:schemeClr val="tx1">
                    <a:lumMod val="95000"/>
                  </a:schemeClr>
                </a:solidFill>
              </a:rPr>
              <a:t>th</a:t>
            </a:r>
            <a:r>
              <a:rPr lang="en-US" sz="1600" dirty="0">
                <a:solidFill>
                  <a:schemeClr val="tx1">
                    <a:lumMod val="95000"/>
                  </a:schemeClr>
                </a:solidFill>
              </a:rPr>
              <a:t> c., National Gallery of Art, DC</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9801" y="152400"/>
            <a:ext cx="7450666" cy="6096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Then one of them … answered him, "Are you the only stranger in Jerusalem who does not know the things that have taken place …?”</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24:18</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 y="457200"/>
            <a:ext cx="6985819" cy="5698958"/>
          </a:xfrm>
          <a:prstGeom prst="rect">
            <a:avLst/>
          </a:prstGeom>
        </p:spPr>
      </p:pic>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National Museum of Finland, Helsinki</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162800" cy="2398931"/>
          </a:xfrm>
          <a:prstGeom prst="rect">
            <a:avLst/>
          </a:prstGeom>
        </p:spPr>
        <p:txBody>
          <a:bodyPr wrap="square">
            <a:spAutoFit/>
          </a:bodyPr>
          <a:lstStyle/>
          <a:p>
            <a:r>
              <a:rPr lang="en-US" sz="3600" dirty="0"/>
              <a:t>Then he said to them, "Was it not necessary that the Messiah should suffer these things and then enter into his glory?"</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24:25a</a:t>
            </a:r>
            <a:r>
              <a:rPr lang="en-US" sz="2400" dirty="0">
                <a:solidFill>
                  <a:schemeClr val="tx1">
                    <a:lumMod val="95000"/>
                  </a:schemeClr>
                </a:solidFill>
              </a:rPr>
              <a:t>, 26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229761"/>
            <a:ext cx="16764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a:solidFill>
                  <a:schemeClr val="tx1">
                    <a:lumMod val="95000"/>
                  </a:schemeClr>
                </a:solidFill>
              </a:rPr>
              <a:t>Bose Orthodox Monastery </a:t>
            </a:r>
            <a:r>
              <a:rPr lang="en-US" sz="1600" dirty="0" err="1">
                <a:solidFill>
                  <a:schemeClr val="tx1">
                    <a:lumMod val="95000"/>
                  </a:schemeClr>
                </a:solidFill>
              </a:rPr>
              <a:t>Magnano</a:t>
            </a:r>
            <a:r>
              <a:rPr lang="en-US" sz="1600" dirty="0">
                <a:solidFill>
                  <a:schemeClr val="tx1">
                    <a:lumMod val="95000"/>
                  </a:schemeClr>
                </a:solidFill>
              </a:rPr>
              <a:t>, Italy</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65120" y="352425"/>
            <a:ext cx="5669280" cy="6200775"/>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But they urged him strongly, saying, "Stay with us, because it is almost evening and the day is now nearly over."</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24:29a</a:t>
            </a:r>
            <a:endParaRPr lang="en-US" sz="2400" dirty="0">
              <a:solidFill>
                <a:schemeClr val="tx1">
                  <a:lumMod val="95000"/>
                </a:schemeClr>
              </a:solidFill>
            </a:endParaRP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Carolingian, 9</a:t>
            </a:r>
            <a:r>
              <a:rPr lang="en-US" sz="1600" baseline="30000" dirty="0">
                <a:solidFill>
                  <a:schemeClr val="tx1">
                    <a:lumMod val="95000"/>
                  </a:schemeClr>
                </a:solidFill>
              </a:rPr>
              <a:t>th</a:t>
            </a:r>
            <a:r>
              <a:rPr lang="en-US" sz="1600" dirty="0">
                <a:solidFill>
                  <a:schemeClr val="tx1">
                    <a:lumMod val="95000"/>
                  </a:schemeClr>
                </a:solidFill>
              </a:rPr>
              <a:t> c., Cloisters Museum, New York</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640732"/>
            <a:ext cx="9135978" cy="3693268"/>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Peter said to them, "Repent, and be baptized … in the name of Jesus Christ … and you will receive the gift of the Holy Spirit.”</a:t>
            </a:r>
            <a:endParaRPr lang="en-US" sz="3600" dirty="0">
              <a:cs typeface="Arial" pitchFamily="34" charset="0"/>
            </a:endParaRPr>
          </a:p>
        </p:txBody>
      </p:sp>
      <p:sp>
        <p:nvSpPr>
          <p:cNvPr id="4" name="TextBox 3"/>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Acts 2:38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162800" cy="1754326"/>
          </a:xfrm>
          <a:prstGeom prst="rect">
            <a:avLst/>
          </a:prstGeom>
        </p:spPr>
        <p:txBody>
          <a:bodyPr wrap="square">
            <a:spAutoFit/>
          </a:bodyPr>
          <a:lstStyle/>
          <a:p>
            <a:r>
              <a:rPr lang="en-US" sz="3600" dirty="0"/>
              <a:t>When he was at the table with them, he took bread, blessed and broke it, and gave it to them.</a:t>
            </a:r>
          </a:p>
        </p:txBody>
      </p:sp>
      <p:sp>
        <p:nvSpPr>
          <p:cNvPr id="5" name="TextBox 4"/>
          <p:cNvSpPr txBox="1"/>
          <p:nvPr/>
        </p:nvSpPr>
        <p:spPr>
          <a:xfrm>
            <a:off x="3657600" y="3962400"/>
            <a:ext cx="3352800" cy="461665"/>
          </a:xfrm>
          <a:prstGeom prst="rect">
            <a:avLst/>
          </a:prstGeom>
          <a:noFill/>
        </p:spPr>
        <p:txBody>
          <a:bodyPr wrap="square" rtlCol="0">
            <a:spAutoFit/>
          </a:bodyPr>
          <a:lstStyle/>
          <a:p>
            <a:pPr algn="ctr"/>
            <a:r>
              <a:rPr lang="en-US" sz="2400" dirty="0">
                <a:solidFill>
                  <a:schemeClr val="tx1">
                    <a:lumMod val="95000"/>
                  </a:schemeClr>
                </a:solidFill>
              </a:rPr>
              <a:t>Luke 24:30</a:t>
            </a:r>
          </a:p>
        </p:txBody>
      </p:sp>
    </p:spTree>
    <p:extLst>
      <p:ext uri="{BB962C8B-B14F-4D97-AF65-F5344CB8AC3E}">
        <p14:creationId xmlns:p14="http://schemas.microsoft.com/office/powerpoint/2010/main" val="3653593312"/>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95600" y="-2768"/>
            <a:ext cx="5715000" cy="6814096"/>
          </a:xfrm>
          <a:prstGeom prst="rect">
            <a:avLst/>
          </a:prstGeom>
        </p:spPr>
      </p:pic>
      <p:sp>
        <p:nvSpPr>
          <p:cNvPr id="4" name="TextBox 3"/>
          <p:cNvSpPr txBox="1"/>
          <p:nvPr/>
        </p:nvSpPr>
        <p:spPr>
          <a:xfrm>
            <a:off x="228600" y="5334000"/>
            <a:ext cx="2286000" cy="1323439"/>
          </a:xfrm>
          <a:prstGeom prst="rect">
            <a:avLst/>
          </a:prstGeom>
          <a:noFill/>
        </p:spPr>
        <p:txBody>
          <a:bodyPr wrap="square" rtlCol="0">
            <a:spAutoFit/>
          </a:bodyPr>
          <a:lstStyle/>
          <a:p>
            <a:pPr algn="ctr"/>
            <a:r>
              <a:rPr lang="en-US" sz="1600" dirty="0">
                <a:solidFill>
                  <a:schemeClr val="tx1">
                    <a:lumMod val="95000"/>
                  </a:schemeClr>
                </a:solidFill>
              </a:rPr>
              <a:t>Disciples at Emmaus</a:t>
            </a:r>
          </a:p>
          <a:p>
            <a:pPr algn="ctr"/>
            <a:endParaRPr lang="en-US" sz="1600" dirty="0">
              <a:solidFill>
                <a:schemeClr val="tx1">
                  <a:lumMod val="95000"/>
                </a:schemeClr>
              </a:solidFill>
            </a:endParaRPr>
          </a:p>
          <a:p>
            <a:pPr algn="ctr"/>
            <a:r>
              <a:rPr lang="en-US" sz="1600" dirty="0">
                <a:solidFill>
                  <a:schemeClr val="tx1">
                    <a:lumMod val="95000"/>
                  </a:schemeClr>
                </a:solidFill>
              </a:rPr>
              <a:t>Eugene Delacroix Brooklyn Museum</a:t>
            </a:r>
          </a:p>
          <a:p>
            <a:pPr algn="ctr"/>
            <a:r>
              <a:rPr lang="en-US" sz="1600" dirty="0">
                <a:solidFill>
                  <a:schemeClr val="tx1">
                    <a:lumMod val="95000"/>
                  </a:schemeClr>
                </a:solidFill>
              </a:rPr>
              <a:t>New York</a:t>
            </a:r>
          </a:p>
        </p:txBody>
      </p:sp>
    </p:spTree>
    <p:extLst>
      <p:ext uri="{BB962C8B-B14F-4D97-AF65-F5344CB8AC3E}">
        <p14:creationId xmlns:p14="http://schemas.microsoft.com/office/powerpoint/2010/main" val="131947934"/>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4572000"/>
            <a:ext cx="22860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24:31a</a:t>
            </a:r>
            <a:endParaRPr lang="en-US" sz="2400" dirty="0">
              <a:solidFill>
                <a:schemeClr val="tx1">
                  <a:lumMod val="95000"/>
                </a:schemeClr>
              </a:solidFill>
            </a:endParaRPr>
          </a:p>
        </p:txBody>
      </p:sp>
      <p:sp>
        <p:nvSpPr>
          <p:cNvPr id="2" name="Rectangle 1"/>
          <p:cNvSpPr/>
          <p:nvPr/>
        </p:nvSpPr>
        <p:spPr>
          <a:xfrm>
            <a:off x="1752600" y="2590800"/>
            <a:ext cx="5851236" cy="646331"/>
          </a:xfrm>
          <a:prstGeom prst="rect">
            <a:avLst/>
          </a:prstGeom>
        </p:spPr>
        <p:txBody>
          <a:bodyPr wrap="square">
            <a:spAutoFit/>
          </a:bodyPr>
          <a:lstStyle/>
          <a:p>
            <a:r>
              <a:rPr lang="en-US" sz="3600" dirty="0"/>
              <a:t>Then their eyes were opened, </a:t>
            </a:r>
          </a:p>
        </p:txBody>
      </p:sp>
    </p:spTree>
    <p:extLst>
      <p:ext uri="{BB962C8B-B14F-4D97-AF65-F5344CB8AC3E}">
        <p14:creationId xmlns:p14="http://schemas.microsoft.com/office/powerpoint/2010/main" val="4260125431"/>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018"/>
            <a:ext cx="7581305" cy="6858000"/>
          </a:xfrm>
          <a:prstGeom prst="rect">
            <a:avLst/>
          </a:prstGeom>
        </p:spPr>
      </p:pic>
      <p:sp>
        <p:nvSpPr>
          <p:cNvPr id="4" name="TextBox 3"/>
          <p:cNvSpPr txBox="1"/>
          <p:nvPr/>
        </p:nvSpPr>
        <p:spPr>
          <a:xfrm>
            <a:off x="7615941" y="4800600"/>
            <a:ext cx="1410295" cy="2062103"/>
          </a:xfrm>
          <a:prstGeom prst="rect">
            <a:avLst/>
          </a:prstGeom>
          <a:noFill/>
        </p:spPr>
        <p:txBody>
          <a:bodyPr wrap="square" rtlCol="0">
            <a:spAutoFit/>
          </a:bodyPr>
          <a:lstStyle/>
          <a:p>
            <a:pPr algn="ctr"/>
            <a:r>
              <a:rPr lang="en-US" sz="1600" dirty="0">
                <a:solidFill>
                  <a:schemeClr val="tx1">
                    <a:lumMod val="95000"/>
                  </a:schemeClr>
                </a:solidFill>
              </a:rPr>
              <a:t>Supper at Emmaus</a:t>
            </a:r>
          </a:p>
          <a:p>
            <a:pPr algn="ctr"/>
            <a:endParaRPr lang="en-US" sz="1600" dirty="0">
              <a:solidFill>
                <a:schemeClr val="tx1">
                  <a:lumMod val="95000"/>
                </a:schemeClr>
              </a:solidFill>
            </a:endParaRPr>
          </a:p>
          <a:p>
            <a:pPr algn="ctr"/>
            <a:r>
              <a:rPr lang="en-US" sz="1600" dirty="0">
                <a:solidFill>
                  <a:schemeClr val="tx1">
                    <a:lumMod val="95000"/>
                  </a:schemeClr>
                </a:solidFill>
              </a:rPr>
              <a:t>  Rembrandt </a:t>
            </a:r>
            <a:r>
              <a:rPr lang="en-US" sz="1600" dirty="0" err="1"/>
              <a:t>Musée</a:t>
            </a:r>
            <a:r>
              <a:rPr lang="en-US" sz="1600" dirty="0"/>
              <a:t> </a:t>
            </a:r>
            <a:r>
              <a:rPr lang="en-US" sz="1600" dirty="0" err="1"/>
              <a:t>Jacquemart</a:t>
            </a:r>
            <a:r>
              <a:rPr lang="en-US" sz="1600" dirty="0"/>
              <a:t>-André </a:t>
            </a:r>
          </a:p>
          <a:p>
            <a:pPr algn="ctr"/>
            <a:r>
              <a:rPr lang="en-US" sz="1600" dirty="0"/>
              <a:t>Paris, France</a:t>
            </a:r>
            <a:endParaRPr lang="en-US" sz="1600" dirty="0">
              <a:solidFill>
                <a:schemeClr val="tx1">
                  <a:lumMod val="95000"/>
                </a:schemeClr>
              </a:solidFill>
            </a:endParaRPr>
          </a:p>
        </p:txBody>
      </p:sp>
    </p:spTree>
    <p:extLst>
      <p:ext uri="{BB962C8B-B14F-4D97-AF65-F5344CB8AC3E}">
        <p14:creationId xmlns:p14="http://schemas.microsoft.com/office/powerpoint/2010/main" val="3317851625"/>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2590800"/>
            <a:ext cx="7467600" cy="646331"/>
          </a:xfrm>
          <a:prstGeom prst="rect">
            <a:avLst/>
          </a:prstGeom>
        </p:spPr>
        <p:txBody>
          <a:bodyPr wrap="square">
            <a:spAutoFit/>
          </a:bodyPr>
          <a:lstStyle/>
          <a:p>
            <a:r>
              <a:rPr lang="en-US" sz="3600" dirty="0"/>
              <a:t>and they recognized him.</a:t>
            </a: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24:31b</a:t>
            </a:r>
            <a:endParaRPr lang="en-US" sz="2400" dirty="0">
              <a:solidFill>
                <a:schemeClr val="tx1">
                  <a:lumMod val="95000"/>
                </a:schemeClr>
              </a:solidFill>
            </a:endParaRP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Supper at Emmaus  --  Caravaggio, National Gallery, London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644" y="0"/>
            <a:ext cx="8788956" cy="6248400"/>
          </a:xfrm>
          <a:prstGeom prst="rect">
            <a:avLst/>
          </a:prstGeom>
        </p:spPr>
      </p:pic>
    </p:spTree>
    <p:extLst>
      <p:ext uri="{BB962C8B-B14F-4D97-AF65-F5344CB8AC3E}">
        <p14:creationId xmlns:p14="http://schemas.microsoft.com/office/powerpoint/2010/main" val="3087392710"/>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667000"/>
            <a:ext cx="7467600" cy="646331"/>
          </a:xfrm>
          <a:prstGeom prst="rect">
            <a:avLst/>
          </a:prstGeom>
        </p:spPr>
        <p:txBody>
          <a:bodyPr wrap="square">
            <a:spAutoFit/>
          </a:bodyPr>
          <a:lstStyle/>
          <a:p>
            <a:r>
              <a:rPr lang="en-US" sz="3600" dirty="0"/>
              <a:t>and he vanished from their sight.</a:t>
            </a:r>
            <a:endParaRPr lang="en-US" sz="3600" dirty="0">
              <a:cs typeface="Arial" pitchFamily="34" charset="0"/>
            </a:endParaRPr>
          </a:p>
        </p:txBody>
      </p:sp>
      <p:sp>
        <p:nvSpPr>
          <p:cNvPr id="5" name="TextBox 4"/>
          <p:cNvSpPr txBox="1"/>
          <p:nvPr/>
        </p:nvSpPr>
        <p:spPr>
          <a:xfrm>
            <a:off x="4191000" y="4191000"/>
            <a:ext cx="3352800" cy="461665"/>
          </a:xfrm>
          <a:prstGeom prst="rect">
            <a:avLst/>
          </a:prstGeom>
          <a:noFill/>
        </p:spPr>
        <p:txBody>
          <a:bodyPr wrap="square" rtlCol="0">
            <a:spAutoFit/>
          </a:bodyPr>
          <a:lstStyle/>
          <a:p>
            <a:pPr algn="ctr"/>
            <a:r>
              <a:rPr lang="en-US" sz="2400" dirty="0">
                <a:solidFill>
                  <a:schemeClr val="tx1">
                    <a:lumMod val="95000"/>
                  </a:schemeClr>
                </a:solidFill>
              </a:rPr>
              <a:t>Luke 24:31</a:t>
            </a:r>
          </a:p>
        </p:txBody>
      </p:sp>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257800"/>
            <a:ext cx="1295400" cy="1569660"/>
          </a:xfrm>
          <a:prstGeom prst="rect">
            <a:avLst/>
          </a:prstGeom>
          <a:noFill/>
        </p:spPr>
        <p:txBody>
          <a:bodyPr wrap="square" rtlCol="0">
            <a:spAutoFit/>
          </a:bodyPr>
          <a:lstStyle/>
          <a:p>
            <a:pPr algn="ctr"/>
            <a:r>
              <a:rPr lang="en-US" sz="1600" dirty="0"/>
              <a:t> Martyrs of Uganda</a:t>
            </a:r>
          </a:p>
          <a:p>
            <a:pPr algn="ctr"/>
            <a:r>
              <a:rPr lang="en-US" sz="1600" dirty="0"/>
              <a:t>Emmaus House </a:t>
            </a:r>
            <a:r>
              <a:rPr lang="en-US" sz="1600" dirty="0" err="1"/>
              <a:t>Kamapala</a:t>
            </a:r>
            <a:r>
              <a:rPr lang="en-US" sz="1600" dirty="0"/>
              <a:t>, Uganda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482" y="115455"/>
            <a:ext cx="7745518" cy="6666345"/>
          </a:xfrm>
          <a:prstGeom prst="rect">
            <a:avLst/>
          </a:prstGeom>
        </p:spPr>
      </p:pic>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a:t>
            </a:r>
            <a:r>
              <a:rPr lang="en-US" sz="1400" dirty="0" err="1"/>
              <a:t>commons.wikimedia.org</a:t>
            </a:r>
            <a:r>
              <a:rPr lang="en-US" sz="1400" dirty="0"/>
              <a:t>/wiki/</a:t>
            </a:r>
            <a:r>
              <a:rPr lang="en-US" sz="1400" dirty="0" err="1"/>
              <a:t>File:PortAuPrinceMural.jpg</a:t>
            </a:r>
            <a:endParaRPr lang="en-US" sz="1400" dirty="0"/>
          </a:p>
          <a:p>
            <a:pPr>
              <a:buNone/>
            </a:pPr>
            <a:r>
              <a:rPr lang="en-US" sz="1400" dirty="0"/>
              <a:t>http://</a:t>
            </a:r>
            <a:r>
              <a:rPr lang="en-US" sz="1400" dirty="0" err="1"/>
              <a:t>www.flickr.com</a:t>
            </a:r>
            <a:r>
              <a:rPr lang="en-US" sz="1400" dirty="0"/>
              <a:t>/photos/</a:t>
            </a:r>
            <a:r>
              <a:rPr lang="en-US" sz="1400" dirty="0" err="1"/>
              <a:t>freeparking</a:t>
            </a:r>
            <a:r>
              <a:rPr lang="en-US" sz="1400" dirty="0"/>
              <a:t>/2224821427/</a:t>
            </a:r>
          </a:p>
          <a:p>
            <a:pPr>
              <a:buNone/>
            </a:pPr>
            <a:r>
              <a:rPr lang="en-US" sz="1400" dirty="0"/>
              <a:t>https://</a:t>
            </a:r>
            <a:r>
              <a:rPr lang="en-US" sz="1400" dirty="0" err="1"/>
              <a:t>commons.wikimedia.org</a:t>
            </a:r>
            <a:r>
              <a:rPr lang="en-US" sz="1400" dirty="0"/>
              <a:t>/wiki/</a:t>
            </a:r>
            <a:r>
              <a:rPr lang="en-US" sz="1400" dirty="0" err="1"/>
              <a:t>File:Heart_of_the_Community_mural.jpeg</a:t>
            </a:r>
            <a:endParaRPr lang="en-US" sz="1400" dirty="0"/>
          </a:p>
          <a:p>
            <a:pPr>
              <a:buNone/>
            </a:pPr>
            <a:r>
              <a:rPr lang="en-US" sz="1400" dirty="0"/>
              <a:t>https://</a:t>
            </a:r>
            <a:r>
              <a:rPr lang="en-US" sz="1400" dirty="0" err="1"/>
              <a:t>commons.wikimedia.org</a:t>
            </a:r>
            <a:r>
              <a:rPr lang="en-US" sz="1400" dirty="0"/>
              <a:t>/wiki/</a:t>
            </a:r>
            <a:r>
              <a:rPr lang="en-US" sz="1400" dirty="0" err="1"/>
              <a:t>File:Lelio_Orsi_Camino_de_Ema%C3%BAs.jpg</a:t>
            </a:r>
            <a:endParaRPr lang="en-US" sz="1400" dirty="0"/>
          </a:p>
          <a:p>
            <a:pPr>
              <a:buNone/>
            </a:pPr>
            <a:r>
              <a:rPr lang="en-US" sz="1400" dirty="0"/>
              <a:t>https://</a:t>
            </a:r>
            <a:r>
              <a:rPr lang="en-US" sz="1400" dirty="0" err="1"/>
              <a:t>commons.wikimedia.org</a:t>
            </a:r>
            <a:r>
              <a:rPr lang="en-US" sz="1400" dirty="0"/>
              <a:t>/wiki/</a:t>
            </a:r>
            <a:r>
              <a:rPr lang="en-US" sz="1400" dirty="0" err="1"/>
              <a:t>File:Christ_on_the_Road_to_Emmaus_G-001552-20120605.jpg</a:t>
            </a:r>
            <a:endParaRPr lang="en-US" sz="1400" dirty="0"/>
          </a:p>
          <a:p>
            <a:pPr>
              <a:buNone/>
            </a:pPr>
            <a:r>
              <a:rPr lang="en-US" sz="1400" dirty="0"/>
              <a:t>https://</a:t>
            </a:r>
            <a:r>
              <a:rPr lang="en-US" sz="1400" dirty="0" err="1"/>
              <a:t>commons.wikimedia.org</a:t>
            </a:r>
            <a:r>
              <a:rPr lang="en-US" sz="1400" dirty="0"/>
              <a:t>/wiki/File:On_the_Road_to_Emmaus_by_Lars_</a:t>
            </a:r>
            <a:r>
              <a:rPr lang="en-US" sz="1400" dirty="0" err="1"/>
              <a:t>Gallenius</a:t>
            </a:r>
            <a:r>
              <a:rPr lang="en-US" sz="1400" dirty="0"/>
              <a:t>,_1684,_</a:t>
            </a:r>
            <a:r>
              <a:rPr lang="en-US" sz="1400" dirty="0" err="1"/>
              <a:t>Raahe_C</a:t>
            </a:r>
            <a:endParaRPr lang="en-US" sz="1400" dirty="0"/>
          </a:p>
          <a:p>
            <a:pPr>
              <a:buNone/>
            </a:pPr>
            <a:r>
              <a:rPr lang="en-US" sz="1400" dirty="0" err="1"/>
              <a:t>hurch</a:t>
            </a:r>
            <a:r>
              <a:rPr lang="en-US" sz="1400" dirty="0"/>
              <a:t>_-_</a:t>
            </a:r>
            <a:r>
              <a:rPr lang="en-US" sz="1400" dirty="0" err="1"/>
              <a:t>National_Museum_of_Finland</a:t>
            </a:r>
            <a:r>
              <a:rPr lang="en-US" sz="1400" dirty="0"/>
              <a:t>_-_</a:t>
            </a:r>
            <a:r>
              <a:rPr lang="en-US" sz="1400" dirty="0" err="1"/>
              <a:t>DSC04246.JPG</a:t>
            </a:r>
            <a:endParaRPr lang="en-US" sz="1400" dirty="0"/>
          </a:p>
          <a:p>
            <a:pPr>
              <a:buNone/>
            </a:pPr>
            <a:r>
              <a:rPr lang="en-US" sz="1400"/>
              <a:t>http</a:t>
            </a:r>
            <a:r>
              <a:rPr lang="en-US" sz="1400" dirty="0"/>
              <a:t>://</a:t>
            </a:r>
            <a:r>
              <a:rPr lang="en-US" sz="1400" dirty="0" err="1"/>
              <a:t>commons.wikimedia.org</a:t>
            </a:r>
            <a:r>
              <a:rPr lang="en-US" sz="1400" dirty="0"/>
              <a:t>/wiki/File:Altobello_Melone_-_The_Road_to_Emmaus_-_Google_Art_Project.jpg</a:t>
            </a:r>
          </a:p>
          <a:p>
            <a:pPr>
              <a:buNone/>
            </a:pPr>
            <a:r>
              <a:rPr lang="en-US" sz="1400" dirty="0"/>
              <a:t>https://</a:t>
            </a:r>
            <a:r>
              <a:rPr lang="en-US" sz="1400" dirty="0" err="1"/>
              <a:t>www.flickr.com</a:t>
            </a:r>
            <a:r>
              <a:rPr lang="en-US" sz="1400" dirty="0"/>
              <a:t>/photos/</a:t>
            </a:r>
            <a:r>
              <a:rPr lang="en-US" sz="1400" dirty="0" err="1"/>
              <a:t>jimforest</a:t>
            </a:r>
            <a:r>
              <a:rPr lang="en-US" sz="1400" dirty="0"/>
              <a:t>/15277775371</a:t>
            </a:r>
          </a:p>
          <a:p>
            <a:pPr>
              <a:buNone/>
            </a:pPr>
            <a:r>
              <a:rPr lang="en-US" sz="1400" dirty="0"/>
              <a:t>https://</a:t>
            </a:r>
            <a:r>
              <a:rPr lang="en-US" sz="1400" dirty="0" err="1"/>
              <a:t>commons.wikimedia.org</a:t>
            </a:r>
            <a:r>
              <a:rPr lang="en-US" sz="1400" dirty="0"/>
              <a:t>/wiki/</a:t>
            </a:r>
            <a:r>
              <a:rPr lang="en-US" sz="1400" dirty="0" err="1"/>
              <a:t>File:Lotharingia</a:t>
            </a:r>
            <a:r>
              <a:rPr lang="en-US" sz="1400" dirty="0"/>
              <a:t>_(</a:t>
            </a:r>
            <a:r>
              <a:rPr lang="en-US" sz="1400" dirty="0" err="1"/>
              <a:t>metz</a:t>
            </a:r>
            <a:r>
              <a:rPr lang="en-US" sz="1400" dirty="0"/>
              <a:t>),_placca_d%27avorio_con_scene_a_</a:t>
            </a:r>
            <a:r>
              <a:rPr lang="en-US" sz="1400" dirty="0" err="1"/>
              <a:t>emmaus</a:t>
            </a:r>
            <a:r>
              <a:rPr lang="en-US" sz="1400" dirty="0"/>
              <a:t>,_850-</a:t>
            </a:r>
            <a:r>
              <a:rPr lang="en-US" sz="1400" dirty="0" err="1"/>
              <a:t>900_circa</a:t>
            </a:r>
            <a:r>
              <a:rPr lang="en-US" sz="1400" dirty="0"/>
              <a:t>_(</a:t>
            </a:r>
            <a:r>
              <a:rPr lang="en-US" sz="1400" dirty="0" err="1"/>
              <a:t>carolingio</a:t>
            </a:r>
            <a:r>
              <a:rPr lang="en-US" sz="1400" dirty="0"/>
              <a:t>).JPG</a:t>
            </a:r>
          </a:p>
          <a:p>
            <a:pPr>
              <a:buNone/>
            </a:pPr>
            <a:r>
              <a:rPr lang="en-US" sz="1400" dirty="0"/>
              <a:t>https://</a:t>
            </a:r>
            <a:r>
              <a:rPr lang="en-US" sz="1400" dirty="0" err="1"/>
              <a:t>commons.wikimedia.org</a:t>
            </a:r>
            <a:r>
              <a:rPr lang="en-US" sz="1400" dirty="0"/>
              <a:t>/wiki/File:Brooklyn_Museum_-_The_Disciples_at_Emmaus_or_The_Pilgrims_at_Emmaus_(Les_disciples_d%27Emma%C3%BCs_ou_Les_p%C3%A8lerins_d%27Emma%C3%BCs)_-_</a:t>
            </a:r>
            <a:r>
              <a:rPr lang="en-US" sz="1400" dirty="0" err="1"/>
              <a:t>Eug%C3%A8ne_Delacroix.jpg</a:t>
            </a:r>
            <a:endParaRPr lang="en-US" sz="1400" dirty="0"/>
          </a:p>
          <a:p>
            <a:pPr>
              <a:buNone/>
            </a:pPr>
            <a:r>
              <a:rPr lang="en-US" sz="1400" dirty="0"/>
              <a:t>https://</a:t>
            </a:r>
            <a:r>
              <a:rPr lang="en-US" sz="1400" dirty="0" err="1"/>
              <a:t>commons.wikimedia.org</a:t>
            </a:r>
            <a:r>
              <a:rPr lang="en-US" sz="1400" dirty="0"/>
              <a:t>/wiki/File:The_Supper_at_Emmaus,_</a:t>
            </a:r>
            <a:r>
              <a:rPr lang="en-US" sz="1400" dirty="0" err="1"/>
              <a:t>by_Rembrandt.jpg</a:t>
            </a:r>
            <a:endParaRPr lang="en-US" sz="1400" dirty="0"/>
          </a:p>
          <a:p>
            <a:pPr>
              <a:buNone/>
            </a:pPr>
            <a:r>
              <a:rPr lang="en-US" sz="1400" dirty="0"/>
              <a:t>https://</a:t>
            </a:r>
            <a:r>
              <a:rPr lang="en-US" sz="1400" dirty="0" err="1"/>
              <a:t>commons.wikimedia.org</a:t>
            </a:r>
            <a:r>
              <a:rPr lang="en-US" sz="1400" dirty="0"/>
              <a:t>/wiki/</a:t>
            </a:r>
            <a:r>
              <a:rPr lang="en-US" sz="1400" dirty="0" err="1"/>
              <a:t>File:Supper_at_Emmaus-Caravaggio</a:t>
            </a:r>
            <a:r>
              <a:rPr lang="en-US" sz="1400" dirty="0"/>
              <a:t>_(1601).jpg</a:t>
            </a:r>
          </a:p>
          <a:p>
            <a:pPr>
              <a:buNone/>
            </a:pPr>
            <a:r>
              <a:rPr lang="en-US" sz="1400" dirty="0"/>
              <a:t>https://</a:t>
            </a:r>
            <a:r>
              <a:rPr lang="en-US" sz="1400" dirty="0" err="1"/>
              <a:t>www.flickr.com</a:t>
            </a:r>
            <a:r>
              <a:rPr lang="en-US" sz="1400" dirty="0"/>
              <a:t>/photos/</a:t>
            </a:r>
            <a:r>
              <a:rPr lang="en-US" sz="1400" dirty="0" err="1"/>
              <a:t>jimforest</a:t>
            </a:r>
            <a:r>
              <a:rPr lang="en-US" sz="1400" dirty="0"/>
              <a:t>/5710252358</a:t>
            </a:r>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8675" y="309418"/>
            <a:ext cx="6809125" cy="6243782"/>
          </a:xfrm>
          <a:prstGeom prst="rect">
            <a:avLst/>
          </a:prstGeom>
        </p:spPr>
      </p:pic>
      <p:sp>
        <p:nvSpPr>
          <p:cNvPr id="3" name="TextBox 2"/>
          <p:cNvSpPr txBox="1"/>
          <p:nvPr/>
        </p:nvSpPr>
        <p:spPr>
          <a:xfrm>
            <a:off x="152400" y="4983540"/>
            <a:ext cx="1981200" cy="1569660"/>
          </a:xfrm>
          <a:prstGeom prst="rect">
            <a:avLst/>
          </a:prstGeom>
          <a:noFill/>
        </p:spPr>
        <p:txBody>
          <a:bodyPr wrap="square" rtlCol="0">
            <a:spAutoFit/>
          </a:bodyPr>
          <a:lstStyle/>
          <a:p>
            <a:pPr algn="ctr"/>
            <a:r>
              <a:rPr lang="en-US" sz="1600" dirty="0">
                <a:solidFill>
                  <a:schemeClr val="tx1">
                    <a:lumMod val="95000"/>
                  </a:schemeClr>
                </a:solidFill>
              </a:rPr>
              <a:t>Baptism of Christ</a:t>
            </a:r>
          </a:p>
          <a:p>
            <a:pPr algn="ctr"/>
            <a:endParaRPr lang="en-US" sz="1600" dirty="0">
              <a:solidFill>
                <a:schemeClr val="tx1">
                  <a:lumMod val="95000"/>
                </a:schemeClr>
              </a:solidFill>
            </a:endParaRPr>
          </a:p>
          <a:p>
            <a:pPr algn="ctr"/>
            <a:r>
              <a:rPr lang="en-US" sz="1600" dirty="0" err="1">
                <a:solidFill>
                  <a:schemeClr val="tx1">
                    <a:lumMod val="95000"/>
                  </a:schemeClr>
                </a:solidFill>
              </a:rPr>
              <a:t>Castera</a:t>
            </a:r>
            <a:r>
              <a:rPr lang="en-US" sz="1600" dirty="0">
                <a:solidFill>
                  <a:schemeClr val="tx1">
                    <a:lumMod val="95000"/>
                  </a:schemeClr>
                </a:solidFill>
              </a:rPr>
              <a:t> Bazile</a:t>
            </a:r>
          </a:p>
          <a:p>
            <a:pPr algn="ctr"/>
            <a:r>
              <a:rPr lang="en-US" sz="1600" dirty="0" err="1">
                <a:solidFill>
                  <a:schemeClr val="tx1">
                    <a:lumMod val="95000"/>
                  </a:schemeClr>
                </a:solidFill>
              </a:rPr>
              <a:t>Cathedrale</a:t>
            </a:r>
            <a:r>
              <a:rPr lang="en-US" sz="1600" dirty="0">
                <a:solidFill>
                  <a:schemeClr val="tx1">
                    <a:lumMod val="95000"/>
                  </a:schemeClr>
                </a:solidFill>
              </a:rPr>
              <a:t> de Sainte </a:t>
            </a:r>
            <a:r>
              <a:rPr lang="en-US" sz="1600" dirty="0" err="1">
                <a:solidFill>
                  <a:schemeClr val="tx1">
                    <a:lumMod val="95000"/>
                  </a:schemeClr>
                </a:solidFill>
              </a:rPr>
              <a:t>Trinite</a:t>
            </a:r>
            <a:endParaRPr lang="en-US" sz="1600" dirty="0">
              <a:solidFill>
                <a:schemeClr val="tx1">
                  <a:lumMod val="95000"/>
                </a:schemeClr>
              </a:solidFill>
            </a:endParaRPr>
          </a:p>
          <a:p>
            <a:pPr algn="ctr"/>
            <a:r>
              <a:rPr lang="en-US" sz="1600" dirty="0">
                <a:solidFill>
                  <a:schemeClr val="tx1">
                    <a:lumMod val="95000"/>
                  </a:schemeClr>
                </a:solidFill>
              </a:rPr>
              <a:t>Port-au-Prince, Haiti</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O LORD, I am your servant; I am your servant, the child of your serving girl. You have loosed my bonds.</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Psalm 116:16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181600"/>
            <a:ext cx="2362200" cy="1323439"/>
          </a:xfrm>
          <a:prstGeom prst="rect">
            <a:avLst/>
          </a:prstGeom>
          <a:noFill/>
        </p:spPr>
        <p:txBody>
          <a:bodyPr wrap="square" rtlCol="0">
            <a:spAutoFit/>
          </a:bodyPr>
          <a:lstStyle/>
          <a:p>
            <a:pPr algn="ctr"/>
            <a:r>
              <a:rPr lang="en-US" sz="1600" dirty="0">
                <a:solidFill>
                  <a:schemeClr val="tx1">
                    <a:lumMod val="95000"/>
                  </a:schemeClr>
                </a:solidFill>
              </a:rPr>
              <a:t>Sherry, Sir</a:t>
            </a:r>
          </a:p>
          <a:p>
            <a:pPr algn="ctr"/>
            <a:endParaRPr lang="en-US" sz="1600" dirty="0">
              <a:solidFill>
                <a:schemeClr val="tx1">
                  <a:lumMod val="95000"/>
                </a:schemeClr>
              </a:solidFill>
            </a:endParaRPr>
          </a:p>
          <a:p>
            <a:pPr algn="ctr"/>
            <a:r>
              <a:rPr lang="en-US" sz="1600" dirty="0">
                <a:solidFill>
                  <a:schemeClr val="tx1">
                    <a:lumMod val="95000"/>
                  </a:schemeClr>
                </a:solidFill>
              </a:rPr>
              <a:t>Thomas Waterman Wood Detroit Institute of Art</a:t>
            </a:r>
          </a:p>
          <a:p>
            <a:pPr algn="ctr"/>
            <a:r>
              <a:rPr lang="en-US" sz="1600" dirty="0">
                <a:solidFill>
                  <a:schemeClr val="tx1">
                    <a:lumMod val="95000"/>
                  </a:schemeClr>
                </a:solidFill>
              </a:rPr>
              <a:t>Detroit, MI</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0"/>
            <a:ext cx="5080000"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905000"/>
            <a:ext cx="7010400" cy="1754326"/>
          </a:xfrm>
          <a:prstGeom prst="rect">
            <a:avLst/>
          </a:prstGeom>
        </p:spPr>
        <p:txBody>
          <a:bodyPr wrap="square">
            <a:spAutoFit/>
          </a:bodyPr>
          <a:lstStyle/>
          <a:p>
            <a:r>
              <a:rPr lang="en-US" sz="3600" dirty="0"/>
              <a:t>Now that you have … genuine mutual love, love one another deeply from the heart.</a:t>
            </a:r>
            <a:endParaRPr lang="en-US" sz="3600" dirty="0">
              <a:cs typeface="Arial" pitchFamily="34" charset="0"/>
            </a:endParaRPr>
          </a:p>
        </p:txBody>
      </p:sp>
      <p:sp>
        <p:nvSpPr>
          <p:cNvPr id="5" name="TextBox 4"/>
          <p:cNvSpPr txBox="1"/>
          <p:nvPr/>
        </p:nvSpPr>
        <p:spPr>
          <a:xfrm>
            <a:off x="4343400" y="4267200"/>
            <a:ext cx="3352800" cy="461665"/>
          </a:xfrm>
          <a:prstGeom prst="rect">
            <a:avLst/>
          </a:prstGeom>
          <a:noFill/>
        </p:spPr>
        <p:txBody>
          <a:bodyPr wrap="square" rtlCol="0">
            <a:spAutoFit/>
          </a:bodyPr>
          <a:lstStyle/>
          <a:p>
            <a:pPr algn="ctr"/>
            <a:r>
              <a:rPr lang="en-US" sz="2400" dirty="0">
                <a:solidFill>
                  <a:schemeClr val="tx1">
                    <a:lumMod val="95000"/>
                  </a:schemeClr>
                </a:solidFill>
              </a:rPr>
              <a:t>1 Peter </a:t>
            </a:r>
            <a:r>
              <a:rPr lang="en-US" sz="2400" dirty="0" err="1">
                <a:solidFill>
                  <a:schemeClr val="tx1">
                    <a:lumMod val="95000"/>
                  </a:schemeClr>
                </a:solidFill>
              </a:rPr>
              <a:t>1:22a,c</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Heart of the Community  Street mosaic, East Hastings, Vancouver</a:t>
            </a:r>
          </a:p>
        </p:txBody>
      </p:sp>
      <p:pic>
        <p:nvPicPr>
          <p:cNvPr id="5" name="Picture 4"/>
          <p:cNvPicPr>
            <a:picLocks noChangeAspect="1"/>
          </p:cNvPicPr>
          <p:nvPr/>
        </p:nvPicPr>
        <p:blipFill>
          <a:blip r:embed="rId2"/>
          <a:stretch>
            <a:fillRect/>
          </a:stretch>
        </p:blipFill>
        <p:spPr>
          <a:xfrm>
            <a:off x="1092200" y="533400"/>
            <a:ext cx="7035800" cy="527685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Now on that same day two of them were going to a village called Emmaus … While they were talking and discussing, Jesus himself came near…</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24:13a</a:t>
            </a:r>
            <a:r>
              <a:rPr lang="en-US" sz="2400" dirty="0">
                <a:solidFill>
                  <a:schemeClr val="tx1">
                    <a:lumMod val="95000"/>
                  </a:schemeClr>
                </a:solidFill>
              </a:rPr>
              <a:t>, </a:t>
            </a:r>
            <a:r>
              <a:rPr lang="en-US" sz="2400" dirty="0" err="1">
                <a:solidFill>
                  <a:schemeClr val="tx1">
                    <a:lumMod val="95000"/>
                  </a:schemeClr>
                </a:solidFill>
              </a:rPr>
              <a:t>15b</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7002" y="0"/>
            <a:ext cx="5237798" cy="6858000"/>
          </a:xfrm>
          <a:prstGeom prst="rect">
            <a:avLst/>
          </a:prstGeom>
        </p:spPr>
      </p:pic>
      <p:sp>
        <p:nvSpPr>
          <p:cNvPr id="4" name="TextBox 3"/>
          <p:cNvSpPr txBox="1"/>
          <p:nvPr/>
        </p:nvSpPr>
        <p:spPr>
          <a:xfrm>
            <a:off x="457200" y="5304472"/>
            <a:ext cx="1828800" cy="1323439"/>
          </a:xfrm>
          <a:prstGeom prst="rect">
            <a:avLst/>
          </a:prstGeom>
          <a:noFill/>
        </p:spPr>
        <p:txBody>
          <a:bodyPr wrap="square" rtlCol="0">
            <a:spAutoFit/>
          </a:bodyPr>
          <a:lstStyle/>
          <a:p>
            <a:pPr algn="ctr"/>
            <a:r>
              <a:rPr lang="en-US" sz="1600" dirty="0">
                <a:solidFill>
                  <a:schemeClr val="tx1">
                    <a:lumMod val="95000"/>
                  </a:schemeClr>
                </a:solidFill>
              </a:rPr>
              <a:t>Road to Emmaus </a:t>
            </a:r>
          </a:p>
          <a:p>
            <a:pPr algn="ctr"/>
            <a:endParaRPr lang="en-US" sz="1600" dirty="0">
              <a:solidFill>
                <a:schemeClr val="tx1">
                  <a:lumMod val="95000"/>
                </a:schemeClr>
              </a:solidFill>
            </a:endParaRPr>
          </a:p>
          <a:p>
            <a:pPr algn="ctr"/>
            <a:r>
              <a:rPr lang="en-US" sz="1600" dirty="0" err="1">
                <a:solidFill>
                  <a:schemeClr val="tx1">
                    <a:lumMod val="95000"/>
                  </a:schemeClr>
                </a:solidFill>
              </a:rPr>
              <a:t>Lelio</a:t>
            </a:r>
            <a:r>
              <a:rPr lang="en-US" sz="1600" dirty="0">
                <a:solidFill>
                  <a:schemeClr val="tx1">
                    <a:lumMod val="95000"/>
                  </a:schemeClr>
                </a:solidFill>
              </a:rPr>
              <a:t> </a:t>
            </a:r>
            <a:r>
              <a:rPr lang="en-US" sz="1600" dirty="0" err="1">
                <a:solidFill>
                  <a:schemeClr val="tx1">
                    <a:lumMod val="95000"/>
                  </a:schemeClr>
                </a:solidFill>
              </a:rPr>
              <a:t>Orsi</a:t>
            </a:r>
            <a:r>
              <a:rPr lang="en-US" sz="1600" dirty="0">
                <a:solidFill>
                  <a:schemeClr val="tx1">
                    <a:lumMod val="95000"/>
                  </a:schemeClr>
                </a:solidFill>
              </a:rPr>
              <a:t>,</a:t>
            </a:r>
          </a:p>
          <a:p>
            <a:pPr algn="ctr"/>
            <a:r>
              <a:rPr lang="en-US" sz="1600" dirty="0">
                <a:solidFill>
                  <a:schemeClr val="tx1">
                    <a:lumMod val="95000"/>
                  </a:schemeClr>
                </a:solidFill>
              </a:rPr>
              <a:t>National Gallery London</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546</TotalTime>
  <Words>915</Words>
  <Application>Microsoft Office PowerPoint</Application>
  <PresentationFormat>On-screen Show (4:3)</PresentationFormat>
  <Paragraphs>85</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Third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104</cp:revision>
  <dcterms:created xsi:type="dcterms:W3CDTF">2016-08-31T16:46:43Z</dcterms:created>
  <dcterms:modified xsi:type="dcterms:W3CDTF">2020-03-02T15:55:16Z</dcterms:modified>
</cp:coreProperties>
</file>