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82" r:id="rId3"/>
    <p:sldId id="312" r:id="rId4"/>
    <p:sldId id="315" r:id="rId5"/>
    <p:sldId id="314" r:id="rId6"/>
    <p:sldId id="316" r:id="rId7"/>
    <p:sldId id="331" r:id="rId8"/>
    <p:sldId id="317" r:id="rId9"/>
    <p:sldId id="332" r:id="rId10"/>
    <p:sldId id="319" r:id="rId11"/>
    <p:sldId id="333" r:id="rId12"/>
    <p:sldId id="330" r:id="rId13"/>
    <p:sldId id="334" r:id="rId14"/>
    <p:sldId id="320" r:id="rId15"/>
    <p:sldId id="335" r:id="rId16"/>
    <p:sldId id="336" r:id="rId17"/>
    <p:sldId id="337" r:id="rId18"/>
    <p:sldId id="339" r:id="rId19"/>
    <p:sldId id="338" r:id="rId20"/>
    <p:sldId id="322" r:id="rId21"/>
    <p:sldId id="340" r:id="rId22"/>
    <p:sldId id="323" r:id="rId23"/>
    <p:sldId id="343" r:id="rId24"/>
    <p:sldId id="341" r:id="rId25"/>
    <p:sldId id="324" r:id="rId26"/>
    <p:sldId id="342" r:id="rId27"/>
    <p:sldId id="297" r:id="rId28"/>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6E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p:restoredTop sz="94694"/>
  </p:normalViewPr>
  <p:slideViewPr>
    <p:cSldViewPr>
      <p:cViewPr varScale="1">
        <p:scale>
          <a:sx n="57" d="100"/>
          <a:sy n="57" d="100"/>
        </p:scale>
        <p:origin x="72" y="394"/>
      </p:cViewPr>
      <p:guideLst>
        <p:guide orient="horz" pos="2160"/>
        <p:guide pos="384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19FADF-9C2F-44A6-BECE-D7E4B7B17B1A}" type="datetimeFigureOut">
              <a:rPr lang="en-US" smtClean="0"/>
              <a:t>9/15/2022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BBE459-BE71-412F-AC43-37766F9E8262}" type="slidenum">
              <a:rPr lang="en-US" smtClean="0"/>
              <a:t>‹#›</a:t>
            </a:fld>
            <a:endParaRPr lang="en-US"/>
          </a:p>
        </p:txBody>
      </p:sp>
    </p:spTree>
    <p:extLst>
      <p:ext uri="{BB962C8B-B14F-4D97-AF65-F5344CB8AC3E}">
        <p14:creationId xmlns:p14="http://schemas.microsoft.com/office/powerpoint/2010/main" val="3740322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BBE459-BE71-412F-AC43-37766F9E8262}" type="slidenum">
              <a:rPr lang="en-US" smtClean="0"/>
              <a:t>5</a:t>
            </a:fld>
            <a:endParaRPr lang="en-US"/>
          </a:p>
        </p:txBody>
      </p:sp>
    </p:spTree>
    <p:extLst>
      <p:ext uri="{BB962C8B-B14F-4D97-AF65-F5344CB8AC3E}">
        <p14:creationId xmlns:p14="http://schemas.microsoft.com/office/powerpoint/2010/main" val="2152972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6FBA5254-51A8-4FDA-9D88-51EE98B49899}" type="datetimeFigureOut">
              <a:rPr lang="en-US"/>
              <a:pPr>
                <a:defRPr/>
              </a:pPr>
              <a:t>9/15/2022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685076E-1A84-448F-B51B-E7DD391FFAD6}" type="slidenum">
              <a:rPr lang="en-US"/>
              <a:pPr>
                <a:defRPr/>
              </a:pPr>
              <a:t>‹#›</a:t>
            </a:fld>
            <a:endParaRPr lang="en-US"/>
          </a:p>
        </p:txBody>
      </p:sp>
    </p:spTree>
  </p:cSld>
  <p:clrMapOvr>
    <a:masterClrMapping/>
  </p:clrMapOvr>
  <p:transition advTm="8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157241F-F900-4354-AD21-2F98BEE36AC9}" type="datetimeFigureOut">
              <a:rPr lang="en-US"/>
              <a:pPr>
                <a:defRPr/>
              </a:pPr>
              <a:t>9/15/2022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BF78A59-000B-46C2-BC5F-ED5F0280FD82}" type="slidenum">
              <a:rPr lang="en-US"/>
              <a:pPr>
                <a:defRPr/>
              </a:pPr>
              <a:t>‹#›</a:t>
            </a:fld>
            <a:endParaRPr lang="en-US"/>
          </a:p>
        </p:txBody>
      </p:sp>
    </p:spTree>
  </p:cSld>
  <p:clrMapOvr>
    <a:masterClrMapping/>
  </p:clrMapOvr>
  <p:transition advTm="8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98DE576-793F-40F8-9F1B-779C5CDEFE16}" type="datetimeFigureOut">
              <a:rPr lang="en-US"/>
              <a:pPr>
                <a:defRPr/>
              </a:pPr>
              <a:t>9/15/2022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F101772-E761-4549-B547-3F3F4D6A9031}" type="slidenum">
              <a:rPr lang="en-US"/>
              <a:pPr>
                <a:defRPr/>
              </a:pPr>
              <a:t>‹#›</a:t>
            </a:fld>
            <a:endParaRPr lang="en-US"/>
          </a:p>
        </p:txBody>
      </p:sp>
    </p:spTree>
  </p:cSld>
  <p:clrMapOvr>
    <a:masterClrMapping/>
  </p:clrMapOvr>
  <p:transition advTm="8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C62CC3E-C73D-40A6-B50C-E4F0820EB0E8}" type="datetimeFigureOut">
              <a:rPr lang="en-US"/>
              <a:pPr>
                <a:defRPr/>
              </a:pPr>
              <a:t>9/15/2022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BFF68D0-28FE-4899-8B65-F4224FB6AE40}" type="slidenum">
              <a:rPr lang="en-US"/>
              <a:pPr>
                <a:defRPr/>
              </a:pPr>
              <a:t>‹#›</a:t>
            </a:fld>
            <a:endParaRPr lang="en-US"/>
          </a:p>
        </p:txBody>
      </p:sp>
    </p:spTree>
  </p:cSld>
  <p:clrMapOvr>
    <a:masterClrMapping/>
  </p:clrMapOvr>
  <p:transition advTm="8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73B012B-7052-4B26-B616-A0BEC7908519}" type="datetimeFigureOut">
              <a:rPr lang="en-US"/>
              <a:pPr>
                <a:defRPr/>
              </a:pPr>
              <a:t>9/15/2022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EFA338D-993A-4986-B858-FF84A5232E39}" type="slidenum">
              <a:rPr lang="en-US"/>
              <a:pPr>
                <a:defRPr/>
              </a:pPr>
              <a:t>‹#›</a:t>
            </a:fld>
            <a:endParaRPr lang="en-US"/>
          </a:p>
        </p:txBody>
      </p:sp>
    </p:spTree>
  </p:cSld>
  <p:clrMapOvr>
    <a:masterClrMapping/>
  </p:clrMapOvr>
  <p:transition advTm="8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68F18465-70FD-4DBB-966A-79CECE202AE0}" type="datetimeFigureOut">
              <a:rPr lang="en-US"/>
              <a:pPr>
                <a:defRPr/>
              </a:pPr>
              <a:t>9/15/2022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970CF76-F770-4BF9-86CA-A79E2E2425AE}" type="slidenum">
              <a:rPr lang="en-US"/>
              <a:pPr>
                <a:defRPr/>
              </a:pPr>
              <a:t>‹#›</a:t>
            </a:fld>
            <a:endParaRPr lang="en-US"/>
          </a:p>
        </p:txBody>
      </p:sp>
    </p:spTree>
  </p:cSld>
  <p:clrMapOvr>
    <a:masterClrMapping/>
  </p:clrMapOvr>
  <p:transition advTm="8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923B7DAA-7DCD-452C-8387-94B52F18296E}" type="datetimeFigureOut">
              <a:rPr lang="en-US"/>
              <a:pPr>
                <a:defRPr/>
              </a:pPr>
              <a:t>9/15/2022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1E07C98-75FB-49CC-9134-08B05BA8AEE1}" type="slidenum">
              <a:rPr lang="en-US"/>
              <a:pPr>
                <a:defRPr/>
              </a:pPr>
              <a:t>‹#›</a:t>
            </a:fld>
            <a:endParaRPr lang="en-US"/>
          </a:p>
        </p:txBody>
      </p:sp>
    </p:spTree>
  </p:cSld>
  <p:clrMapOvr>
    <a:masterClrMapping/>
  </p:clrMapOvr>
  <p:transition advTm="8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8C687C3A-2585-4243-A0F5-6BBB2B1926B1}" type="datetimeFigureOut">
              <a:rPr lang="en-US"/>
              <a:pPr>
                <a:defRPr/>
              </a:pPr>
              <a:t>9/15/2022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515DE08-C3B8-4568-AE90-C080B9682476}" type="slidenum">
              <a:rPr lang="en-US"/>
              <a:pPr>
                <a:defRPr/>
              </a:pPr>
              <a:t>‹#›</a:t>
            </a:fld>
            <a:endParaRPr lang="en-US"/>
          </a:p>
        </p:txBody>
      </p:sp>
    </p:spTree>
  </p:cSld>
  <p:clrMapOvr>
    <a:masterClrMapping/>
  </p:clrMapOvr>
  <p:transition advTm="8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F8C52BE-DB5D-4623-A47A-ADE30F31D2FE}" type="datetimeFigureOut">
              <a:rPr lang="en-US"/>
              <a:pPr>
                <a:defRPr/>
              </a:pPr>
              <a:t>9/15/2022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EA8BC78-9419-4216-83F1-01A8E450D15E}" type="slidenum">
              <a:rPr lang="en-US"/>
              <a:pPr>
                <a:defRPr/>
              </a:pPr>
              <a:t>‹#›</a:t>
            </a:fld>
            <a:endParaRPr lang="en-US"/>
          </a:p>
        </p:txBody>
      </p:sp>
    </p:spTree>
  </p:cSld>
  <p:clrMapOvr>
    <a:masterClrMapping/>
  </p:clrMapOvr>
  <p:transition advTm="8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71FC677-C3EA-49B9-9F03-552D1CE1978D}" type="datetimeFigureOut">
              <a:rPr lang="en-US"/>
              <a:pPr>
                <a:defRPr/>
              </a:pPr>
              <a:t>9/15/2022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33BE1DD-EC06-405A-B6C3-117E19D57D1A}" type="slidenum">
              <a:rPr lang="en-US"/>
              <a:pPr>
                <a:defRPr/>
              </a:pPr>
              <a:t>‹#›</a:t>
            </a:fld>
            <a:endParaRPr lang="en-US"/>
          </a:p>
        </p:txBody>
      </p:sp>
    </p:spTree>
  </p:cSld>
  <p:clrMapOvr>
    <a:masterClrMapping/>
  </p:clrMapOvr>
  <p:transition advTm="8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AC08755-464F-4BAD-A4A1-054B090DEA35}" type="datetimeFigureOut">
              <a:rPr lang="en-US"/>
              <a:pPr>
                <a:defRPr/>
              </a:pPr>
              <a:t>9/15/2022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FA1DD68-C420-4BC8-B515-3D785D59D751}" type="slidenum">
              <a:rPr lang="en-US"/>
              <a:pPr>
                <a:defRPr/>
              </a:pPr>
              <a:t>‹#›</a:t>
            </a:fld>
            <a:endParaRPr lang="en-US"/>
          </a:p>
        </p:txBody>
      </p:sp>
    </p:spTree>
  </p:cSld>
  <p:clrMapOvr>
    <a:masterClrMapping/>
  </p:clrMapOvr>
  <p:transition advTm="8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4C45656-03F4-47A7-ACEE-0D3161C57AFB}" type="datetimeFigureOut">
              <a:rPr lang="en-US"/>
              <a:pPr>
                <a:defRPr/>
              </a:pPr>
              <a:t>9/15/2022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06ACEFA-C854-405A-83B7-F293311FD64B}"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Tm="800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050" name="Title 1"/>
          <p:cNvSpPr>
            <a:spLocks noGrp="1"/>
          </p:cNvSpPr>
          <p:nvPr>
            <p:ph type="ctrTitle"/>
          </p:nvPr>
        </p:nvSpPr>
        <p:spPr>
          <a:xfrm>
            <a:off x="2209800" y="1828801"/>
            <a:ext cx="7772400" cy="1470025"/>
          </a:xfrm>
        </p:spPr>
        <p:txBody>
          <a:bodyPr/>
          <a:lstStyle/>
          <a:p>
            <a:pPr eaLnBrk="1" hangingPunct="1"/>
            <a:r>
              <a:rPr lang="en-US" sz="9600"/>
              <a:t>Third Sunday of Advent</a:t>
            </a:r>
          </a:p>
        </p:txBody>
      </p:sp>
      <p:sp>
        <p:nvSpPr>
          <p:cNvPr id="2051" name="Subtitle 2"/>
          <p:cNvSpPr>
            <a:spLocks noGrp="1"/>
          </p:cNvSpPr>
          <p:nvPr>
            <p:ph type="subTitle" idx="1"/>
          </p:nvPr>
        </p:nvSpPr>
        <p:spPr>
          <a:xfrm>
            <a:off x="2895600" y="3733800"/>
            <a:ext cx="6400800" cy="1752600"/>
          </a:xfrm>
        </p:spPr>
        <p:txBody>
          <a:bodyPr/>
          <a:lstStyle/>
          <a:p>
            <a:pPr eaLnBrk="1" hangingPunct="1"/>
            <a:r>
              <a:rPr lang="en-US" sz="5400" i="1" dirty="0">
                <a:solidFill>
                  <a:schemeClr val="tx1"/>
                </a:solidFill>
              </a:rPr>
              <a:t>Year A</a:t>
            </a:r>
          </a:p>
        </p:txBody>
      </p:sp>
      <p:sp>
        <p:nvSpPr>
          <p:cNvPr id="2052" name="Rectangle 3"/>
          <p:cNvSpPr>
            <a:spLocks noChangeArrowheads="1"/>
          </p:cNvSpPr>
          <p:nvPr/>
        </p:nvSpPr>
        <p:spPr bwMode="auto">
          <a:xfrm>
            <a:off x="1981200" y="6027003"/>
            <a:ext cx="8534400" cy="830997"/>
          </a:xfrm>
          <a:prstGeom prst="rect">
            <a:avLst/>
          </a:prstGeom>
          <a:solidFill>
            <a:srgbClr val="906E0C">
              <a:alpha val="61000"/>
            </a:srgbClr>
          </a:solidFill>
          <a:ln w="9525">
            <a:noFill/>
            <a:miter lim="800000"/>
            <a:headEnd/>
            <a:tailEnd/>
          </a:ln>
        </p:spPr>
        <p:txBody>
          <a:bodyPr wrap="square">
            <a:spAutoFit/>
          </a:bodyPr>
          <a:lstStyle/>
          <a:p>
            <a:pPr algn="ctr"/>
            <a:r>
              <a:rPr lang="en-US" sz="2400" dirty="0">
                <a:latin typeface="Calibri" pitchFamily="34" charset="0"/>
              </a:rPr>
              <a:t>Isaiah 35:1-10  </a:t>
            </a:r>
            <a:r>
              <a:rPr lang="sv-SE" sz="2400" dirty="0">
                <a:latin typeface="Calibri" pitchFamily="34" charset="0"/>
              </a:rPr>
              <a:t>•  </a:t>
            </a:r>
            <a:r>
              <a:rPr lang="en-US" sz="2400" dirty="0">
                <a:latin typeface="Calibri" pitchFamily="34" charset="0"/>
              </a:rPr>
              <a:t>Psalm 146:5-10 or Luke 1:46b-55  </a:t>
            </a:r>
            <a:r>
              <a:rPr lang="sv-SE" sz="2400" dirty="0">
                <a:latin typeface="Calibri" pitchFamily="34" charset="0"/>
              </a:rPr>
              <a:t>•  </a:t>
            </a:r>
            <a:r>
              <a:rPr lang="en-US" sz="2400" dirty="0">
                <a:latin typeface="Calibri" pitchFamily="34" charset="0"/>
              </a:rPr>
              <a:t>James 5:7-10</a:t>
            </a:r>
          </a:p>
          <a:p>
            <a:pPr algn="ctr"/>
            <a:r>
              <a:rPr lang="en-US" sz="2400" dirty="0">
                <a:latin typeface="Calibri" pitchFamily="34" charset="0"/>
              </a:rPr>
              <a:t>Matthew 11:2-11	</a:t>
            </a:r>
          </a:p>
        </p:txBody>
      </p:sp>
    </p:spTree>
  </p:cSld>
  <p:clrMapOvr>
    <a:masterClrMapping/>
  </p:clrMapOvr>
  <p:transition advTm="8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ChangeArrowheads="1"/>
          </p:cNvSpPr>
          <p:nvPr/>
        </p:nvSpPr>
        <p:spPr bwMode="auto">
          <a:xfrm>
            <a:off x="2667000" y="1600200"/>
            <a:ext cx="7467600" cy="1754188"/>
          </a:xfrm>
          <a:prstGeom prst="rect">
            <a:avLst/>
          </a:prstGeom>
          <a:noFill/>
          <a:ln w="9525">
            <a:noFill/>
            <a:miter lim="800000"/>
            <a:headEnd/>
            <a:tailEnd/>
          </a:ln>
        </p:spPr>
        <p:txBody>
          <a:bodyPr>
            <a:spAutoFit/>
          </a:bodyPr>
          <a:lstStyle/>
          <a:p>
            <a:r>
              <a:rPr lang="en-US" sz="3600" dirty="0">
                <a:latin typeface="Calibri" pitchFamily="34" charset="0"/>
              </a:rPr>
              <a:t>…hope is in the LORD…who executes justice for the oppressed; who gives food to the hungry.</a:t>
            </a:r>
          </a:p>
        </p:txBody>
      </p:sp>
      <p:sp>
        <p:nvSpPr>
          <p:cNvPr id="11267" name="Rectangle 2"/>
          <p:cNvSpPr>
            <a:spLocks noChangeArrowheads="1"/>
          </p:cNvSpPr>
          <p:nvPr/>
        </p:nvSpPr>
        <p:spPr bwMode="auto">
          <a:xfrm>
            <a:off x="7239000" y="4114800"/>
            <a:ext cx="1752600" cy="400050"/>
          </a:xfrm>
          <a:prstGeom prst="rect">
            <a:avLst/>
          </a:prstGeom>
          <a:noFill/>
          <a:ln w="9525">
            <a:noFill/>
            <a:miter lim="800000"/>
            <a:headEnd/>
            <a:tailEnd/>
          </a:ln>
        </p:spPr>
        <p:txBody>
          <a:bodyPr>
            <a:spAutoFit/>
          </a:bodyPr>
          <a:lstStyle/>
          <a:p>
            <a:r>
              <a:rPr lang="en-US" sz="2000">
                <a:latin typeface="Calibri" pitchFamily="34" charset="0"/>
              </a:rPr>
              <a:t>Psalm 146:7a</a:t>
            </a:r>
          </a:p>
        </p:txBody>
      </p:sp>
    </p:spTree>
  </p:cSld>
  <p:clrMapOvr>
    <a:masterClrMapping/>
  </p:clrMapOvr>
  <p:transition advTm="8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Title: St. Lawrence Distributing the Riches of the Church&#10;[Click for larger image view]"/>
          <p:cNvPicPr>
            <a:picLocks noChangeAspect="1" noChangeArrowheads="1"/>
          </p:cNvPicPr>
          <p:nvPr/>
        </p:nvPicPr>
        <p:blipFill>
          <a:blip r:embed="rId2" cstate="print"/>
          <a:srcRect/>
          <a:stretch>
            <a:fillRect/>
          </a:stretch>
        </p:blipFill>
        <p:spPr bwMode="auto">
          <a:xfrm>
            <a:off x="1981200" y="1"/>
            <a:ext cx="8153400" cy="6073775"/>
          </a:xfrm>
          <a:prstGeom prst="rect">
            <a:avLst/>
          </a:prstGeom>
          <a:noFill/>
          <a:ln w="9525">
            <a:noFill/>
            <a:miter lim="800000"/>
            <a:headEnd/>
            <a:tailEnd/>
          </a:ln>
        </p:spPr>
      </p:pic>
      <p:sp>
        <p:nvSpPr>
          <p:cNvPr id="12291" name="TextBox 2"/>
          <p:cNvSpPr txBox="1">
            <a:spLocks noChangeArrowheads="1"/>
          </p:cNvSpPr>
          <p:nvPr/>
        </p:nvSpPr>
        <p:spPr bwMode="auto">
          <a:xfrm>
            <a:off x="1676400" y="6335713"/>
            <a:ext cx="8991600" cy="307777"/>
          </a:xfrm>
          <a:prstGeom prst="rect">
            <a:avLst/>
          </a:prstGeom>
          <a:noFill/>
          <a:ln w="9525">
            <a:noFill/>
            <a:miter lim="800000"/>
            <a:headEnd/>
            <a:tailEnd/>
          </a:ln>
        </p:spPr>
        <p:txBody>
          <a:bodyPr>
            <a:spAutoFit/>
          </a:bodyPr>
          <a:lstStyle/>
          <a:p>
            <a:pPr algn="ctr"/>
            <a:r>
              <a:rPr lang="en-US" sz="1400" dirty="0">
                <a:latin typeface="Calibri" pitchFamily="34" charset="0"/>
              </a:rPr>
              <a:t>St. Lawrence Distributing the Riches of the Church  --  Bernardo </a:t>
            </a:r>
            <a:r>
              <a:rPr lang="en-US" sz="1400" dirty="0" err="1">
                <a:latin typeface="Calibri" pitchFamily="34" charset="0"/>
              </a:rPr>
              <a:t>Strozzi</a:t>
            </a:r>
            <a:r>
              <a:rPr lang="en-US" sz="1400" dirty="0">
                <a:latin typeface="Calibri" pitchFamily="34" charset="0"/>
              </a:rPr>
              <a:t>, St. Louis Art Museum</a:t>
            </a:r>
          </a:p>
        </p:txBody>
      </p:sp>
    </p:spTree>
  </p:cSld>
  <p:clrMapOvr>
    <a:masterClrMapping/>
  </p:clrMapOvr>
  <p:transition advTm="8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2514600" y="1981201"/>
            <a:ext cx="7620000" cy="1200329"/>
          </a:xfrm>
          <a:prstGeom prst="rect">
            <a:avLst/>
          </a:prstGeom>
          <a:noFill/>
          <a:ln w="9525">
            <a:noFill/>
            <a:miter lim="800000"/>
            <a:headEnd/>
            <a:tailEnd/>
          </a:ln>
        </p:spPr>
        <p:txBody>
          <a:bodyPr wrap="square">
            <a:spAutoFit/>
          </a:bodyPr>
          <a:lstStyle/>
          <a:p>
            <a:r>
              <a:rPr lang="en-US" sz="3600" dirty="0">
                <a:latin typeface="Calibri" pitchFamily="34" charset="0"/>
              </a:rPr>
              <a:t>The LORD watches over the strangers; he upholds the orphan and the widow…</a:t>
            </a:r>
          </a:p>
        </p:txBody>
      </p:sp>
      <p:sp>
        <p:nvSpPr>
          <p:cNvPr id="13315" name="Rectangle 2"/>
          <p:cNvSpPr>
            <a:spLocks noChangeArrowheads="1"/>
          </p:cNvSpPr>
          <p:nvPr/>
        </p:nvSpPr>
        <p:spPr bwMode="auto">
          <a:xfrm>
            <a:off x="7239000" y="4114800"/>
            <a:ext cx="1752600" cy="400050"/>
          </a:xfrm>
          <a:prstGeom prst="rect">
            <a:avLst/>
          </a:prstGeom>
          <a:noFill/>
          <a:ln w="9525">
            <a:noFill/>
            <a:miter lim="800000"/>
            <a:headEnd/>
            <a:tailEnd/>
          </a:ln>
        </p:spPr>
        <p:txBody>
          <a:bodyPr>
            <a:spAutoFit/>
          </a:bodyPr>
          <a:lstStyle/>
          <a:p>
            <a:r>
              <a:rPr lang="en-US" sz="2000">
                <a:latin typeface="Calibri" pitchFamily="34" charset="0"/>
              </a:rPr>
              <a:t>Psalm 146:9a</a:t>
            </a:r>
          </a:p>
        </p:txBody>
      </p:sp>
    </p:spTree>
  </p:cSld>
  <p:clrMapOvr>
    <a:masterClrMapping/>
  </p:clrMapOvr>
  <p:transition advTm="8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Title: Widow Costard's cow and goods, distrained for taxes, are redeemed by the generosity of Johnny Pearmain&#10;[Click for larger image view]"/>
          <p:cNvPicPr>
            <a:picLocks noChangeAspect="1" noChangeArrowheads="1"/>
          </p:cNvPicPr>
          <p:nvPr/>
        </p:nvPicPr>
        <p:blipFill>
          <a:blip r:embed="rId2" cstate="email">
            <a:extLst>
              <a:ext uri="{BEBA8EAE-BF5A-486C-A8C5-ECC9F3942E4B}">
                <a14:imgProps xmlns:a14="http://schemas.microsoft.com/office/drawing/2010/main">
                  <a14:imgLayer r:embed="rId3">
                    <a14:imgEffect>
                      <a14:brightnessContrast bright="20000" contrast="10000"/>
                    </a14:imgEffect>
                  </a14:imgLayer>
                </a14:imgProps>
              </a:ext>
              <a:ext uri="{28A0092B-C50C-407E-A947-70E740481C1C}">
                <a14:useLocalDpi xmlns:a14="http://schemas.microsoft.com/office/drawing/2010/main"/>
              </a:ext>
            </a:extLst>
          </a:blip>
          <a:srcRect/>
          <a:stretch>
            <a:fillRect/>
          </a:stretch>
        </p:blipFill>
        <p:spPr bwMode="auto">
          <a:xfrm>
            <a:off x="1524000" y="-19050"/>
            <a:ext cx="7772400" cy="6856413"/>
          </a:xfrm>
          <a:prstGeom prst="rect">
            <a:avLst/>
          </a:prstGeom>
          <a:noFill/>
          <a:ln w="9525">
            <a:noFill/>
            <a:miter lim="800000"/>
            <a:headEnd/>
            <a:tailEnd/>
          </a:ln>
        </p:spPr>
      </p:pic>
      <p:sp>
        <p:nvSpPr>
          <p:cNvPr id="14339" name="TextBox 2"/>
          <p:cNvSpPr txBox="1">
            <a:spLocks noChangeArrowheads="1"/>
          </p:cNvSpPr>
          <p:nvPr/>
        </p:nvSpPr>
        <p:spPr bwMode="auto">
          <a:xfrm>
            <a:off x="9525000" y="3886200"/>
            <a:ext cx="1476153" cy="2677656"/>
          </a:xfrm>
          <a:prstGeom prst="rect">
            <a:avLst/>
          </a:prstGeom>
          <a:noFill/>
          <a:ln w="9525">
            <a:noFill/>
            <a:miter lim="800000"/>
            <a:headEnd/>
            <a:tailEnd/>
          </a:ln>
        </p:spPr>
        <p:txBody>
          <a:bodyPr wrap="square">
            <a:spAutoFit/>
          </a:bodyPr>
          <a:lstStyle/>
          <a:p>
            <a:pPr algn="ctr"/>
            <a:r>
              <a:rPr lang="en-US" sz="1400" dirty="0">
                <a:latin typeface="Calibri" pitchFamily="34" charset="0"/>
              </a:rPr>
              <a:t>Widow </a:t>
            </a:r>
            <a:r>
              <a:rPr lang="en-US" sz="1400" dirty="0" err="1">
                <a:latin typeface="Calibri" pitchFamily="34" charset="0"/>
              </a:rPr>
              <a:t>Costard's</a:t>
            </a:r>
            <a:r>
              <a:rPr lang="en-US" sz="1400" dirty="0">
                <a:latin typeface="Calibri" pitchFamily="34" charset="0"/>
              </a:rPr>
              <a:t> cow and goods, distrained for taxes, are redeemed by the generosity of Johnny </a:t>
            </a:r>
            <a:r>
              <a:rPr lang="en-US" sz="1400" dirty="0" err="1">
                <a:latin typeface="Calibri" pitchFamily="34" charset="0"/>
              </a:rPr>
              <a:t>Pearmain</a:t>
            </a:r>
            <a:endParaRPr lang="en-US" sz="1400" dirty="0">
              <a:latin typeface="Calibri" pitchFamily="34" charset="0"/>
            </a:endParaRPr>
          </a:p>
          <a:p>
            <a:pPr algn="ctr"/>
            <a:endParaRPr lang="en-US" sz="1400" dirty="0">
              <a:latin typeface="Calibri" pitchFamily="34" charset="0"/>
            </a:endParaRPr>
          </a:p>
          <a:p>
            <a:pPr algn="ctr"/>
            <a:endParaRPr lang="en-US" sz="1400" dirty="0">
              <a:latin typeface="Calibri" pitchFamily="34" charset="0"/>
            </a:endParaRPr>
          </a:p>
          <a:p>
            <a:pPr algn="ctr"/>
            <a:r>
              <a:rPr lang="en-US" sz="1400" dirty="0">
                <a:latin typeface="Calibri" pitchFamily="34" charset="0"/>
              </a:rPr>
              <a:t>Edward Penney</a:t>
            </a:r>
          </a:p>
          <a:p>
            <a:pPr algn="ctr"/>
            <a:r>
              <a:rPr lang="en-US" sz="1400" dirty="0">
                <a:latin typeface="Calibri" pitchFamily="34" charset="0"/>
              </a:rPr>
              <a:t>Yale Center for British Art</a:t>
            </a:r>
          </a:p>
        </p:txBody>
      </p:sp>
    </p:spTree>
  </p:cSld>
  <p:clrMapOvr>
    <a:masterClrMapping/>
  </p:clrMapOvr>
  <p:transition advTm="8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2743200" y="2057400"/>
            <a:ext cx="7467600" cy="1200150"/>
          </a:xfrm>
          <a:prstGeom prst="rect">
            <a:avLst/>
          </a:prstGeom>
          <a:noFill/>
          <a:ln w="9525">
            <a:noFill/>
            <a:miter lim="800000"/>
            <a:headEnd/>
            <a:tailEnd/>
          </a:ln>
        </p:spPr>
        <p:txBody>
          <a:bodyPr>
            <a:spAutoFit/>
          </a:bodyPr>
          <a:lstStyle/>
          <a:p>
            <a:r>
              <a:rPr lang="en-US" sz="3600" dirty="0">
                <a:latin typeface="Calibri" pitchFamily="34" charset="0"/>
              </a:rPr>
              <a:t>"My soul magnifies the Lord, and </a:t>
            </a:r>
          </a:p>
          <a:p>
            <a:r>
              <a:rPr lang="en-US" sz="3600" dirty="0">
                <a:latin typeface="Calibri" pitchFamily="34" charset="0"/>
              </a:rPr>
              <a:t>my spirit rejoices in God my Savior…”</a:t>
            </a:r>
          </a:p>
        </p:txBody>
      </p:sp>
      <p:sp>
        <p:nvSpPr>
          <p:cNvPr id="15363" name="Rectangle 2"/>
          <p:cNvSpPr>
            <a:spLocks noChangeArrowheads="1"/>
          </p:cNvSpPr>
          <p:nvPr/>
        </p:nvSpPr>
        <p:spPr bwMode="auto">
          <a:xfrm>
            <a:off x="7239000" y="4114800"/>
            <a:ext cx="1752600" cy="400050"/>
          </a:xfrm>
          <a:prstGeom prst="rect">
            <a:avLst/>
          </a:prstGeom>
          <a:noFill/>
          <a:ln w="9525">
            <a:noFill/>
            <a:miter lim="800000"/>
            <a:headEnd/>
            <a:tailEnd/>
          </a:ln>
        </p:spPr>
        <p:txBody>
          <a:bodyPr>
            <a:spAutoFit/>
          </a:bodyPr>
          <a:lstStyle/>
          <a:p>
            <a:r>
              <a:rPr lang="en-US" sz="2000">
                <a:latin typeface="Calibri" pitchFamily="34" charset="0"/>
              </a:rPr>
              <a:t>Luke 1:46b-47</a:t>
            </a:r>
          </a:p>
        </p:txBody>
      </p:sp>
    </p:spTree>
  </p:cSld>
  <p:clrMapOvr>
    <a:masterClrMapping/>
  </p:clrMapOvr>
  <p:transition advTm="800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Title: The Annunciation - Gabriel and Mary&#10;[Click for larger image view]"/>
          <p:cNvPicPr>
            <a:picLocks noChangeAspect="1" noChangeArrowheads="1"/>
          </p:cNvPicPr>
          <p:nvPr/>
        </p:nvPicPr>
        <p:blipFill>
          <a:blip r:embed="rId2" cstate="print"/>
          <a:srcRect/>
          <a:stretch>
            <a:fillRect/>
          </a:stretch>
        </p:blipFill>
        <p:spPr bwMode="auto">
          <a:xfrm>
            <a:off x="1684338" y="152400"/>
            <a:ext cx="8831262" cy="5791200"/>
          </a:xfrm>
          <a:prstGeom prst="rect">
            <a:avLst/>
          </a:prstGeom>
          <a:noFill/>
          <a:ln w="9525">
            <a:noFill/>
            <a:miter lim="800000"/>
            <a:headEnd/>
            <a:tailEnd/>
          </a:ln>
        </p:spPr>
      </p:pic>
      <p:sp>
        <p:nvSpPr>
          <p:cNvPr id="16387" name="TextBox 2"/>
          <p:cNvSpPr txBox="1">
            <a:spLocks noChangeArrowheads="1"/>
          </p:cNvSpPr>
          <p:nvPr/>
        </p:nvSpPr>
        <p:spPr bwMode="auto">
          <a:xfrm>
            <a:off x="3733800" y="6248400"/>
            <a:ext cx="4572000" cy="307777"/>
          </a:xfrm>
          <a:prstGeom prst="rect">
            <a:avLst/>
          </a:prstGeom>
          <a:noFill/>
          <a:ln w="9525">
            <a:noFill/>
            <a:miter lim="800000"/>
            <a:headEnd/>
            <a:tailEnd/>
          </a:ln>
        </p:spPr>
        <p:txBody>
          <a:bodyPr>
            <a:spAutoFit/>
          </a:bodyPr>
          <a:lstStyle/>
          <a:p>
            <a:pPr algn="ctr"/>
            <a:r>
              <a:rPr lang="en-US" sz="1400" dirty="0">
                <a:latin typeface="Calibri" pitchFamily="34" charset="0"/>
              </a:rPr>
              <a:t>The Annunciation  --  JESUS MAFA, Cameroon</a:t>
            </a:r>
          </a:p>
        </p:txBody>
      </p:sp>
    </p:spTree>
  </p:cSld>
  <p:clrMapOvr>
    <a:masterClrMapping/>
  </p:clrMapOvr>
  <p:transition advTm="80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Title: Annunciation to the Virgin Mary (detail)&#10;[Click for larger image view]"/>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34001" y="0"/>
            <a:ext cx="4729163" cy="6865938"/>
          </a:xfrm>
          <a:prstGeom prst="rect">
            <a:avLst/>
          </a:prstGeom>
          <a:noFill/>
          <a:ln w="9525">
            <a:noFill/>
            <a:miter lim="800000"/>
            <a:headEnd/>
            <a:tailEnd/>
          </a:ln>
        </p:spPr>
      </p:pic>
      <p:sp>
        <p:nvSpPr>
          <p:cNvPr id="17411" name="TextBox 3"/>
          <p:cNvSpPr txBox="1">
            <a:spLocks noChangeArrowheads="1"/>
          </p:cNvSpPr>
          <p:nvPr/>
        </p:nvSpPr>
        <p:spPr bwMode="auto">
          <a:xfrm>
            <a:off x="2438400" y="5244405"/>
            <a:ext cx="2362200" cy="1384995"/>
          </a:xfrm>
          <a:prstGeom prst="rect">
            <a:avLst/>
          </a:prstGeom>
          <a:noFill/>
          <a:ln w="9525">
            <a:noFill/>
            <a:miter lim="800000"/>
            <a:headEnd/>
            <a:tailEnd/>
          </a:ln>
        </p:spPr>
        <p:txBody>
          <a:bodyPr>
            <a:spAutoFit/>
          </a:bodyPr>
          <a:lstStyle/>
          <a:p>
            <a:pPr algn="ctr"/>
            <a:r>
              <a:rPr lang="en-US" sz="1400" dirty="0" err="1">
                <a:latin typeface="Calibri" pitchFamily="34" charset="0"/>
              </a:rPr>
              <a:t>Annuniciation</a:t>
            </a:r>
            <a:r>
              <a:rPr lang="en-US" sz="1400" dirty="0">
                <a:latin typeface="Calibri" pitchFamily="34" charset="0"/>
              </a:rPr>
              <a:t> to the Virgin Mary</a:t>
            </a:r>
          </a:p>
          <a:p>
            <a:pPr algn="ctr"/>
            <a:endParaRPr lang="en-US" sz="1400" dirty="0">
              <a:latin typeface="Calibri" pitchFamily="34" charset="0"/>
            </a:endParaRPr>
          </a:p>
          <a:p>
            <a:pPr algn="ctr"/>
            <a:r>
              <a:rPr lang="en-US" sz="1400" dirty="0">
                <a:latin typeface="Calibri" pitchFamily="34" charset="0"/>
              </a:rPr>
              <a:t>Jacopo da </a:t>
            </a:r>
            <a:r>
              <a:rPr lang="en-US" sz="1400" dirty="0" err="1">
                <a:latin typeface="Calibri" pitchFamily="34" charset="0"/>
              </a:rPr>
              <a:t>Pontormo</a:t>
            </a:r>
            <a:r>
              <a:rPr lang="en-US" sz="1400" dirty="0">
                <a:latin typeface="Calibri" pitchFamily="34" charset="0"/>
              </a:rPr>
              <a:t>,  Chiesa da Santa Felicita </a:t>
            </a:r>
          </a:p>
          <a:p>
            <a:pPr algn="ctr"/>
            <a:r>
              <a:rPr lang="en-US" sz="1400" dirty="0">
                <a:latin typeface="Calibri" pitchFamily="34" charset="0"/>
              </a:rPr>
              <a:t>Florence, Italy</a:t>
            </a:r>
          </a:p>
        </p:txBody>
      </p:sp>
    </p:spTree>
  </p:cSld>
  <p:clrMapOvr>
    <a:masterClrMapping/>
  </p:clrMapOvr>
  <p:transition advTm="800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Title: Annunciation&#10;[Click for larger image view]"/>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20000"/>
                    </a14:imgEffect>
                    <a14:imgEffect>
                      <a14:brightnessContrast contrast="2000"/>
                    </a14:imgEffect>
                  </a14:imgLayer>
                </a14:imgProps>
              </a:ext>
            </a:extLst>
          </a:blip>
          <a:srcRect/>
          <a:stretch>
            <a:fillRect/>
          </a:stretch>
        </p:blipFill>
        <p:spPr bwMode="auto">
          <a:xfrm>
            <a:off x="2133600" y="0"/>
            <a:ext cx="7848600" cy="6249988"/>
          </a:xfrm>
          <a:prstGeom prst="rect">
            <a:avLst/>
          </a:prstGeom>
          <a:noFill/>
          <a:ln w="9525">
            <a:noFill/>
            <a:miter lim="800000"/>
            <a:headEnd/>
            <a:tailEnd/>
          </a:ln>
        </p:spPr>
      </p:pic>
      <p:sp>
        <p:nvSpPr>
          <p:cNvPr id="18435" name="TextBox 2"/>
          <p:cNvSpPr txBox="1">
            <a:spLocks noChangeArrowheads="1"/>
          </p:cNvSpPr>
          <p:nvPr/>
        </p:nvSpPr>
        <p:spPr bwMode="auto">
          <a:xfrm>
            <a:off x="2819400" y="6411913"/>
            <a:ext cx="6705600" cy="307777"/>
          </a:xfrm>
          <a:prstGeom prst="rect">
            <a:avLst/>
          </a:prstGeom>
          <a:noFill/>
          <a:ln w="9525">
            <a:noFill/>
            <a:miter lim="800000"/>
            <a:headEnd/>
            <a:tailEnd/>
          </a:ln>
        </p:spPr>
        <p:txBody>
          <a:bodyPr>
            <a:spAutoFit/>
          </a:bodyPr>
          <a:lstStyle/>
          <a:p>
            <a:pPr algn="ctr"/>
            <a:r>
              <a:rPr lang="en-US" sz="1400" dirty="0">
                <a:latin typeface="Calibri" pitchFamily="34" charset="0"/>
              </a:rPr>
              <a:t>Annunciation  --  Henry </a:t>
            </a:r>
            <a:r>
              <a:rPr lang="en-US" sz="1400" dirty="0" err="1">
                <a:latin typeface="Calibri" pitchFamily="34" charset="0"/>
              </a:rPr>
              <a:t>Ossawa</a:t>
            </a:r>
            <a:r>
              <a:rPr lang="en-US" sz="1400" dirty="0">
                <a:latin typeface="Calibri" pitchFamily="34" charset="0"/>
              </a:rPr>
              <a:t> Tanner, Philadelphia Museum of Art</a:t>
            </a:r>
          </a:p>
        </p:txBody>
      </p:sp>
    </p:spTree>
  </p:cSld>
  <p:clrMapOvr>
    <a:masterClrMapping/>
  </p:clrMapOvr>
  <p:transition advTm="800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Box 2"/>
          <p:cNvSpPr txBox="1">
            <a:spLocks noChangeArrowheads="1"/>
          </p:cNvSpPr>
          <p:nvPr/>
        </p:nvSpPr>
        <p:spPr bwMode="auto">
          <a:xfrm>
            <a:off x="8763000" y="5028962"/>
            <a:ext cx="1676400" cy="1600438"/>
          </a:xfrm>
          <a:prstGeom prst="rect">
            <a:avLst/>
          </a:prstGeom>
          <a:noFill/>
          <a:ln w="9525">
            <a:noFill/>
            <a:miter lim="800000"/>
            <a:headEnd/>
            <a:tailEnd/>
          </a:ln>
        </p:spPr>
        <p:txBody>
          <a:bodyPr wrap="square">
            <a:spAutoFit/>
          </a:bodyPr>
          <a:lstStyle/>
          <a:p>
            <a:pPr algn="ctr"/>
            <a:r>
              <a:rPr lang="en-US" sz="1400" dirty="0">
                <a:latin typeface="Calibri" pitchFamily="34" charset="0"/>
              </a:rPr>
              <a:t>Annunciation to Mary</a:t>
            </a:r>
          </a:p>
          <a:p>
            <a:pPr algn="ctr"/>
            <a:endParaRPr lang="en-US" sz="1400" dirty="0">
              <a:latin typeface="Calibri" pitchFamily="34" charset="0"/>
            </a:endParaRPr>
          </a:p>
          <a:p>
            <a:pPr algn="ctr"/>
            <a:r>
              <a:rPr lang="en-US" sz="1400" dirty="0">
                <a:latin typeface="Calibri" pitchFamily="34" charset="0"/>
              </a:rPr>
              <a:t>L. O. </a:t>
            </a:r>
            <a:r>
              <a:rPr lang="en-US" sz="1400" dirty="0" err="1">
                <a:latin typeface="Calibri" pitchFamily="34" charset="0"/>
              </a:rPr>
              <a:t>Fakeye</a:t>
            </a:r>
            <a:r>
              <a:rPr lang="en-US" sz="1400" dirty="0">
                <a:latin typeface="Calibri" pitchFamily="34" charset="0"/>
              </a:rPr>
              <a:t>, photo of carved panel from National Archives </a:t>
            </a:r>
          </a:p>
        </p:txBody>
      </p:sp>
      <p:pic>
        <p:nvPicPr>
          <p:cNvPr id="3" name="Picture 2">
            <a:extLst>
              <a:ext uri="{FF2B5EF4-FFF2-40B4-BE49-F238E27FC236}">
                <a16:creationId xmlns:a16="http://schemas.microsoft.com/office/drawing/2014/main" id="{9574F965-ECEB-9C38-A002-B78411BC4040}"/>
              </a:ext>
            </a:extLst>
          </p:cNvPr>
          <p:cNvPicPr>
            <a:picLocks noChangeAspect="1"/>
          </p:cNvPicPr>
          <p:nvPr/>
        </p:nvPicPr>
        <p:blipFill>
          <a:blip r:embed="rId2" cstate="email">
            <a:extLst>
              <a:ext uri="{BEBA8EAE-BF5A-486C-A8C5-ECC9F3942E4B}">
                <a14:imgProps xmlns:a14="http://schemas.microsoft.com/office/drawing/2010/main">
                  <a14:imgLayer r:embed="rId3">
                    <a14:imgEffect>
                      <a14:sharpenSoften amount="5000"/>
                    </a14:imgEffect>
                    <a14:imgEffect>
                      <a14:brightnessContrast bright="5000" contrast="5000"/>
                    </a14:imgEffect>
                  </a14:imgLayer>
                </a14:imgProps>
              </a:ext>
              <a:ext uri="{28A0092B-C50C-407E-A947-70E740481C1C}">
                <a14:useLocalDpi xmlns:a14="http://schemas.microsoft.com/office/drawing/2010/main"/>
              </a:ext>
            </a:extLst>
          </a:blip>
          <a:stretch>
            <a:fillRect/>
          </a:stretch>
        </p:blipFill>
        <p:spPr>
          <a:xfrm>
            <a:off x="2923032" y="228600"/>
            <a:ext cx="5839968" cy="6415116"/>
          </a:xfrm>
          <a:prstGeom prst="rect">
            <a:avLst/>
          </a:prstGeom>
        </p:spPr>
      </p:pic>
    </p:spTree>
  </p:cSld>
  <p:clrMapOvr>
    <a:masterClrMapping/>
  </p:clrMapOvr>
  <p:transition advTm="800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s://upload.wikimedia.org/wikipedia/commons/thumb/0/09/Sandro_Botticelli_057.jpg/1280px-Sandro_Botticelli_057.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35114" y="381000"/>
            <a:ext cx="9132887" cy="5715000"/>
          </a:xfrm>
          <a:prstGeom prst="rect">
            <a:avLst/>
          </a:prstGeom>
          <a:noFill/>
          <a:ln w="9525">
            <a:noFill/>
            <a:miter lim="800000"/>
            <a:headEnd/>
            <a:tailEnd/>
          </a:ln>
        </p:spPr>
      </p:pic>
      <p:sp>
        <p:nvSpPr>
          <p:cNvPr id="19459" name="TextBox 2"/>
          <p:cNvSpPr txBox="1">
            <a:spLocks noChangeArrowheads="1"/>
          </p:cNvSpPr>
          <p:nvPr/>
        </p:nvSpPr>
        <p:spPr bwMode="auto">
          <a:xfrm>
            <a:off x="3200400" y="6321623"/>
            <a:ext cx="5943600" cy="307777"/>
          </a:xfrm>
          <a:prstGeom prst="rect">
            <a:avLst/>
          </a:prstGeom>
          <a:noFill/>
          <a:ln w="9525">
            <a:noFill/>
            <a:miter lim="800000"/>
            <a:headEnd/>
            <a:tailEnd/>
          </a:ln>
        </p:spPr>
        <p:txBody>
          <a:bodyPr wrap="square">
            <a:spAutoFit/>
          </a:bodyPr>
          <a:lstStyle/>
          <a:p>
            <a:pPr algn="ctr"/>
            <a:r>
              <a:rPr lang="en-US" sz="1400" dirty="0">
                <a:latin typeface="Calibri" pitchFamily="34" charset="0"/>
              </a:rPr>
              <a:t>Madonna of the Magnificat  --  Botticelli, Uffizi, Florence, Italy</a:t>
            </a:r>
          </a:p>
        </p:txBody>
      </p:sp>
    </p:spTree>
  </p:cSld>
  <p:clrMapOvr>
    <a:masterClrMapping/>
  </p:clrMapOvr>
  <p:transition advTm="8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p:cNvSpPr>
            <a:spLocks noChangeArrowheads="1"/>
          </p:cNvSpPr>
          <p:nvPr/>
        </p:nvSpPr>
        <p:spPr bwMode="auto">
          <a:xfrm>
            <a:off x="2667000" y="1752600"/>
            <a:ext cx="7467600" cy="1754188"/>
          </a:xfrm>
          <a:prstGeom prst="rect">
            <a:avLst/>
          </a:prstGeom>
          <a:noFill/>
          <a:ln w="9525">
            <a:noFill/>
            <a:miter lim="800000"/>
            <a:headEnd/>
            <a:tailEnd/>
          </a:ln>
        </p:spPr>
        <p:txBody>
          <a:bodyPr>
            <a:spAutoFit/>
          </a:bodyPr>
          <a:lstStyle/>
          <a:p>
            <a:r>
              <a:rPr lang="en-US" sz="3600" dirty="0">
                <a:latin typeface="Calibri" pitchFamily="34" charset="0"/>
              </a:rPr>
              <a:t>The wilderness and the dry land shall be glad, the desert shall rejoice and blossom...</a:t>
            </a:r>
          </a:p>
        </p:txBody>
      </p:sp>
      <p:sp>
        <p:nvSpPr>
          <p:cNvPr id="3075" name="Rectangle 2"/>
          <p:cNvSpPr>
            <a:spLocks noChangeArrowheads="1"/>
          </p:cNvSpPr>
          <p:nvPr/>
        </p:nvSpPr>
        <p:spPr bwMode="auto">
          <a:xfrm>
            <a:off x="7239000" y="4114800"/>
            <a:ext cx="1752600" cy="400050"/>
          </a:xfrm>
          <a:prstGeom prst="rect">
            <a:avLst/>
          </a:prstGeom>
          <a:noFill/>
          <a:ln w="9525">
            <a:noFill/>
            <a:miter lim="800000"/>
            <a:headEnd/>
            <a:tailEnd/>
          </a:ln>
        </p:spPr>
        <p:txBody>
          <a:bodyPr>
            <a:spAutoFit/>
          </a:bodyPr>
          <a:lstStyle/>
          <a:p>
            <a:r>
              <a:rPr lang="en-US" sz="2000">
                <a:latin typeface="Calibri" pitchFamily="34" charset="0"/>
              </a:rPr>
              <a:t>Isaiah 35:1ab</a:t>
            </a:r>
          </a:p>
        </p:txBody>
      </p:sp>
    </p:spTree>
  </p:cSld>
  <p:clrMapOvr>
    <a:masterClrMapping/>
  </p:clrMapOvr>
  <p:transition advTm="800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ChangeArrowheads="1"/>
          </p:cNvSpPr>
          <p:nvPr/>
        </p:nvSpPr>
        <p:spPr bwMode="auto">
          <a:xfrm>
            <a:off x="2590800" y="1328737"/>
            <a:ext cx="7467600" cy="2862263"/>
          </a:xfrm>
          <a:prstGeom prst="rect">
            <a:avLst/>
          </a:prstGeom>
          <a:noFill/>
          <a:ln w="9525">
            <a:noFill/>
            <a:miter lim="800000"/>
            <a:headEnd/>
            <a:tailEnd/>
          </a:ln>
        </p:spPr>
        <p:txBody>
          <a:bodyPr>
            <a:spAutoFit/>
          </a:bodyPr>
          <a:lstStyle/>
          <a:p>
            <a:r>
              <a:rPr lang="en-US" sz="3600">
                <a:latin typeface="Calibri" pitchFamily="34" charset="0"/>
              </a:rPr>
              <a:t>Be patient, therefore, beloved, until the coming of the Lord. The farmer waits for the precious crop from the earth, being patient with it until it receives the early and the late rains.</a:t>
            </a:r>
          </a:p>
        </p:txBody>
      </p:sp>
      <p:sp>
        <p:nvSpPr>
          <p:cNvPr id="21507" name="Rectangle 2"/>
          <p:cNvSpPr>
            <a:spLocks noChangeArrowheads="1"/>
          </p:cNvSpPr>
          <p:nvPr/>
        </p:nvSpPr>
        <p:spPr bwMode="auto">
          <a:xfrm>
            <a:off x="7239000" y="4552950"/>
            <a:ext cx="1752600" cy="400050"/>
          </a:xfrm>
          <a:prstGeom prst="rect">
            <a:avLst/>
          </a:prstGeom>
          <a:noFill/>
          <a:ln w="9525">
            <a:noFill/>
            <a:miter lim="800000"/>
            <a:headEnd/>
            <a:tailEnd/>
          </a:ln>
        </p:spPr>
        <p:txBody>
          <a:bodyPr>
            <a:spAutoFit/>
          </a:bodyPr>
          <a:lstStyle/>
          <a:p>
            <a:r>
              <a:rPr lang="en-US" sz="2000">
                <a:latin typeface="Calibri" pitchFamily="34" charset="0"/>
              </a:rPr>
              <a:t>James 5:7</a:t>
            </a:r>
          </a:p>
        </p:txBody>
      </p:sp>
    </p:spTree>
  </p:cSld>
  <p:clrMapOvr>
    <a:masterClrMapping/>
  </p:clrMapOvr>
  <p:transition advTm="800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s://upload.wikimedia.org/wikipedia/commons/thumb/d/dd/Vincent_Willem_van_Gogh%2C_Dutch_-_Rain_-_Google_Art_Project.jpg/1280px-Vincent_Willem_van_Gogh%2C_Dutch_-_Rain_-_Google_Art_Projec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33601" y="152400"/>
            <a:ext cx="7940675" cy="6172200"/>
          </a:xfrm>
          <a:prstGeom prst="rect">
            <a:avLst/>
          </a:prstGeom>
          <a:noFill/>
          <a:ln w="9525">
            <a:noFill/>
            <a:miter lim="800000"/>
            <a:headEnd/>
            <a:tailEnd/>
          </a:ln>
        </p:spPr>
      </p:pic>
      <p:sp>
        <p:nvSpPr>
          <p:cNvPr id="22531" name="TextBox 2"/>
          <p:cNvSpPr txBox="1">
            <a:spLocks noChangeArrowheads="1"/>
          </p:cNvSpPr>
          <p:nvPr/>
        </p:nvSpPr>
        <p:spPr bwMode="auto">
          <a:xfrm>
            <a:off x="2362200" y="6400800"/>
            <a:ext cx="7543800" cy="307777"/>
          </a:xfrm>
          <a:prstGeom prst="rect">
            <a:avLst/>
          </a:prstGeom>
          <a:noFill/>
          <a:ln w="9525">
            <a:noFill/>
            <a:miter lim="800000"/>
            <a:headEnd/>
            <a:tailEnd/>
          </a:ln>
        </p:spPr>
        <p:txBody>
          <a:bodyPr>
            <a:spAutoFit/>
          </a:bodyPr>
          <a:lstStyle/>
          <a:p>
            <a:pPr algn="ctr"/>
            <a:r>
              <a:rPr lang="en-US" sz="1400" dirty="0">
                <a:latin typeface="Calibri" pitchFamily="34" charset="0"/>
              </a:rPr>
              <a:t>Wheat Field in Rain  --  Vincent van Gogh, Philadelphia Museum of Art</a:t>
            </a:r>
          </a:p>
        </p:txBody>
      </p:sp>
    </p:spTree>
  </p:cSld>
  <p:clrMapOvr>
    <a:masterClrMapping/>
  </p:clrMapOvr>
  <p:transition advTm="800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ChangeArrowheads="1"/>
          </p:cNvSpPr>
          <p:nvPr/>
        </p:nvSpPr>
        <p:spPr bwMode="auto">
          <a:xfrm>
            <a:off x="2438400" y="1371601"/>
            <a:ext cx="7467600" cy="2308225"/>
          </a:xfrm>
          <a:prstGeom prst="rect">
            <a:avLst/>
          </a:prstGeom>
          <a:noFill/>
          <a:ln w="9525">
            <a:noFill/>
            <a:miter lim="800000"/>
            <a:headEnd/>
            <a:tailEnd/>
          </a:ln>
        </p:spPr>
        <p:txBody>
          <a:bodyPr>
            <a:spAutoFit/>
          </a:bodyPr>
          <a:lstStyle/>
          <a:p>
            <a:r>
              <a:rPr lang="en-US" sz="3600">
                <a:latin typeface="Calibri" pitchFamily="34" charset="0"/>
              </a:rPr>
              <a:t>the blind receive their sight, the lame walk, the lepers are cleansed, the deaf hear, the dead are raised, and the poor have good news brought to them.</a:t>
            </a:r>
          </a:p>
        </p:txBody>
      </p:sp>
      <p:sp>
        <p:nvSpPr>
          <p:cNvPr id="23555" name="Rectangle 2"/>
          <p:cNvSpPr>
            <a:spLocks noChangeArrowheads="1"/>
          </p:cNvSpPr>
          <p:nvPr/>
        </p:nvSpPr>
        <p:spPr bwMode="auto">
          <a:xfrm>
            <a:off x="7239000" y="4114800"/>
            <a:ext cx="1752600" cy="400050"/>
          </a:xfrm>
          <a:prstGeom prst="rect">
            <a:avLst/>
          </a:prstGeom>
          <a:noFill/>
          <a:ln w="9525">
            <a:noFill/>
            <a:miter lim="800000"/>
            <a:headEnd/>
            <a:tailEnd/>
          </a:ln>
        </p:spPr>
        <p:txBody>
          <a:bodyPr>
            <a:spAutoFit/>
          </a:bodyPr>
          <a:lstStyle/>
          <a:p>
            <a:r>
              <a:rPr lang="en-US" sz="2000">
                <a:latin typeface="Calibri" pitchFamily="34" charset="0"/>
              </a:rPr>
              <a:t>Matthew 11:5</a:t>
            </a:r>
          </a:p>
        </p:txBody>
      </p:sp>
    </p:spTree>
  </p:cSld>
  <p:clrMapOvr>
    <a:masterClrMapping/>
  </p:clrMapOvr>
  <p:transition advTm="800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Box 2"/>
          <p:cNvSpPr txBox="1">
            <a:spLocks noChangeArrowheads="1"/>
          </p:cNvSpPr>
          <p:nvPr/>
        </p:nvSpPr>
        <p:spPr bwMode="auto">
          <a:xfrm>
            <a:off x="1752601" y="5638800"/>
            <a:ext cx="3048000" cy="954107"/>
          </a:xfrm>
          <a:prstGeom prst="rect">
            <a:avLst/>
          </a:prstGeom>
          <a:noFill/>
          <a:ln w="9525">
            <a:noFill/>
            <a:miter lim="800000"/>
            <a:headEnd/>
            <a:tailEnd/>
          </a:ln>
        </p:spPr>
        <p:txBody>
          <a:bodyPr>
            <a:spAutoFit/>
          </a:bodyPr>
          <a:lstStyle/>
          <a:p>
            <a:pPr algn="ctr"/>
            <a:r>
              <a:rPr lang="en-US" sz="1400" dirty="0">
                <a:latin typeface="Calibri" pitchFamily="34" charset="0"/>
              </a:rPr>
              <a:t>Jesus Cures the Man Born Blind</a:t>
            </a:r>
          </a:p>
          <a:p>
            <a:pPr algn="ctr"/>
            <a:endParaRPr lang="en-US" sz="1400" dirty="0">
              <a:latin typeface="Calibri" pitchFamily="34" charset="0"/>
            </a:endParaRPr>
          </a:p>
          <a:p>
            <a:pPr algn="ctr"/>
            <a:r>
              <a:rPr lang="en-US" sz="1400" dirty="0">
                <a:latin typeface="Calibri" pitchFamily="34" charset="0"/>
              </a:rPr>
              <a:t>JESUS MAFA</a:t>
            </a:r>
          </a:p>
          <a:p>
            <a:pPr algn="ctr"/>
            <a:r>
              <a:rPr lang="en-US" sz="1400" dirty="0">
                <a:latin typeface="Calibri" pitchFamily="34" charset="0"/>
              </a:rPr>
              <a:t>Cameroon</a:t>
            </a:r>
          </a:p>
        </p:txBody>
      </p:sp>
      <p:pic>
        <p:nvPicPr>
          <p:cNvPr id="4" name="Picture 3">
            <a:extLst>
              <a:ext uri="{FF2B5EF4-FFF2-40B4-BE49-F238E27FC236}">
                <a16:creationId xmlns:a16="http://schemas.microsoft.com/office/drawing/2014/main" id="{7F49B26E-DCDF-4A39-A60E-23A39BB710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00601" y="0"/>
            <a:ext cx="4543229" cy="6858000"/>
          </a:xfrm>
          <a:prstGeom prst="rect">
            <a:avLst/>
          </a:prstGeom>
        </p:spPr>
      </p:pic>
    </p:spTree>
  </p:cSld>
  <p:clrMapOvr>
    <a:masterClrMapping/>
  </p:clrMapOvr>
  <p:transition advTm="800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s://upload.wikimedia.org/wikipedia/commons/thumb/2/25/Bas%C3%ADlica_de_S%C3%A3o_Francisco_das_Chagas_%28Canind%C3%A9%29_-_Casa_dos_Milagres_008.JPG/891px-Bas%C3%ADlica_de_S%C3%A3o_Francisco_das_Chagas_%28Canind%C3%A9%29_-_Casa_dos_Milagres_008.JPG"/>
          <p:cNvPicPr>
            <a:picLocks noChangeAspect="1" noChangeArrowheads="1"/>
          </p:cNvPicPr>
          <p:nvPr/>
        </p:nvPicPr>
        <p:blipFill>
          <a:blip r:embed="rId2" cstate="email">
            <a:lum bright="10000" contrast="30000"/>
            <a:extLst>
              <a:ext uri="{28A0092B-C50C-407E-A947-70E740481C1C}">
                <a14:useLocalDpi xmlns:a14="http://schemas.microsoft.com/office/drawing/2010/main"/>
              </a:ext>
            </a:extLst>
          </a:blip>
          <a:srcRect/>
          <a:stretch>
            <a:fillRect/>
          </a:stretch>
        </p:blipFill>
        <p:spPr bwMode="auto">
          <a:xfrm>
            <a:off x="4006850" y="76200"/>
            <a:ext cx="6584950" cy="6718300"/>
          </a:xfrm>
          <a:prstGeom prst="rect">
            <a:avLst/>
          </a:prstGeom>
          <a:noFill/>
          <a:ln w="9525">
            <a:noFill/>
            <a:miter lim="800000"/>
            <a:headEnd/>
            <a:tailEnd/>
          </a:ln>
        </p:spPr>
      </p:pic>
      <p:sp>
        <p:nvSpPr>
          <p:cNvPr id="25603" name="TextBox 2"/>
          <p:cNvSpPr txBox="1">
            <a:spLocks noChangeArrowheads="1"/>
          </p:cNvSpPr>
          <p:nvPr/>
        </p:nvSpPr>
        <p:spPr bwMode="auto">
          <a:xfrm>
            <a:off x="1981200" y="5459849"/>
            <a:ext cx="1828800" cy="1169551"/>
          </a:xfrm>
          <a:prstGeom prst="rect">
            <a:avLst/>
          </a:prstGeom>
          <a:noFill/>
          <a:ln w="9525">
            <a:noFill/>
            <a:miter lim="800000"/>
            <a:headEnd/>
            <a:tailEnd/>
          </a:ln>
        </p:spPr>
        <p:txBody>
          <a:bodyPr>
            <a:spAutoFit/>
          </a:bodyPr>
          <a:lstStyle/>
          <a:p>
            <a:pPr algn="ctr"/>
            <a:r>
              <a:rPr lang="en-US" sz="1400" dirty="0">
                <a:latin typeface="Calibri" pitchFamily="34" charset="0"/>
              </a:rPr>
              <a:t>Healing of the Leper</a:t>
            </a:r>
          </a:p>
          <a:p>
            <a:pPr algn="ctr"/>
            <a:endParaRPr lang="en-US" sz="1400" dirty="0">
              <a:latin typeface="Calibri" pitchFamily="34" charset="0"/>
            </a:endParaRPr>
          </a:p>
          <a:p>
            <a:pPr algn="ctr"/>
            <a:r>
              <a:rPr lang="en-US" sz="1400" dirty="0">
                <a:latin typeface="Calibri" pitchFamily="34" charset="0"/>
              </a:rPr>
              <a:t>Basilica of St. Francis of the Leper </a:t>
            </a:r>
          </a:p>
          <a:p>
            <a:pPr algn="ctr"/>
            <a:r>
              <a:rPr lang="en-US" sz="1400" dirty="0" err="1">
                <a:latin typeface="Calibri" pitchFamily="34" charset="0"/>
              </a:rPr>
              <a:t>Caninde</a:t>
            </a:r>
            <a:r>
              <a:rPr lang="en-US" sz="1400" dirty="0">
                <a:latin typeface="Calibri" pitchFamily="34" charset="0"/>
              </a:rPr>
              <a:t>, Brazil</a:t>
            </a:r>
          </a:p>
        </p:txBody>
      </p:sp>
    </p:spTree>
  </p:cSld>
  <p:clrMapOvr>
    <a:masterClrMapping/>
  </p:clrMapOvr>
  <p:transition advTm="800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ChangeArrowheads="1"/>
          </p:cNvSpPr>
          <p:nvPr/>
        </p:nvSpPr>
        <p:spPr bwMode="auto">
          <a:xfrm>
            <a:off x="2514600" y="1577975"/>
            <a:ext cx="7467600" cy="2308225"/>
          </a:xfrm>
          <a:prstGeom prst="rect">
            <a:avLst/>
          </a:prstGeom>
          <a:noFill/>
          <a:ln w="9525">
            <a:noFill/>
            <a:miter lim="800000"/>
            <a:headEnd/>
            <a:tailEnd/>
          </a:ln>
        </p:spPr>
        <p:txBody>
          <a:bodyPr>
            <a:spAutoFit/>
          </a:bodyPr>
          <a:lstStyle/>
          <a:p>
            <a:r>
              <a:rPr lang="en-US" sz="3600">
                <a:latin typeface="Calibri" pitchFamily="34" charset="0"/>
              </a:rPr>
              <a:t>Truly I tell you, among those born of women no one has arisen greater than John the Baptist; yet the least in the kingdom of heaven is greater than he.</a:t>
            </a:r>
          </a:p>
        </p:txBody>
      </p:sp>
      <p:sp>
        <p:nvSpPr>
          <p:cNvPr id="26627" name="Rectangle 2"/>
          <p:cNvSpPr>
            <a:spLocks noChangeArrowheads="1"/>
          </p:cNvSpPr>
          <p:nvPr/>
        </p:nvSpPr>
        <p:spPr bwMode="auto">
          <a:xfrm>
            <a:off x="7239000" y="4248150"/>
            <a:ext cx="2057400" cy="400050"/>
          </a:xfrm>
          <a:prstGeom prst="rect">
            <a:avLst/>
          </a:prstGeom>
          <a:noFill/>
          <a:ln w="9525">
            <a:noFill/>
            <a:miter lim="800000"/>
            <a:headEnd/>
            <a:tailEnd/>
          </a:ln>
        </p:spPr>
        <p:txBody>
          <a:bodyPr>
            <a:spAutoFit/>
          </a:bodyPr>
          <a:lstStyle/>
          <a:p>
            <a:r>
              <a:rPr lang="en-US" sz="2000">
                <a:latin typeface="Calibri" pitchFamily="34" charset="0"/>
              </a:rPr>
              <a:t>Matthew 11:11</a:t>
            </a:r>
          </a:p>
        </p:txBody>
      </p:sp>
    </p:spTree>
  </p:cSld>
  <p:clrMapOvr>
    <a:masterClrMapping/>
  </p:clrMapOvr>
  <p:transition advTm="800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Title: John the Baptist - study for painting "/>
          <p:cNvPicPr>
            <a:picLocks noChangeAspect="1" noChangeArrowheads="1"/>
          </p:cNvPicPr>
          <p:nvPr/>
        </p:nvPicPr>
        <p:blipFill>
          <a:blip r:embed="rId2" cstate="print"/>
          <a:srcRect/>
          <a:stretch>
            <a:fillRect/>
          </a:stretch>
        </p:blipFill>
        <p:spPr bwMode="auto">
          <a:xfrm>
            <a:off x="1695450" y="0"/>
            <a:ext cx="6000750" cy="6819900"/>
          </a:xfrm>
          <a:prstGeom prst="rect">
            <a:avLst/>
          </a:prstGeom>
          <a:noFill/>
          <a:ln w="9525">
            <a:noFill/>
            <a:miter lim="800000"/>
            <a:headEnd/>
            <a:tailEnd/>
          </a:ln>
        </p:spPr>
      </p:pic>
      <p:sp>
        <p:nvSpPr>
          <p:cNvPr id="27651" name="TextBox 2"/>
          <p:cNvSpPr txBox="1">
            <a:spLocks noChangeArrowheads="1"/>
          </p:cNvSpPr>
          <p:nvPr/>
        </p:nvSpPr>
        <p:spPr bwMode="auto">
          <a:xfrm>
            <a:off x="8077200" y="5305961"/>
            <a:ext cx="1752600" cy="1169551"/>
          </a:xfrm>
          <a:prstGeom prst="rect">
            <a:avLst/>
          </a:prstGeom>
          <a:noFill/>
          <a:ln w="9525">
            <a:noFill/>
            <a:miter lim="800000"/>
            <a:headEnd/>
            <a:tailEnd/>
          </a:ln>
        </p:spPr>
        <p:txBody>
          <a:bodyPr>
            <a:spAutoFit/>
          </a:bodyPr>
          <a:lstStyle/>
          <a:p>
            <a:pPr algn="ctr"/>
            <a:r>
              <a:rPr lang="en-US" sz="1400" dirty="0">
                <a:latin typeface="Calibri" pitchFamily="34" charset="0"/>
              </a:rPr>
              <a:t>John the Baptist</a:t>
            </a:r>
          </a:p>
          <a:p>
            <a:pPr algn="ctr"/>
            <a:endParaRPr lang="en-US" sz="1400" dirty="0">
              <a:latin typeface="Calibri" pitchFamily="34" charset="0"/>
            </a:endParaRPr>
          </a:p>
          <a:p>
            <a:pPr algn="ctr"/>
            <a:r>
              <a:rPr lang="en-US" sz="1400" dirty="0">
                <a:latin typeface="Calibri" pitchFamily="34" charset="0"/>
              </a:rPr>
              <a:t>Aleksandr Ivanov</a:t>
            </a:r>
          </a:p>
          <a:p>
            <a:pPr algn="ctr"/>
            <a:r>
              <a:rPr lang="en-US" sz="1400" dirty="0" err="1">
                <a:latin typeface="Calibri" pitchFamily="34" charset="0"/>
              </a:rPr>
              <a:t>Tretyakov</a:t>
            </a:r>
            <a:r>
              <a:rPr lang="en-US" sz="1400" dirty="0">
                <a:latin typeface="Calibri" pitchFamily="34" charset="0"/>
              </a:rPr>
              <a:t> Gallery Moscow, Russia</a:t>
            </a:r>
          </a:p>
        </p:txBody>
      </p:sp>
    </p:spTree>
  </p:cSld>
  <p:clrMapOvr>
    <a:masterClrMapping/>
  </p:clrMapOvr>
  <p:transition advTm="800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981200" y="106364"/>
            <a:ext cx="8229600" cy="503237"/>
          </a:xfrm>
        </p:spPr>
        <p:txBody>
          <a:bodyPr/>
          <a:lstStyle/>
          <a:p>
            <a:pPr eaLnBrk="1" hangingPunct="1"/>
            <a:r>
              <a:rPr lang="en-US" sz="2400"/>
              <a:t>Credits</a:t>
            </a:r>
          </a:p>
        </p:txBody>
      </p:sp>
      <p:sp>
        <p:nvSpPr>
          <p:cNvPr id="28675" name="Content Placeholder 2"/>
          <p:cNvSpPr>
            <a:spLocks noGrp="1"/>
          </p:cNvSpPr>
          <p:nvPr>
            <p:ph idx="1"/>
          </p:nvPr>
        </p:nvSpPr>
        <p:spPr>
          <a:xfrm>
            <a:off x="1676400" y="609600"/>
            <a:ext cx="8991600" cy="6248400"/>
          </a:xfrm>
        </p:spPr>
        <p:txBody>
          <a:bodyPr/>
          <a:lstStyle/>
          <a:p>
            <a:pPr marL="0" indent="0" eaLnBrk="1" hangingPunct="1">
              <a:buNone/>
            </a:pPr>
            <a:r>
              <a:rPr lang="en-US" sz="1400" dirty="0"/>
              <a:t>New Revised Standard Version Bible, copyright 1989, Division of Christian Education of the National Council of the Churches of Christ in the United States of America. Used by permission. All rights reserved.</a:t>
            </a:r>
          </a:p>
          <a:p>
            <a:pPr marL="0" indent="0" eaLnBrk="1" hangingPunct="1">
              <a:buNone/>
            </a:pPr>
            <a:endParaRPr lang="en-US" sz="1400" dirty="0"/>
          </a:p>
          <a:p>
            <a:pPr marL="0" indent="0" eaLnBrk="1" hangingPunct="1">
              <a:buNone/>
            </a:pPr>
            <a:r>
              <a:rPr lang="en-US" sz="1400" dirty="0"/>
              <a:t>https://</a:t>
            </a:r>
            <a:r>
              <a:rPr lang="en-US" sz="1400" dirty="0" err="1"/>
              <a:t>commons.wikimedia.org</a:t>
            </a:r>
            <a:r>
              <a:rPr lang="en-US" sz="1400" dirty="0"/>
              <a:t>/wiki/File:Hieronymus_Bosch_-_Saint_John_the_Baptist_in_the_Desert_-_Google_Art_Project.jpg</a:t>
            </a:r>
          </a:p>
          <a:p>
            <a:pPr marL="0" indent="0" eaLnBrk="1" hangingPunct="1">
              <a:buNone/>
            </a:pPr>
            <a:r>
              <a:rPr lang="en-US" sz="1400" dirty="0"/>
              <a:t>http://</a:t>
            </a:r>
            <a:r>
              <a:rPr lang="en-US" sz="1400" dirty="0" err="1"/>
              <a:t>www.flickr.com</a:t>
            </a:r>
            <a:r>
              <a:rPr lang="en-US" sz="1400" dirty="0"/>
              <a:t>/photos/</a:t>
            </a:r>
            <a:r>
              <a:rPr lang="en-US" sz="1400" dirty="0" err="1"/>
              <a:t>33392350@N00</a:t>
            </a:r>
            <a:r>
              <a:rPr lang="en-US" sz="1400" dirty="0"/>
              <a:t>/2397577578/</a:t>
            </a:r>
          </a:p>
          <a:p>
            <a:pPr marL="0" indent="0" eaLnBrk="1" hangingPunct="1">
              <a:buNone/>
            </a:pPr>
            <a:r>
              <a:rPr lang="en-US" sz="1400" dirty="0"/>
              <a:t>http://</a:t>
            </a:r>
            <a:r>
              <a:rPr lang="en-US" sz="1400" dirty="0" err="1"/>
              <a:t>commons.wikimedia.org</a:t>
            </a:r>
            <a:r>
              <a:rPr lang="en-US" sz="1400" dirty="0"/>
              <a:t>/wiki/</a:t>
            </a:r>
            <a:r>
              <a:rPr lang="en-US" sz="1400" dirty="0" err="1"/>
              <a:t>File:Ethiopian_painting_of_Ethiopian_Orthodox_choir.png</a:t>
            </a:r>
            <a:endParaRPr lang="en-US" sz="1400" dirty="0"/>
          </a:p>
          <a:p>
            <a:pPr marL="0" indent="0" eaLnBrk="1" hangingPunct="1">
              <a:buNone/>
            </a:pPr>
            <a:r>
              <a:rPr lang="en-US" sz="1400" dirty="0"/>
              <a:t>http://</a:t>
            </a:r>
            <a:r>
              <a:rPr lang="en-US" sz="1400" dirty="0" err="1"/>
              <a:t>commons.wikimedia.org</a:t>
            </a:r>
            <a:r>
              <a:rPr lang="en-US" sz="1400" dirty="0"/>
              <a:t>/wiki/File:Gotthardt_Kuehl_Ein_feste_Burg_ist_unser_Gott_crop_balance.jpg</a:t>
            </a:r>
          </a:p>
          <a:p>
            <a:pPr marL="0" indent="0" eaLnBrk="1" hangingPunct="1">
              <a:buNone/>
            </a:pPr>
            <a:r>
              <a:rPr lang="en-US" sz="1400" dirty="0"/>
              <a:t>http://</a:t>
            </a:r>
            <a:r>
              <a:rPr lang="en-US" sz="1400" dirty="0" err="1"/>
              <a:t>commons.wikimedia.org</a:t>
            </a:r>
            <a:r>
              <a:rPr lang="en-US" sz="1400" dirty="0"/>
              <a:t>/wiki/File:Bernardo_Strozzi_-_St._Lawrence_Distributing_the_Riches_of_the_Church.jpg</a:t>
            </a:r>
          </a:p>
          <a:p>
            <a:pPr marL="0" indent="0" eaLnBrk="1" hangingPunct="1">
              <a:buNone/>
            </a:pPr>
            <a:r>
              <a:rPr lang="en-US" sz="1400" dirty="0"/>
              <a:t>http://</a:t>
            </a:r>
            <a:r>
              <a:rPr lang="en-US" sz="1400" dirty="0" err="1"/>
              <a:t>commons.wikimedia.org</a:t>
            </a:r>
            <a:r>
              <a:rPr lang="en-US" sz="1400" dirty="0"/>
              <a:t>/wiki/File:Edward_Penny_-_Widow_Costard%27s_cow_and_goods,_distrained_for_taxes,_are_redeemed_by_the_generosity_of_Johnny_Pearma..._-_</a:t>
            </a:r>
            <a:r>
              <a:rPr lang="en-US" sz="1400" dirty="0" err="1"/>
              <a:t>Google_Art_Project.jpg</a:t>
            </a:r>
            <a:endParaRPr lang="en-US" sz="1400" dirty="0"/>
          </a:p>
          <a:p>
            <a:pPr marL="0" indent="0" eaLnBrk="1" hangingPunct="1">
              <a:buNone/>
            </a:pPr>
            <a:r>
              <a:rPr lang="en-US" sz="1400" dirty="0"/>
              <a:t>http://</a:t>
            </a:r>
            <a:r>
              <a:rPr lang="en-US" sz="1400" dirty="0" err="1"/>
              <a:t>diglib.library.vanderbilt.edu</a:t>
            </a:r>
            <a:r>
              <a:rPr lang="en-US" sz="1400" dirty="0"/>
              <a:t>/</a:t>
            </a:r>
            <a:r>
              <a:rPr lang="en-US" sz="1400" dirty="0" err="1"/>
              <a:t>act-imagelink.pl?RC</a:t>
            </a:r>
            <a:r>
              <a:rPr lang="en-US" sz="1400" dirty="0"/>
              <a:t>=48278</a:t>
            </a:r>
          </a:p>
          <a:p>
            <a:pPr marL="0" indent="0" eaLnBrk="1" hangingPunct="1">
              <a:buNone/>
            </a:pPr>
            <a:r>
              <a:rPr lang="en-US" sz="1400" dirty="0"/>
              <a:t>http://</a:t>
            </a:r>
            <a:r>
              <a:rPr lang="en-US" sz="1400" dirty="0" err="1"/>
              <a:t>www.flickr.com</a:t>
            </a:r>
            <a:r>
              <a:rPr lang="en-US" sz="1400" dirty="0"/>
              <a:t>/photos/</a:t>
            </a:r>
            <a:r>
              <a:rPr lang="en-US" sz="1400" dirty="0" err="1"/>
              <a:t>8545333@N07</a:t>
            </a:r>
            <a:r>
              <a:rPr lang="en-US" sz="1400" dirty="0"/>
              <a:t>/2236199623/</a:t>
            </a:r>
          </a:p>
          <a:p>
            <a:pPr marL="0" indent="0" eaLnBrk="1" hangingPunct="1">
              <a:buNone/>
            </a:pPr>
            <a:r>
              <a:rPr lang="en-US" sz="1400" dirty="0"/>
              <a:t>http://</a:t>
            </a:r>
            <a:r>
              <a:rPr lang="en-US" sz="1400" dirty="0" err="1"/>
              <a:t>www.flickr.com</a:t>
            </a:r>
            <a:r>
              <a:rPr lang="en-US" sz="1400" dirty="0"/>
              <a:t>/photos/</a:t>
            </a:r>
            <a:r>
              <a:rPr lang="en-US" sz="1400" dirty="0" err="1"/>
              <a:t>ebarney</a:t>
            </a:r>
            <a:r>
              <a:rPr lang="en-US" sz="1400" dirty="0"/>
              <a:t>/4762865759/</a:t>
            </a:r>
          </a:p>
          <a:p>
            <a:pPr marL="0" indent="0" eaLnBrk="1" hangingPunct="1">
              <a:buNone/>
            </a:pPr>
            <a:r>
              <a:rPr lang="en-US" sz="1400" dirty="0"/>
              <a:t>https://commons.wikimedia.org/wiki/File:%22Annunciation_of_the_Angel_to_Mary%22_-_NARA_-_558880.jpg</a:t>
            </a:r>
          </a:p>
          <a:p>
            <a:pPr marL="0" indent="0" eaLnBrk="1" hangingPunct="1">
              <a:buNone/>
            </a:pPr>
            <a:r>
              <a:rPr lang="en-US" sz="1400" dirty="0"/>
              <a:t>http://www.flickr.com/photos/8545333@N07/2236199623/</a:t>
            </a:r>
          </a:p>
          <a:p>
            <a:pPr marL="0" indent="0" eaLnBrk="1" hangingPunct="1">
              <a:buNone/>
            </a:pPr>
            <a:r>
              <a:rPr lang="en-US" sz="1400" dirty="0"/>
              <a:t>https://commons.wikimedia.org/wiki/File:Vincent_Willem_van_Gogh,_Dutch_-_Rain_-_Google_Art_Project.jpg</a:t>
            </a:r>
          </a:p>
          <a:p>
            <a:pPr marL="0" indent="0" eaLnBrk="1" hangingPunct="1">
              <a:buNone/>
            </a:pPr>
            <a:r>
              <a:rPr lang="en-US" sz="1400" dirty="0"/>
              <a:t>http://www.librairie-emmanuel.fr</a:t>
            </a:r>
          </a:p>
          <a:p>
            <a:pPr marL="0" indent="0" eaLnBrk="1" hangingPunct="1">
              <a:buNone/>
            </a:pPr>
            <a:r>
              <a:rPr lang="en-US" sz="1400" dirty="0"/>
              <a:t>https://commons.wikimedia.org/wiki/File:Bas%C3%ADlica_de_S%C3%A3o_Francisco_das_Chagas_(Canind%C3%A9)_-_Casa_dos_Milagres_008.JPG</a:t>
            </a:r>
          </a:p>
          <a:p>
            <a:pPr marL="0" indent="0" eaLnBrk="1" hangingPunct="1">
              <a:buNone/>
            </a:pPr>
            <a:r>
              <a:rPr lang="en-US" sz="1400" dirty="0"/>
              <a:t>http://</a:t>
            </a:r>
            <a:r>
              <a:rPr lang="en-US" sz="1400" dirty="0" err="1"/>
              <a:t>diglib.library.vanderbilt.edu</a:t>
            </a:r>
            <a:r>
              <a:rPr lang="en-US" sz="1400" dirty="0"/>
              <a:t>/</a:t>
            </a:r>
            <a:r>
              <a:rPr lang="en-US" sz="1400" dirty="0" err="1"/>
              <a:t>act-imagelink.pl?RC</a:t>
            </a:r>
            <a:r>
              <a:rPr lang="en-US" sz="1400" dirty="0"/>
              <a:t>=46166</a:t>
            </a:r>
          </a:p>
          <a:p>
            <a:pPr marL="0" indent="0" eaLnBrk="1" hangingPunct="1">
              <a:buNone/>
            </a:pPr>
            <a:r>
              <a:rPr lang="en-US" sz="1400" dirty="0"/>
              <a:t>Additional descriptions can be found at the Art in the Christian Tradition image library, a service of the Vanderbilt Divinity Library, http://</a:t>
            </a:r>
            <a:r>
              <a:rPr lang="en-US" sz="1400" dirty="0" err="1"/>
              <a:t>diglib.library.vanderbilt.edu</a:t>
            </a:r>
            <a:r>
              <a:rPr lang="en-US" sz="1400" dirty="0"/>
              <a:t>/.  All images available via Creative Commons 3.0 License.</a:t>
            </a:r>
          </a:p>
          <a:p>
            <a:pPr eaLnBrk="1" hangingPunct="1"/>
            <a:endParaRPr lang="en-US" sz="1400" dirty="0"/>
          </a:p>
          <a:p>
            <a:pPr eaLnBrk="1" hangingPunct="1"/>
            <a:endParaRPr lang="en-US" sz="1400" dirty="0"/>
          </a:p>
          <a:p>
            <a:pPr eaLnBrk="1" hangingPunct="1"/>
            <a:endParaRPr lang="en-US" sz="1400" dirty="0"/>
          </a:p>
        </p:txBody>
      </p:sp>
    </p:spTree>
  </p:cSld>
  <p:clrMapOvr>
    <a:masterClrMapping/>
  </p:clrMapOvr>
  <p:transition advTm="3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3"/>
          <p:cNvSpPr txBox="1">
            <a:spLocks noChangeArrowheads="1"/>
          </p:cNvSpPr>
          <p:nvPr/>
        </p:nvSpPr>
        <p:spPr bwMode="auto">
          <a:xfrm>
            <a:off x="9067800" y="5025419"/>
            <a:ext cx="1691640" cy="1600438"/>
          </a:xfrm>
          <a:prstGeom prst="rect">
            <a:avLst/>
          </a:prstGeom>
          <a:noFill/>
          <a:ln w="9525">
            <a:noFill/>
            <a:miter lim="800000"/>
            <a:headEnd/>
            <a:tailEnd/>
          </a:ln>
        </p:spPr>
        <p:txBody>
          <a:bodyPr wrap="square">
            <a:spAutoFit/>
          </a:bodyPr>
          <a:lstStyle/>
          <a:p>
            <a:pPr algn="ctr"/>
            <a:r>
              <a:rPr lang="en-US" sz="1400" dirty="0">
                <a:latin typeface="Calibri" pitchFamily="34" charset="0"/>
              </a:rPr>
              <a:t>John the Baptist in the Wilderness  </a:t>
            </a:r>
          </a:p>
          <a:p>
            <a:pPr algn="ctr"/>
            <a:endParaRPr lang="en-US" sz="1400" dirty="0">
              <a:latin typeface="Calibri" pitchFamily="34" charset="0"/>
            </a:endParaRPr>
          </a:p>
          <a:p>
            <a:pPr algn="ctr"/>
            <a:r>
              <a:rPr lang="en-US" sz="1400" dirty="0">
                <a:latin typeface="Calibri" pitchFamily="34" charset="0"/>
              </a:rPr>
              <a:t>  Hieronymus Bosch</a:t>
            </a:r>
          </a:p>
          <a:p>
            <a:pPr algn="ctr"/>
            <a:r>
              <a:rPr lang="en-US" sz="1400" dirty="0">
                <a:latin typeface="Calibri" pitchFamily="34" charset="0"/>
              </a:rPr>
              <a:t> Museum of Lazaro </a:t>
            </a:r>
            <a:r>
              <a:rPr lang="en-US" sz="1400" dirty="0" err="1">
                <a:latin typeface="Calibri" pitchFamily="34" charset="0"/>
              </a:rPr>
              <a:t>Galdiano</a:t>
            </a:r>
            <a:endParaRPr lang="en-US" sz="1400" dirty="0">
              <a:latin typeface="Calibri" pitchFamily="34" charset="0"/>
            </a:endParaRPr>
          </a:p>
          <a:p>
            <a:pPr algn="ctr"/>
            <a:r>
              <a:rPr lang="en-US" sz="1400" dirty="0">
                <a:latin typeface="Calibri" pitchFamily="34" charset="0"/>
              </a:rPr>
              <a:t>Madrid, Spain</a:t>
            </a:r>
          </a:p>
        </p:txBody>
      </p:sp>
      <p:pic>
        <p:nvPicPr>
          <p:cNvPr id="4099" name="Picture 4" descr="https://upload.wikimedia.org/wikipedia/commons/thumb/9/9b/Hieronymus_Bosch_-_Saint_John_the_Baptist_in_the_Desert_-_Google_Art_Project.jpg/844px-Hieronymus_Bosch_-_Saint_John_the_Baptist_in_the_Desert_-_Google_Art_Projec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76400" y="207964"/>
            <a:ext cx="7239000" cy="6421437"/>
          </a:xfrm>
          <a:prstGeom prst="rect">
            <a:avLst/>
          </a:prstGeom>
          <a:noFill/>
          <a:ln w="9525">
            <a:noFill/>
            <a:miter lim="800000"/>
            <a:headEnd/>
            <a:tailEnd/>
          </a:ln>
        </p:spPr>
      </p:pic>
    </p:spTree>
  </p:cSld>
  <p:clrMapOvr>
    <a:masterClrMapping/>
  </p:clrMapOvr>
  <p:transition advTm="8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3048000" y="1674812"/>
            <a:ext cx="6553200" cy="1754188"/>
          </a:xfrm>
          <a:prstGeom prst="rect">
            <a:avLst/>
          </a:prstGeom>
          <a:noFill/>
          <a:ln w="9525">
            <a:noFill/>
            <a:miter lim="800000"/>
            <a:headEnd/>
            <a:tailEnd/>
          </a:ln>
        </p:spPr>
        <p:txBody>
          <a:bodyPr wrap="square">
            <a:spAutoFit/>
          </a:bodyPr>
          <a:lstStyle/>
          <a:p>
            <a:r>
              <a:rPr lang="en-US" sz="3600" dirty="0">
                <a:latin typeface="Calibri" pitchFamily="34" charset="0"/>
              </a:rPr>
              <a:t>Then the eyes of the blind shall be opened, and the ears of the deaf unstopped.</a:t>
            </a:r>
          </a:p>
        </p:txBody>
      </p:sp>
      <p:sp>
        <p:nvSpPr>
          <p:cNvPr id="5123" name="Rectangle 2"/>
          <p:cNvSpPr>
            <a:spLocks noChangeArrowheads="1"/>
          </p:cNvSpPr>
          <p:nvPr/>
        </p:nvSpPr>
        <p:spPr bwMode="auto">
          <a:xfrm>
            <a:off x="7239000" y="4114800"/>
            <a:ext cx="1752600" cy="400050"/>
          </a:xfrm>
          <a:prstGeom prst="rect">
            <a:avLst/>
          </a:prstGeom>
          <a:noFill/>
          <a:ln w="9525">
            <a:noFill/>
            <a:miter lim="800000"/>
            <a:headEnd/>
            <a:tailEnd/>
          </a:ln>
        </p:spPr>
        <p:txBody>
          <a:bodyPr>
            <a:spAutoFit/>
          </a:bodyPr>
          <a:lstStyle/>
          <a:p>
            <a:r>
              <a:rPr lang="en-US" sz="2000">
                <a:latin typeface="Calibri" pitchFamily="34" charset="0"/>
              </a:rPr>
              <a:t>Isaiah 35:5</a:t>
            </a:r>
          </a:p>
        </p:txBody>
      </p:sp>
    </p:spTree>
  </p:cSld>
  <p:clrMapOvr>
    <a:masterClrMapping/>
  </p:clrMapOvr>
  <p:transition advTm="8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Title: Healing the Sick&#10;[Click for larger image view]"/>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62200" y="228600"/>
            <a:ext cx="7467600" cy="5983288"/>
          </a:xfrm>
          <a:prstGeom prst="rect">
            <a:avLst/>
          </a:prstGeom>
          <a:noFill/>
          <a:ln w="9525">
            <a:noFill/>
            <a:miter lim="800000"/>
            <a:headEnd/>
            <a:tailEnd/>
          </a:ln>
        </p:spPr>
      </p:pic>
      <p:sp>
        <p:nvSpPr>
          <p:cNvPr id="6147" name="TextBox 2"/>
          <p:cNvSpPr txBox="1">
            <a:spLocks noChangeArrowheads="1"/>
          </p:cNvSpPr>
          <p:nvPr/>
        </p:nvSpPr>
        <p:spPr bwMode="auto">
          <a:xfrm>
            <a:off x="2362200" y="6400800"/>
            <a:ext cx="7467600" cy="307777"/>
          </a:xfrm>
          <a:prstGeom prst="rect">
            <a:avLst/>
          </a:prstGeom>
          <a:noFill/>
          <a:ln w="9525">
            <a:noFill/>
            <a:miter lim="800000"/>
            <a:headEnd/>
            <a:tailEnd/>
          </a:ln>
        </p:spPr>
        <p:txBody>
          <a:bodyPr>
            <a:spAutoFit/>
          </a:bodyPr>
          <a:lstStyle/>
          <a:p>
            <a:pPr algn="ctr"/>
            <a:r>
              <a:rPr lang="en-US" sz="1400" dirty="0">
                <a:latin typeface="Calibri" pitchFamily="34" charset="0"/>
              </a:rPr>
              <a:t>Healing the Sick  --  Ulrich Henn, St. James Cathedral, Seattle, WA </a:t>
            </a:r>
          </a:p>
        </p:txBody>
      </p:sp>
    </p:spTree>
  </p:cSld>
  <p:clrMapOvr>
    <a:masterClrMapping/>
  </p:clrMapOvr>
  <p:transition advTm="8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ChangeArrowheads="1"/>
          </p:cNvSpPr>
          <p:nvPr/>
        </p:nvSpPr>
        <p:spPr bwMode="auto">
          <a:xfrm>
            <a:off x="2514600" y="1981200"/>
            <a:ext cx="7467600" cy="1200150"/>
          </a:xfrm>
          <a:prstGeom prst="rect">
            <a:avLst/>
          </a:prstGeom>
          <a:noFill/>
          <a:ln w="9525">
            <a:noFill/>
            <a:miter lim="800000"/>
            <a:headEnd/>
            <a:tailEnd/>
          </a:ln>
        </p:spPr>
        <p:txBody>
          <a:bodyPr>
            <a:spAutoFit/>
          </a:bodyPr>
          <a:lstStyle/>
          <a:p>
            <a:r>
              <a:rPr lang="en-US" sz="3600" dirty="0">
                <a:latin typeface="Calibri" pitchFamily="34" charset="0"/>
              </a:rPr>
              <a:t>And the ransomed of the LORD shall return, and come to Zion with singing…</a:t>
            </a:r>
          </a:p>
        </p:txBody>
      </p:sp>
      <p:sp>
        <p:nvSpPr>
          <p:cNvPr id="7171" name="Rectangle 2"/>
          <p:cNvSpPr>
            <a:spLocks noChangeArrowheads="1"/>
          </p:cNvSpPr>
          <p:nvPr/>
        </p:nvSpPr>
        <p:spPr bwMode="auto">
          <a:xfrm>
            <a:off x="7239000" y="4114800"/>
            <a:ext cx="1752600" cy="400050"/>
          </a:xfrm>
          <a:prstGeom prst="rect">
            <a:avLst/>
          </a:prstGeom>
          <a:noFill/>
          <a:ln w="9525">
            <a:noFill/>
            <a:miter lim="800000"/>
            <a:headEnd/>
            <a:tailEnd/>
          </a:ln>
        </p:spPr>
        <p:txBody>
          <a:bodyPr>
            <a:spAutoFit/>
          </a:bodyPr>
          <a:lstStyle/>
          <a:p>
            <a:r>
              <a:rPr lang="en-US" sz="2000">
                <a:latin typeface="Calibri" pitchFamily="34" charset="0"/>
              </a:rPr>
              <a:t>Isaiah 35:10a</a:t>
            </a:r>
          </a:p>
        </p:txBody>
      </p:sp>
    </p:spTree>
  </p:cSld>
  <p:clrMapOvr>
    <a:masterClrMapping/>
  </p:clrMapOvr>
  <p:transition advTm="8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Title: Ethiopian Orthodox Choir&#10;[Click for smaller image view]"/>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5000" contrast="10000"/>
                    </a14:imgEffect>
                  </a14:imgLayer>
                </a14:imgProps>
              </a:ext>
            </a:extLst>
          </a:blip>
          <a:srcRect/>
          <a:stretch>
            <a:fillRect/>
          </a:stretch>
        </p:blipFill>
        <p:spPr bwMode="auto">
          <a:xfrm>
            <a:off x="2409031" y="685800"/>
            <a:ext cx="7373938" cy="4800600"/>
          </a:xfrm>
          <a:prstGeom prst="rect">
            <a:avLst/>
          </a:prstGeom>
          <a:noFill/>
          <a:ln w="9525">
            <a:noFill/>
            <a:miter lim="800000"/>
            <a:headEnd/>
            <a:tailEnd/>
          </a:ln>
        </p:spPr>
      </p:pic>
      <p:sp>
        <p:nvSpPr>
          <p:cNvPr id="8195" name="TextBox 2"/>
          <p:cNvSpPr txBox="1">
            <a:spLocks noChangeArrowheads="1"/>
          </p:cNvSpPr>
          <p:nvPr/>
        </p:nvSpPr>
        <p:spPr bwMode="auto">
          <a:xfrm>
            <a:off x="3505200" y="6016823"/>
            <a:ext cx="5410200" cy="307777"/>
          </a:xfrm>
          <a:prstGeom prst="rect">
            <a:avLst/>
          </a:prstGeom>
          <a:noFill/>
          <a:ln w="9525">
            <a:noFill/>
            <a:miter lim="800000"/>
            <a:headEnd/>
            <a:tailEnd/>
          </a:ln>
        </p:spPr>
        <p:txBody>
          <a:bodyPr>
            <a:spAutoFit/>
          </a:bodyPr>
          <a:lstStyle/>
          <a:p>
            <a:pPr algn="ctr"/>
            <a:r>
              <a:rPr lang="en-US" sz="1400" dirty="0">
                <a:latin typeface="Calibri" pitchFamily="34" charset="0"/>
              </a:rPr>
              <a:t>Ethiopian Orthodox Choir  --  Paint on  stretched leather  </a:t>
            </a:r>
          </a:p>
        </p:txBody>
      </p:sp>
    </p:spTree>
  </p:cSld>
  <p:clrMapOvr>
    <a:masterClrMapping/>
  </p:clrMapOvr>
  <p:transition advTm="8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ChangeArrowheads="1"/>
          </p:cNvSpPr>
          <p:nvPr/>
        </p:nvSpPr>
        <p:spPr bwMode="auto">
          <a:xfrm>
            <a:off x="3352800" y="1674812"/>
            <a:ext cx="6248400" cy="1754188"/>
          </a:xfrm>
          <a:prstGeom prst="rect">
            <a:avLst/>
          </a:prstGeom>
          <a:noFill/>
          <a:ln w="9525">
            <a:noFill/>
            <a:miter lim="800000"/>
            <a:headEnd/>
            <a:tailEnd/>
          </a:ln>
        </p:spPr>
        <p:txBody>
          <a:bodyPr wrap="square">
            <a:spAutoFit/>
          </a:bodyPr>
          <a:lstStyle/>
          <a:p>
            <a:r>
              <a:rPr lang="en-US" sz="3600" dirty="0">
                <a:latin typeface="Calibri" pitchFamily="34" charset="0"/>
              </a:rPr>
              <a:t>…come to Zion with singing; everlasting joy shall be upon their heads...</a:t>
            </a:r>
          </a:p>
        </p:txBody>
      </p:sp>
      <p:sp>
        <p:nvSpPr>
          <p:cNvPr id="9219" name="Rectangle 2"/>
          <p:cNvSpPr>
            <a:spLocks noChangeArrowheads="1"/>
          </p:cNvSpPr>
          <p:nvPr/>
        </p:nvSpPr>
        <p:spPr bwMode="auto">
          <a:xfrm>
            <a:off x="7239000" y="4114800"/>
            <a:ext cx="1752600" cy="400050"/>
          </a:xfrm>
          <a:prstGeom prst="rect">
            <a:avLst/>
          </a:prstGeom>
          <a:noFill/>
          <a:ln w="9525">
            <a:noFill/>
            <a:miter lim="800000"/>
            <a:headEnd/>
            <a:tailEnd/>
          </a:ln>
        </p:spPr>
        <p:txBody>
          <a:bodyPr>
            <a:spAutoFit/>
          </a:bodyPr>
          <a:lstStyle/>
          <a:p>
            <a:r>
              <a:rPr lang="en-US" sz="2000">
                <a:latin typeface="Calibri" pitchFamily="34" charset="0"/>
              </a:rPr>
              <a:t>Isaiah 35:1ab</a:t>
            </a:r>
          </a:p>
        </p:txBody>
      </p:sp>
    </p:spTree>
  </p:cSld>
  <p:clrMapOvr>
    <a:masterClrMapping/>
  </p:clrMapOvr>
  <p:transition advTm="8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Title: A Mighty Fortress is Our God...&#10;[Click for larger image view]"/>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31975" y="228601"/>
            <a:ext cx="6245225" cy="6448425"/>
          </a:xfrm>
          <a:prstGeom prst="rect">
            <a:avLst/>
          </a:prstGeom>
          <a:noFill/>
          <a:ln w="9525">
            <a:noFill/>
            <a:miter lim="800000"/>
            <a:headEnd/>
            <a:tailEnd/>
          </a:ln>
        </p:spPr>
      </p:pic>
      <p:sp>
        <p:nvSpPr>
          <p:cNvPr id="10243" name="TextBox 2"/>
          <p:cNvSpPr txBox="1">
            <a:spLocks noChangeArrowheads="1"/>
          </p:cNvSpPr>
          <p:nvPr/>
        </p:nvSpPr>
        <p:spPr bwMode="auto">
          <a:xfrm>
            <a:off x="8382000" y="5791200"/>
            <a:ext cx="2057400" cy="954107"/>
          </a:xfrm>
          <a:prstGeom prst="rect">
            <a:avLst/>
          </a:prstGeom>
          <a:noFill/>
          <a:ln w="9525">
            <a:noFill/>
            <a:miter lim="800000"/>
            <a:headEnd/>
            <a:tailEnd/>
          </a:ln>
        </p:spPr>
        <p:txBody>
          <a:bodyPr wrap="square">
            <a:spAutoFit/>
          </a:bodyPr>
          <a:lstStyle/>
          <a:p>
            <a:pPr algn="ctr"/>
            <a:r>
              <a:rPr lang="en-US" sz="1400" dirty="0">
                <a:latin typeface="Calibri" pitchFamily="34" charset="0"/>
              </a:rPr>
              <a:t>A Mighty Fortress is Our God</a:t>
            </a:r>
          </a:p>
          <a:p>
            <a:pPr algn="ctr"/>
            <a:endParaRPr lang="en-US" sz="1400" dirty="0">
              <a:latin typeface="Calibri" pitchFamily="34" charset="0"/>
            </a:endParaRPr>
          </a:p>
          <a:p>
            <a:pPr algn="ctr"/>
            <a:r>
              <a:rPr lang="en-US" sz="1400" dirty="0" err="1">
                <a:latin typeface="Calibri" pitchFamily="34" charset="0"/>
              </a:rPr>
              <a:t>Gotthardt</a:t>
            </a:r>
            <a:r>
              <a:rPr lang="en-US" sz="1400" dirty="0">
                <a:latin typeface="Calibri" pitchFamily="34" charset="0"/>
              </a:rPr>
              <a:t>  Kuehl</a:t>
            </a:r>
          </a:p>
        </p:txBody>
      </p:sp>
    </p:spTree>
  </p:cSld>
  <p:clrMapOvr>
    <a:masterClrMapping/>
  </p:clrMapOvr>
  <p:transition advTm="8000"/>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5391</TotalTime>
  <Words>935</Words>
  <Application>Microsoft Office PowerPoint</Application>
  <PresentationFormat>Widescreen</PresentationFormat>
  <Paragraphs>85</Paragraphs>
  <Slides>27</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Calibri</vt:lpstr>
      <vt:lpstr>Office Theme</vt:lpstr>
      <vt:lpstr>Third Sunday of Advent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Anne</dc:creator>
  <cp:lastModifiedBy>Anne Richardson</cp:lastModifiedBy>
  <cp:revision>504</cp:revision>
  <dcterms:created xsi:type="dcterms:W3CDTF">2016-06-23T15:06:15Z</dcterms:created>
  <dcterms:modified xsi:type="dcterms:W3CDTF">2022-09-15T16:59:24Z</dcterms:modified>
</cp:coreProperties>
</file>