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82" r:id="rId3"/>
    <p:sldId id="382" r:id="rId4"/>
    <p:sldId id="368" r:id="rId5"/>
    <p:sldId id="383" r:id="rId6"/>
    <p:sldId id="369" r:id="rId7"/>
    <p:sldId id="384" r:id="rId8"/>
    <p:sldId id="371" r:id="rId9"/>
    <p:sldId id="397" r:id="rId10"/>
    <p:sldId id="386" r:id="rId11"/>
    <p:sldId id="373" r:id="rId12"/>
    <p:sldId id="389" r:id="rId13"/>
    <p:sldId id="374" r:id="rId14"/>
    <p:sldId id="390" r:id="rId15"/>
    <p:sldId id="376" r:id="rId16"/>
    <p:sldId id="391" r:id="rId17"/>
    <p:sldId id="378" r:id="rId18"/>
    <p:sldId id="392" r:id="rId19"/>
    <p:sldId id="380" r:id="rId20"/>
    <p:sldId id="393" r:id="rId21"/>
    <p:sldId id="381" r:id="rId22"/>
    <p:sldId id="394" r:id="rId23"/>
    <p:sldId id="395" r:id="rId24"/>
    <p:sldId id="396"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6228"/>
    <a:srgbClr val="C57F27"/>
    <a:srgbClr val="555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72" d="100"/>
          <a:sy n="72" d="100"/>
        </p:scale>
        <p:origin x="197" y="58"/>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21417-9C38-480C-A012-705512C668E9}" type="slidenum">
              <a:rPr lang="en-US" smtClean="0"/>
              <a:pPr/>
              <a:t>1</a:t>
            </a:fld>
            <a:endParaRPr lang="en-US"/>
          </a:p>
        </p:txBody>
      </p:sp>
    </p:spTree>
    <p:extLst>
      <p:ext uri="{BB962C8B-B14F-4D97-AF65-F5344CB8AC3E}">
        <p14:creationId xmlns:p14="http://schemas.microsoft.com/office/powerpoint/2010/main" val="1425611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9/16/2022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1"/>
            <a:ext cx="8458200" cy="1470025"/>
          </a:xfrm>
        </p:spPr>
        <p:txBody>
          <a:bodyPr>
            <a:noAutofit/>
          </a:bodyPr>
          <a:lstStyle/>
          <a:p>
            <a:r>
              <a:rPr lang="en-US" sz="9600" dirty="0"/>
              <a:t>Third Sunday after Epiphany</a:t>
            </a:r>
          </a:p>
        </p:txBody>
      </p:sp>
      <p:sp>
        <p:nvSpPr>
          <p:cNvPr id="3" name="Subtitle 2"/>
          <p:cNvSpPr>
            <a:spLocks noGrp="1"/>
          </p:cNvSpPr>
          <p:nvPr>
            <p:ph type="subTitle" idx="1"/>
          </p:nvPr>
        </p:nvSpPr>
        <p:spPr>
          <a:xfrm>
            <a:off x="2895600" y="40386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524000" y="5903894"/>
            <a:ext cx="9144000" cy="954107"/>
          </a:xfrm>
          <a:prstGeom prst="rect">
            <a:avLst/>
          </a:prstGeom>
          <a:solidFill>
            <a:srgbClr val="576228">
              <a:alpha val="55000"/>
            </a:srgbClr>
          </a:solidFill>
        </p:spPr>
        <p:txBody>
          <a:bodyPr wrap="square">
            <a:spAutoFit/>
          </a:bodyPr>
          <a:lstStyle/>
          <a:p>
            <a:pPr algn="ctr"/>
            <a:r>
              <a:rPr lang="en-US" sz="2800" dirty="0"/>
              <a:t>Isaiah 9:1-4  </a:t>
            </a:r>
            <a:r>
              <a:rPr lang="en-US" dirty="0"/>
              <a:t>•   </a:t>
            </a:r>
            <a:r>
              <a:rPr lang="en-US" sz="2800" dirty="0"/>
              <a:t>Psalm 27:1, 4-9  </a:t>
            </a:r>
            <a:r>
              <a:rPr lang="en-US" dirty="0"/>
              <a:t>•   </a:t>
            </a:r>
            <a:r>
              <a:rPr lang="en-US" sz="2800" dirty="0"/>
              <a:t>1 Corinthians 1:10-18 </a:t>
            </a:r>
          </a:p>
          <a:p>
            <a:pPr algn="ctr"/>
            <a:r>
              <a:rPr lang="en-US" sz="2800" dirty="0"/>
              <a:t> Matthew 4:12-23 </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5638800"/>
            <a:ext cx="2209800" cy="954107"/>
          </a:xfrm>
          <a:prstGeom prst="rect">
            <a:avLst/>
          </a:prstGeom>
          <a:noFill/>
        </p:spPr>
        <p:txBody>
          <a:bodyPr wrap="square" rtlCol="0">
            <a:spAutoFit/>
          </a:bodyPr>
          <a:lstStyle/>
          <a:p>
            <a:pPr algn="ctr"/>
            <a:r>
              <a:rPr lang="en-US" sz="1400" dirty="0"/>
              <a:t>Four Men Kneeling before God</a:t>
            </a:r>
          </a:p>
          <a:p>
            <a:pPr algn="ctr"/>
            <a:endParaRPr lang="en-US" sz="1400" dirty="0"/>
          </a:p>
          <a:p>
            <a:pPr algn="ctr"/>
            <a:r>
              <a:rPr lang="en-US" sz="1400" dirty="0"/>
              <a:t>Getty Center, Los  Angeles</a:t>
            </a:r>
            <a:endParaRPr lang="en-US" sz="1400" dirty="0">
              <a:solidFill>
                <a:schemeClr val="tx1">
                  <a:lumMod val="95000"/>
                </a:schemeClr>
              </a:solidFill>
            </a:endParaRPr>
          </a:p>
        </p:txBody>
      </p:sp>
      <p:pic>
        <p:nvPicPr>
          <p:cNvPr id="6" name="Picture 5" descr="Four_Men_Kneeling_before_God_-_Google_Art_Project.jpg"/>
          <p:cNvPicPr>
            <a:picLocks noChangeAspect="1"/>
          </p:cNvPicPr>
          <p:nvPr/>
        </p:nvPicPr>
        <p:blipFill>
          <a:blip r:embed="rId2" cstate="print"/>
          <a:stretch>
            <a:fillRect/>
          </a:stretch>
        </p:blipFill>
        <p:spPr>
          <a:xfrm>
            <a:off x="4237704" y="0"/>
            <a:ext cx="5973097"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152472"/>
            <a:ext cx="6781800" cy="1200329"/>
          </a:xfrm>
          <a:prstGeom prst="rect">
            <a:avLst/>
          </a:prstGeom>
        </p:spPr>
        <p:txBody>
          <a:bodyPr wrap="square">
            <a:spAutoFit/>
          </a:bodyPr>
          <a:lstStyle/>
          <a:p>
            <a:r>
              <a:rPr lang="en-US" sz="3600" dirty="0"/>
              <a:t>"Come," my heart says, "seek his face!" Your face, Lord, do I seek.</a:t>
            </a:r>
            <a:endParaRPr lang="en-US" sz="3600" dirty="0">
              <a:cs typeface="Arial" pitchFamily="34" charset="0"/>
            </a:endParaRPr>
          </a:p>
        </p:txBody>
      </p:sp>
      <p:sp>
        <p:nvSpPr>
          <p:cNvPr id="3" name="Rectangle 2"/>
          <p:cNvSpPr/>
          <p:nvPr/>
        </p:nvSpPr>
        <p:spPr>
          <a:xfrm>
            <a:off x="6553200" y="3957936"/>
            <a:ext cx="2514600" cy="461665"/>
          </a:xfrm>
          <a:prstGeom prst="rect">
            <a:avLst/>
          </a:prstGeom>
        </p:spPr>
        <p:txBody>
          <a:bodyPr wrap="square">
            <a:spAutoFit/>
          </a:bodyPr>
          <a:lstStyle/>
          <a:p>
            <a:r>
              <a:rPr lang="en-US" sz="2400" dirty="0">
                <a:cs typeface="Arial" pitchFamily="34" charset="0"/>
              </a:rPr>
              <a:t>Psalm 27:8</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336268"/>
            <a:ext cx="8991600" cy="307777"/>
          </a:xfrm>
          <a:prstGeom prst="rect">
            <a:avLst/>
          </a:prstGeom>
          <a:noFill/>
        </p:spPr>
        <p:txBody>
          <a:bodyPr wrap="square" rtlCol="0">
            <a:spAutoFit/>
          </a:bodyPr>
          <a:lstStyle/>
          <a:p>
            <a:pPr algn="ctr"/>
            <a:r>
              <a:rPr lang="en-US" sz="1400" dirty="0"/>
              <a:t>Veil of St. Veronica, detail  --  El Greco</a:t>
            </a:r>
          </a:p>
        </p:txBody>
      </p:sp>
      <p:pic>
        <p:nvPicPr>
          <p:cNvPr id="14338" name="Picture 2" descr="https://upload.wikimedia.org/wikipedia/commons/thumb/0/00/El_Greco_-_The_Veil_of_St_Veronica_-_WGA10461.jpg/1007px-El_Greco_-_The_Veil_of_St_Veronica_-_WGA1046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
                    </a14:imgEffect>
                  </a14:imgLayer>
                </a14:imgProps>
              </a:ext>
            </a:extLst>
          </a:blip>
          <a:srcRect/>
          <a:stretch>
            <a:fillRect/>
          </a:stretch>
        </p:blipFill>
        <p:spPr bwMode="auto">
          <a:xfrm>
            <a:off x="2286000" y="168292"/>
            <a:ext cx="7772400" cy="592770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600200"/>
            <a:ext cx="6781800" cy="3416320"/>
          </a:xfrm>
          <a:prstGeom prst="rect">
            <a:avLst/>
          </a:prstGeom>
        </p:spPr>
        <p:txBody>
          <a:bodyPr wrap="square">
            <a:spAutoFit/>
          </a:bodyPr>
          <a:lstStyle/>
          <a:p>
            <a:r>
              <a:rPr lang="en-US" sz="3600" dirty="0"/>
              <a:t>Now I appeal to you, brothers and sisters, …that there be no divisions among you, but that you be united in the same mind and the same purpose.</a:t>
            </a:r>
            <a:br>
              <a:rPr lang="en-US" sz="3600" dirty="0"/>
            </a:br>
            <a:endParaRPr lang="en-US" sz="3600" dirty="0">
              <a:cs typeface="Arial" pitchFamily="34" charset="0"/>
            </a:endParaRPr>
          </a:p>
        </p:txBody>
      </p:sp>
      <p:sp>
        <p:nvSpPr>
          <p:cNvPr id="3" name="Rectangle 2"/>
          <p:cNvSpPr/>
          <p:nvPr/>
        </p:nvSpPr>
        <p:spPr>
          <a:xfrm>
            <a:off x="6858000" y="4643736"/>
            <a:ext cx="2514600" cy="461665"/>
          </a:xfrm>
          <a:prstGeom prst="rect">
            <a:avLst/>
          </a:prstGeom>
        </p:spPr>
        <p:txBody>
          <a:bodyPr wrap="square">
            <a:spAutoFit/>
          </a:bodyPr>
          <a:lstStyle/>
          <a:p>
            <a:r>
              <a:rPr lang="en-US" sz="2400" dirty="0">
                <a:cs typeface="Arial" pitchFamily="34" charset="0"/>
              </a:rPr>
              <a:t>1 Corinthians 1:10</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05800" y="5257800"/>
            <a:ext cx="2362200" cy="1169551"/>
          </a:xfrm>
          <a:prstGeom prst="rect">
            <a:avLst/>
          </a:prstGeom>
          <a:noFill/>
        </p:spPr>
        <p:txBody>
          <a:bodyPr wrap="square" rtlCol="0">
            <a:spAutoFit/>
          </a:bodyPr>
          <a:lstStyle/>
          <a:p>
            <a:pPr algn="ctr"/>
            <a:r>
              <a:rPr lang="en-US" sz="1400" dirty="0"/>
              <a:t>Hands All Together</a:t>
            </a:r>
          </a:p>
          <a:p>
            <a:pPr algn="ctr"/>
            <a:endParaRPr lang="en-US" sz="1400" dirty="0">
              <a:solidFill>
                <a:schemeClr val="tx1">
                  <a:lumMod val="95000"/>
                </a:schemeClr>
              </a:solidFill>
            </a:endParaRPr>
          </a:p>
          <a:p>
            <a:pPr algn="ctr"/>
            <a:r>
              <a:rPr lang="en-US" sz="1400" dirty="0">
                <a:solidFill>
                  <a:schemeClr val="tx1">
                    <a:lumMod val="95000"/>
                  </a:schemeClr>
                </a:solidFill>
              </a:rPr>
              <a:t>Avondale Pattillo United Methodist Church</a:t>
            </a:r>
          </a:p>
          <a:p>
            <a:pPr algn="ctr"/>
            <a:r>
              <a:rPr lang="en-US" sz="1400" dirty="0">
                <a:solidFill>
                  <a:schemeClr val="tx1">
                    <a:lumMod val="95000"/>
                  </a:schemeClr>
                </a:solidFill>
              </a:rPr>
              <a:t>Decatur, GA</a:t>
            </a:r>
          </a:p>
        </p:txBody>
      </p:sp>
      <p:pic>
        <p:nvPicPr>
          <p:cNvPr id="12290" name="Picture 2" descr="Title: Hands, all together&#10;[Click for larger image view]"/>
          <p:cNvPicPr>
            <a:picLocks noChangeAspect="1" noChangeArrowheads="1"/>
          </p:cNvPicPr>
          <p:nvPr/>
        </p:nvPicPr>
        <p:blipFill>
          <a:blip r:embed="rId2" cstate="print"/>
          <a:srcRect/>
          <a:stretch>
            <a:fillRect/>
          </a:stretch>
        </p:blipFill>
        <p:spPr bwMode="auto">
          <a:xfrm>
            <a:off x="1828800" y="304800"/>
            <a:ext cx="6400800" cy="6400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771471"/>
            <a:ext cx="6781800" cy="2862322"/>
          </a:xfrm>
          <a:prstGeom prst="rect">
            <a:avLst/>
          </a:prstGeom>
        </p:spPr>
        <p:txBody>
          <a:bodyPr wrap="square">
            <a:spAutoFit/>
          </a:bodyPr>
          <a:lstStyle/>
          <a:p>
            <a:r>
              <a:rPr lang="en-US" sz="3600" dirty="0"/>
              <a:t>As he walked by the Sea of Galilee, he saw two brothers, Simon, who is called Peter, and Andrew his brother, casting a net into the sea for they were fishermen.</a:t>
            </a:r>
            <a:endParaRPr lang="en-US" sz="3600" dirty="0">
              <a:cs typeface="Arial" pitchFamily="34" charset="0"/>
            </a:endParaRPr>
          </a:p>
        </p:txBody>
      </p:sp>
      <p:sp>
        <p:nvSpPr>
          <p:cNvPr id="3" name="Rectangle 2"/>
          <p:cNvSpPr/>
          <p:nvPr/>
        </p:nvSpPr>
        <p:spPr>
          <a:xfrm>
            <a:off x="6858000" y="4643736"/>
            <a:ext cx="2514600" cy="461665"/>
          </a:xfrm>
          <a:prstGeom prst="rect">
            <a:avLst/>
          </a:prstGeom>
        </p:spPr>
        <p:txBody>
          <a:bodyPr wrap="square">
            <a:spAutoFit/>
          </a:bodyPr>
          <a:lstStyle/>
          <a:p>
            <a:r>
              <a:rPr lang="en-US" sz="2400">
                <a:cs typeface="Arial" pitchFamily="34" charset="0"/>
              </a:rPr>
              <a:t>Matthew 4:13b</a:t>
            </a:r>
            <a:endParaRPr lang="en-US" sz="2400" dirty="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6336268"/>
            <a:ext cx="7772400" cy="307777"/>
          </a:xfrm>
          <a:prstGeom prst="rect">
            <a:avLst/>
          </a:prstGeom>
          <a:noFill/>
        </p:spPr>
        <p:txBody>
          <a:bodyPr wrap="square" rtlCol="0">
            <a:spAutoFit/>
          </a:bodyPr>
          <a:lstStyle/>
          <a:p>
            <a:pPr algn="ctr"/>
            <a:r>
              <a:rPr lang="en-US" sz="1400" dirty="0"/>
              <a:t>Shark Fishing  --  </a:t>
            </a:r>
            <a:r>
              <a:rPr lang="en-US" sz="1400" dirty="0">
                <a:solidFill>
                  <a:schemeClr val="tx1">
                    <a:lumMod val="95000"/>
                  </a:schemeClr>
                </a:solidFill>
              </a:rPr>
              <a:t>Winslow Homer </a:t>
            </a:r>
          </a:p>
        </p:txBody>
      </p:sp>
      <p:pic>
        <p:nvPicPr>
          <p:cNvPr id="10242" name="Picture 2" descr="https://upload.wikimedia.org/wikipedia/commons/thumb/d/dd/Winslow_Homer_-_Shark_fishing.jpg/1024px-Winslow_Homer_-_Shark_fishing.jpg"/>
          <p:cNvPicPr>
            <a:picLocks noChangeAspect="1" noChangeArrowheads="1"/>
          </p:cNvPicPr>
          <p:nvPr/>
        </p:nvPicPr>
        <p:blipFill>
          <a:blip r:embed="rId2" cstate="print"/>
          <a:srcRect/>
          <a:stretch>
            <a:fillRect/>
          </a:stretch>
        </p:blipFill>
        <p:spPr bwMode="auto">
          <a:xfrm>
            <a:off x="1752600" y="156196"/>
            <a:ext cx="8763000" cy="601600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055674"/>
            <a:ext cx="6781800" cy="1754326"/>
          </a:xfrm>
          <a:prstGeom prst="rect">
            <a:avLst/>
          </a:prstGeom>
        </p:spPr>
        <p:txBody>
          <a:bodyPr wrap="square">
            <a:spAutoFit/>
          </a:bodyPr>
          <a:lstStyle/>
          <a:p>
            <a:r>
              <a:rPr lang="en-US" sz="3600" dirty="0"/>
              <a:t>And he said to them, "Follow me, and I will make you fish for people."</a:t>
            </a:r>
            <a:endParaRPr lang="en-US" sz="3600" dirty="0">
              <a:cs typeface="Arial" pitchFamily="34" charset="0"/>
            </a:endParaRPr>
          </a:p>
        </p:txBody>
      </p:sp>
      <p:sp>
        <p:nvSpPr>
          <p:cNvPr id="3" name="Rectangle 2"/>
          <p:cNvSpPr/>
          <p:nvPr/>
        </p:nvSpPr>
        <p:spPr>
          <a:xfrm>
            <a:off x="6629400" y="4491336"/>
            <a:ext cx="2514600" cy="461665"/>
          </a:xfrm>
          <a:prstGeom prst="rect">
            <a:avLst/>
          </a:prstGeom>
        </p:spPr>
        <p:txBody>
          <a:bodyPr wrap="square">
            <a:spAutoFit/>
          </a:bodyPr>
          <a:lstStyle/>
          <a:p>
            <a:r>
              <a:rPr lang="en-US" sz="2400" dirty="0">
                <a:cs typeface="Arial" pitchFamily="34" charset="0"/>
              </a:rPr>
              <a:t>Matthew 4:19</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5459849"/>
            <a:ext cx="1905000" cy="1169551"/>
          </a:xfrm>
          <a:prstGeom prst="rect">
            <a:avLst/>
          </a:prstGeom>
          <a:noFill/>
        </p:spPr>
        <p:txBody>
          <a:bodyPr wrap="square" rtlCol="0">
            <a:spAutoFit/>
          </a:bodyPr>
          <a:lstStyle/>
          <a:p>
            <a:pPr algn="ctr"/>
            <a:r>
              <a:rPr lang="en-US" sz="1400" dirty="0"/>
              <a:t>Calling of Peter and Andrew</a:t>
            </a:r>
          </a:p>
          <a:p>
            <a:pPr algn="ctr"/>
            <a:endParaRPr lang="en-US" sz="1400" dirty="0"/>
          </a:p>
          <a:p>
            <a:pPr algn="ctr"/>
            <a:r>
              <a:rPr lang="en-US" sz="1400" dirty="0"/>
              <a:t>National Gallery of Art Washington, DC</a:t>
            </a:r>
            <a:endParaRPr lang="en-US" sz="1400" dirty="0">
              <a:solidFill>
                <a:schemeClr val="tx1">
                  <a:lumMod val="95000"/>
                </a:schemeClr>
              </a:solidFill>
            </a:endParaRPr>
          </a:p>
        </p:txBody>
      </p:sp>
      <p:pic>
        <p:nvPicPr>
          <p:cNvPr id="8194" name="Picture 2" descr="https://upload.wikimedia.org/wikipedia/commons/e/e6/Duccio_di_Buoninsegna_-_Calling_of_Peter_and_Andrew_-_WGA06774.jpg"/>
          <p:cNvPicPr>
            <a:picLocks noChangeAspect="1" noChangeArrowheads="1"/>
          </p:cNvPicPr>
          <p:nvPr/>
        </p:nvPicPr>
        <p:blipFill>
          <a:blip r:embed="rId2" cstate="print"/>
          <a:srcRect/>
          <a:stretch>
            <a:fillRect/>
          </a:stretch>
        </p:blipFill>
        <p:spPr bwMode="auto">
          <a:xfrm>
            <a:off x="3505200" y="-26715"/>
            <a:ext cx="7162800" cy="688471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577876"/>
            <a:ext cx="6781800" cy="2308324"/>
          </a:xfrm>
          <a:prstGeom prst="rect">
            <a:avLst/>
          </a:prstGeom>
        </p:spPr>
        <p:txBody>
          <a:bodyPr wrap="square">
            <a:spAutoFit/>
          </a:bodyPr>
          <a:lstStyle/>
          <a:p>
            <a:r>
              <a:rPr lang="en-US" sz="3600" dirty="0"/>
              <a:t>… he saw two other brothers, James son of Zebedee and his brother John, mending their nets, and he called them.</a:t>
            </a:r>
            <a:endParaRPr lang="en-US" sz="3600" dirty="0">
              <a:cs typeface="Arial" pitchFamily="34" charset="0"/>
            </a:endParaRPr>
          </a:p>
        </p:txBody>
      </p:sp>
      <p:sp>
        <p:nvSpPr>
          <p:cNvPr id="3" name="Rectangle 2"/>
          <p:cNvSpPr/>
          <p:nvPr/>
        </p:nvSpPr>
        <p:spPr>
          <a:xfrm>
            <a:off x="6629400" y="4114801"/>
            <a:ext cx="2514600" cy="461665"/>
          </a:xfrm>
          <a:prstGeom prst="rect">
            <a:avLst/>
          </a:prstGeom>
        </p:spPr>
        <p:txBody>
          <a:bodyPr wrap="square">
            <a:spAutoFit/>
          </a:bodyPr>
          <a:lstStyle/>
          <a:p>
            <a:r>
              <a:rPr lang="en-US" sz="2400" dirty="0">
                <a:cs typeface="Arial" pitchFamily="34" charset="0"/>
              </a:rPr>
              <a:t>Matthew 4:21</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28672"/>
            <a:ext cx="7467600" cy="1200329"/>
          </a:xfrm>
          <a:prstGeom prst="rect">
            <a:avLst/>
          </a:prstGeom>
        </p:spPr>
        <p:txBody>
          <a:bodyPr wrap="square">
            <a:spAutoFit/>
          </a:bodyPr>
          <a:lstStyle/>
          <a:p>
            <a:r>
              <a:rPr lang="en-US" sz="3600" dirty="0"/>
              <a:t>The people who walked in darkness have seen a great light; </a:t>
            </a:r>
            <a:endParaRPr lang="en-US" sz="3600" dirty="0">
              <a:cs typeface="Arial" pitchFamily="34" charset="0"/>
            </a:endParaRPr>
          </a:p>
        </p:txBody>
      </p:sp>
      <p:sp>
        <p:nvSpPr>
          <p:cNvPr id="3" name="Rectangle 2"/>
          <p:cNvSpPr/>
          <p:nvPr/>
        </p:nvSpPr>
        <p:spPr>
          <a:xfrm>
            <a:off x="6858000" y="4191001"/>
            <a:ext cx="2514600" cy="461665"/>
          </a:xfrm>
          <a:prstGeom prst="rect">
            <a:avLst/>
          </a:prstGeom>
        </p:spPr>
        <p:txBody>
          <a:bodyPr wrap="square">
            <a:spAutoFit/>
          </a:bodyPr>
          <a:lstStyle/>
          <a:p>
            <a:r>
              <a:rPr lang="en-US" sz="2400" dirty="0">
                <a:cs typeface="Arial" pitchFamily="34" charset="0"/>
              </a:rPr>
              <a:t>Isaiah </a:t>
            </a:r>
            <a:r>
              <a:rPr lang="en-US" sz="2400" dirty="0" err="1">
                <a:cs typeface="Arial" pitchFamily="34" charset="0"/>
              </a:rPr>
              <a:t>9:2a</a:t>
            </a:r>
            <a:endParaRPr lang="en-US" sz="2400" dirty="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5562600"/>
            <a:ext cx="2667000" cy="954107"/>
          </a:xfrm>
          <a:prstGeom prst="rect">
            <a:avLst/>
          </a:prstGeom>
          <a:noFill/>
        </p:spPr>
        <p:txBody>
          <a:bodyPr wrap="square" rtlCol="0">
            <a:spAutoFit/>
          </a:bodyPr>
          <a:lstStyle/>
          <a:p>
            <a:pPr algn="ctr"/>
            <a:r>
              <a:rPr lang="en-US" sz="1400" dirty="0"/>
              <a:t>The Calling of James and John</a:t>
            </a:r>
          </a:p>
          <a:p>
            <a:pPr algn="ctr"/>
            <a:endParaRPr lang="en-US" sz="1400" dirty="0">
              <a:solidFill>
                <a:schemeClr val="tx1">
                  <a:lumMod val="95000"/>
                </a:schemeClr>
              </a:solidFill>
            </a:endParaRPr>
          </a:p>
          <a:p>
            <a:pPr algn="ctr"/>
            <a:r>
              <a:rPr lang="en-US" sz="1400" dirty="0">
                <a:solidFill>
                  <a:schemeClr val="tx1">
                    <a:lumMod val="95000"/>
                  </a:schemeClr>
                </a:solidFill>
              </a:rPr>
              <a:t>James Tissot</a:t>
            </a:r>
          </a:p>
          <a:p>
            <a:pPr algn="ctr"/>
            <a:r>
              <a:rPr lang="en-US" sz="1400" dirty="0">
                <a:solidFill>
                  <a:schemeClr val="tx1">
                    <a:lumMod val="95000"/>
                  </a:schemeClr>
                </a:solidFill>
              </a:rPr>
              <a:t> Brooklyn Museum, New York, NY</a:t>
            </a:r>
            <a:endParaRPr lang="en-US" sz="1400" dirty="0"/>
          </a:p>
        </p:txBody>
      </p:sp>
      <p:pic>
        <p:nvPicPr>
          <p:cNvPr id="4" name="Picture 3" descr="james-john.jpg"/>
          <p:cNvPicPr>
            <a:picLocks noChangeAspect="1"/>
          </p:cNvPicPr>
          <p:nvPr/>
        </p:nvPicPr>
        <p:blipFill>
          <a:blip r:embed="rId2" cstate="print"/>
          <a:stretch>
            <a:fillRect/>
          </a:stretch>
        </p:blipFill>
        <p:spPr>
          <a:xfrm>
            <a:off x="4800600" y="0"/>
            <a:ext cx="513853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785878"/>
            <a:ext cx="6781800" cy="2862322"/>
          </a:xfrm>
          <a:prstGeom prst="rect">
            <a:avLst/>
          </a:prstGeom>
        </p:spPr>
        <p:txBody>
          <a:bodyPr wrap="square">
            <a:spAutoFit/>
          </a:bodyPr>
          <a:lstStyle/>
          <a:p>
            <a:r>
              <a:rPr lang="en-US" sz="3600" dirty="0"/>
              <a:t>Jesus went throughout Galilee, teaching in their synagogues and proclaiming the good news of the kingdom… </a:t>
            </a:r>
            <a:br>
              <a:rPr lang="en-US" sz="3600" dirty="0"/>
            </a:br>
            <a:endParaRPr lang="en-US" sz="3600" dirty="0">
              <a:cs typeface="Arial" pitchFamily="34" charset="0"/>
            </a:endParaRPr>
          </a:p>
        </p:txBody>
      </p:sp>
      <p:sp>
        <p:nvSpPr>
          <p:cNvPr id="3" name="Rectangle 2"/>
          <p:cNvSpPr/>
          <p:nvPr/>
        </p:nvSpPr>
        <p:spPr>
          <a:xfrm>
            <a:off x="6477000" y="4495801"/>
            <a:ext cx="2514600" cy="461665"/>
          </a:xfrm>
          <a:prstGeom prst="rect">
            <a:avLst/>
          </a:prstGeom>
        </p:spPr>
        <p:txBody>
          <a:bodyPr wrap="square">
            <a:spAutoFit/>
          </a:bodyPr>
          <a:lstStyle/>
          <a:p>
            <a:r>
              <a:rPr lang="en-US" sz="2400" dirty="0">
                <a:cs typeface="Arial" pitchFamily="34" charset="0"/>
              </a:rPr>
              <a:t>Matthew </a:t>
            </a:r>
            <a:r>
              <a:rPr lang="en-US" sz="2400" dirty="0" err="1">
                <a:cs typeface="Arial" pitchFamily="34" charset="0"/>
              </a:rPr>
              <a:t>4:23ab</a:t>
            </a:r>
            <a:endParaRPr lang="en-US" sz="2400" dirty="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3229" y="5562600"/>
            <a:ext cx="2971800" cy="954107"/>
          </a:xfrm>
          <a:prstGeom prst="rect">
            <a:avLst/>
          </a:prstGeom>
          <a:noFill/>
        </p:spPr>
        <p:txBody>
          <a:bodyPr wrap="square" rtlCol="0">
            <a:spAutoFit/>
          </a:bodyPr>
          <a:lstStyle/>
          <a:p>
            <a:pPr algn="ctr"/>
            <a:r>
              <a:rPr lang="en-US" sz="1400" dirty="0">
                <a:solidFill>
                  <a:schemeClr val="tx1">
                    <a:lumMod val="95000"/>
                  </a:schemeClr>
                </a:solidFill>
              </a:rPr>
              <a:t>Word of Life Mural</a:t>
            </a:r>
          </a:p>
          <a:p>
            <a:pPr algn="ctr"/>
            <a:endParaRPr lang="en-US" sz="1400" dirty="0">
              <a:solidFill>
                <a:schemeClr val="tx1">
                  <a:lumMod val="95000"/>
                </a:schemeClr>
              </a:solidFill>
            </a:endParaRPr>
          </a:p>
          <a:p>
            <a:pPr algn="ctr"/>
            <a:r>
              <a:rPr lang="en-US" sz="1400" dirty="0">
                <a:solidFill>
                  <a:schemeClr val="tx1">
                    <a:lumMod val="95000"/>
                  </a:schemeClr>
                </a:solidFill>
              </a:rPr>
              <a:t>University of Notre Dame</a:t>
            </a:r>
          </a:p>
          <a:p>
            <a:pPr algn="ctr"/>
            <a:r>
              <a:rPr lang="en-US" sz="1400" dirty="0">
                <a:solidFill>
                  <a:schemeClr val="tx1">
                    <a:lumMod val="95000"/>
                  </a:schemeClr>
                </a:solidFill>
              </a:rPr>
              <a:t>South Bend, IN</a:t>
            </a:r>
          </a:p>
        </p:txBody>
      </p:sp>
      <p:pic>
        <p:nvPicPr>
          <p:cNvPr id="4098" name="Picture 2" descr="Title: Word of Life mural&#10;[Click for larger image view]"/>
          <p:cNvPicPr>
            <a:picLocks noChangeAspect="1" noChangeArrowheads="1"/>
          </p:cNvPicPr>
          <p:nvPr/>
        </p:nvPicPr>
        <p:blipFill>
          <a:blip r:embed="rId2" cstate="print">
            <a:lum contrast="10000"/>
          </a:blip>
          <a:srcRect/>
          <a:stretch>
            <a:fillRect/>
          </a:stretch>
        </p:blipFill>
        <p:spPr bwMode="auto">
          <a:xfrm>
            <a:off x="4876801" y="0"/>
            <a:ext cx="5342161"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263676"/>
            <a:ext cx="6781800" cy="2308324"/>
          </a:xfrm>
          <a:prstGeom prst="rect">
            <a:avLst/>
          </a:prstGeom>
        </p:spPr>
        <p:txBody>
          <a:bodyPr wrap="square">
            <a:spAutoFit/>
          </a:bodyPr>
          <a:lstStyle/>
          <a:p>
            <a:r>
              <a:rPr lang="en-US" sz="3600" dirty="0"/>
              <a:t>…and curing every disease and every sickness among the people.</a:t>
            </a:r>
            <a:br>
              <a:rPr lang="en-US" sz="3600" dirty="0"/>
            </a:br>
            <a:br>
              <a:rPr lang="en-US" sz="3600" dirty="0"/>
            </a:br>
            <a:endParaRPr lang="en-US" sz="3600" dirty="0">
              <a:cs typeface="Arial" pitchFamily="34" charset="0"/>
            </a:endParaRPr>
          </a:p>
        </p:txBody>
      </p:sp>
      <p:sp>
        <p:nvSpPr>
          <p:cNvPr id="3" name="Rectangle 2"/>
          <p:cNvSpPr/>
          <p:nvPr/>
        </p:nvSpPr>
        <p:spPr>
          <a:xfrm>
            <a:off x="6858000" y="4343401"/>
            <a:ext cx="2514600" cy="461665"/>
          </a:xfrm>
          <a:prstGeom prst="rect">
            <a:avLst/>
          </a:prstGeom>
        </p:spPr>
        <p:txBody>
          <a:bodyPr wrap="square">
            <a:spAutoFit/>
          </a:bodyPr>
          <a:lstStyle/>
          <a:p>
            <a:r>
              <a:rPr lang="en-US" sz="2400" dirty="0">
                <a:cs typeface="Arial" pitchFamily="34" charset="0"/>
              </a:rPr>
              <a:t>Matthew </a:t>
            </a:r>
            <a:r>
              <a:rPr lang="en-US" sz="2400" dirty="0" err="1">
                <a:cs typeface="Arial" pitchFamily="34" charset="0"/>
              </a:rPr>
              <a:t>4:23c</a:t>
            </a:r>
            <a:endParaRPr lang="en-US" sz="2400" dirty="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6336268"/>
            <a:ext cx="8839200" cy="307777"/>
          </a:xfrm>
          <a:prstGeom prst="rect">
            <a:avLst/>
          </a:prstGeom>
          <a:noFill/>
        </p:spPr>
        <p:txBody>
          <a:bodyPr wrap="square" rtlCol="0">
            <a:spAutoFit/>
          </a:bodyPr>
          <a:lstStyle/>
          <a:p>
            <a:pPr algn="ctr"/>
            <a:r>
              <a:rPr lang="fr-FR" sz="1400" dirty="0" err="1"/>
              <a:t>Jesus</a:t>
            </a:r>
            <a:r>
              <a:rPr lang="fr-FR" sz="1400" dirty="0"/>
              <a:t> </a:t>
            </a:r>
            <a:r>
              <a:rPr lang="fr-FR" sz="1400" dirty="0" err="1"/>
              <a:t>Heals</a:t>
            </a:r>
            <a:r>
              <a:rPr lang="fr-FR" sz="1400" dirty="0"/>
              <a:t> the  Lame  --   Jacques Le Breton and Jean Gaudin,  Amiens </a:t>
            </a:r>
            <a:r>
              <a:rPr lang="fr-FR" sz="1400" dirty="0" err="1"/>
              <a:t>Cathedral</a:t>
            </a:r>
            <a:endParaRPr lang="en-US" sz="1400" dirty="0">
              <a:solidFill>
                <a:schemeClr val="tx1">
                  <a:lumMod val="95000"/>
                </a:schemeClr>
              </a:solidFill>
            </a:endParaRPr>
          </a:p>
        </p:txBody>
      </p:sp>
      <p:pic>
        <p:nvPicPr>
          <p:cNvPr id="1026" name="Picture 2" descr="Title: Jesus Heals the Lame&#10;[Click for larger image view]"/>
          <p:cNvPicPr>
            <a:picLocks noChangeAspect="1" noChangeArrowheads="1"/>
          </p:cNvPicPr>
          <p:nvPr/>
        </p:nvPicPr>
        <p:blipFill>
          <a:blip r:embed="rId2" cstate="print">
            <a:lum contrast="10000"/>
          </a:blip>
          <a:srcRect/>
          <a:stretch>
            <a:fillRect/>
          </a:stretch>
        </p:blipFill>
        <p:spPr bwMode="auto">
          <a:xfrm>
            <a:off x="2513464" y="337435"/>
            <a:ext cx="7165071" cy="57149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00200" y="611372"/>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r>
              <a:rPr lang="en-US" sz="1600" dirty="0"/>
              <a:t>https://commons.wikimedia.org/wiki/File:Cardboard_Cathedral_lots_of_light.jpg - Jocelyn </a:t>
            </a:r>
            <a:r>
              <a:rPr lang="en-US" sz="1600" dirty="0" err="1"/>
              <a:t>Kinghorn</a:t>
            </a:r>
            <a:endParaRPr lang="en-US" sz="1600" dirty="0"/>
          </a:p>
          <a:p>
            <a:pPr>
              <a:buNone/>
            </a:pPr>
            <a:r>
              <a:rPr lang="en-US" sz="1600" dirty="0" err="1"/>
              <a:t>http://www.flickr.com/photos/heartlover1717/4141462290/</a:t>
            </a:r>
            <a:endParaRPr lang="en-US" sz="1600" dirty="0"/>
          </a:p>
          <a:p>
            <a:pPr>
              <a:buNone/>
            </a:pPr>
            <a:r>
              <a:rPr lang="en-US" sz="1600" dirty="0" err="1"/>
              <a:t>http://www.flickr.com/photos/lilomoony/6560430275/</a:t>
            </a:r>
            <a:endParaRPr lang="en-US" sz="1600" dirty="0"/>
          </a:p>
          <a:p>
            <a:pPr>
              <a:buNone/>
            </a:pPr>
            <a:r>
              <a:rPr lang="en-US" sz="1600" dirty="0" err="1"/>
              <a:t>http://diglib.library.vanderbilt.edu/act-imagelink.pl?RC=48298</a:t>
            </a:r>
            <a:endParaRPr lang="en-US" sz="1600" dirty="0"/>
          </a:p>
          <a:p>
            <a:pPr>
              <a:buNone/>
            </a:pPr>
            <a:r>
              <a:rPr lang="en-US" sz="1600" dirty="0"/>
              <a:t>https://commons.wikimedia.org/wiki/File:Four_Men_Kneeling_before_God_-_Google_Art_Project.jpg</a:t>
            </a:r>
          </a:p>
          <a:p>
            <a:pPr>
              <a:buNone/>
            </a:pPr>
            <a:r>
              <a:rPr lang="en-US" sz="1600" dirty="0"/>
              <a:t>https://commons.wikimedia.org/wiki/File:El_Greco_-_The_Veil_of_St_Veronica_-_WGA10461.jpg</a:t>
            </a:r>
          </a:p>
          <a:p>
            <a:pPr>
              <a:buNone/>
            </a:pPr>
            <a:r>
              <a:rPr lang="en-US" sz="1600" dirty="0"/>
              <a:t>http://</a:t>
            </a:r>
            <a:r>
              <a:rPr lang="en-US" sz="1600" dirty="0" err="1"/>
              <a:t>www.flickr.com</a:t>
            </a:r>
            <a:r>
              <a:rPr lang="en-US" sz="1600" dirty="0"/>
              <a:t>/photos/</a:t>
            </a:r>
            <a:r>
              <a:rPr lang="en-US" sz="1600" dirty="0" err="1"/>
              <a:t>apmethodist</a:t>
            </a:r>
            <a:r>
              <a:rPr lang="en-US" sz="1600" dirty="0"/>
              <a:t>/1678695596/</a:t>
            </a:r>
          </a:p>
          <a:p>
            <a:pPr>
              <a:buNone/>
            </a:pPr>
            <a:r>
              <a:rPr lang="en-US" sz="1600" dirty="0"/>
              <a:t>https://commons.wikimedia.org/wiki/File:Winslow_Homer_-_Shark_fishing.jpg</a:t>
            </a:r>
          </a:p>
          <a:p>
            <a:pPr>
              <a:buNone/>
            </a:pPr>
            <a:r>
              <a:rPr lang="en-US" sz="1600" dirty="0"/>
              <a:t>https://commons.wikimedia.org/wiki/File:Duccio_di_Buoninsegna_-_Calling_of_Peter_and_Andrew_-_WGA06774.jpg</a:t>
            </a:r>
          </a:p>
          <a:p>
            <a:pPr>
              <a:buNone/>
            </a:pPr>
            <a:r>
              <a:rPr lang="en-US" sz="1600" dirty="0"/>
              <a:t>https://commons.wikimedia.org/wiki/File:Brooklyn_Museum_-_The_Calling_of_Saint_James_and_Saint_John_(Vocation_de_Saint_Jacques_et_de_Saint_Jean)_-_James_Tissot_-_overall.jpg</a:t>
            </a:r>
          </a:p>
          <a:p>
            <a:pPr>
              <a:buNone/>
            </a:pPr>
            <a:r>
              <a:rPr lang="en-US" sz="1600" dirty="0" err="1"/>
              <a:t>http://www.flickr.com/photos/jburzynski68/6221624293/</a:t>
            </a:r>
            <a:endParaRPr lang="en-US" sz="1600" dirty="0"/>
          </a:p>
          <a:p>
            <a:pPr>
              <a:buNone/>
            </a:pPr>
            <a:r>
              <a:rPr lang="en-US" sz="1600" dirty="0" err="1"/>
              <a:t>http://diglib.library.vanderbilt.edu/act-imagelink.pl?RC=51562</a:t>
            </a:r>
            <a:endParaRPr lang="en-US" sz="1600" dirty="0"/>
          </a:p>
          <a:p>
            <a:pPr>
              <a:buNone/>
            </a:pPr>
            <a:r>
              <a:rPr lang="en-US" sz="1600" dirty="0"/>
              <a:t>Additional descriptions can be found at the Art in the Christian Tradition image library, a service of the Vanderbilt Divinity Library, http://</a:t>
            </a:r>
            <a:r>
              <a:rPr lang="en-US" sz="1600" dirty="0" err="1"/>
              <a:t>diglib.library.vanderbilt.edu</a:t>
            </a:r>
            <a:r>
              <a:rPr lang="en-US" sz="1600" dirty="0"/>
              <a:t>/.  All images available via Creative Commons 3.0 License.</a:t>
            </a:r>
          </a:p>
          <a:p>
            <a:endParaRPr lang="en-US" sz="1600" dirty="0"/>
          </a:p>
          <a:p>
            <a:endParaRPr lang="en-US" sz="1600" dirty="0"/>
          </a:p>
          <a:p>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5334001"/>
            <a:ext cx="2819400" cy="1169551"/>
          </a:xfrm>
          <a:prstGeom prst="rect">
            <a:avLst/>
          </a:prstGeom>
          <a:noFill/>
        </p:spPr>
        <p:txBody>
          <a:bodyPr wrap="square" rtlCol="0">
            <a:spAutoFit/>
          </a:bodyPr>
          <a:lstStyle/>
          <a:p>
            <a:pPr algn="ctr"/>
            <a:r>
              <a:rPr lang="en-US" sz="1400" dirty="0">
                <a:solidFill>
                  <a:schemeClr val="tx1">
                    <a:lumMod val="95000"/>
                  </a:schemeClr>
                </a:solidFill>
              </a:rPr>
              <a:t>Light from roof of Cardboard Cathedral</a:t>
            </a:r>
          </a:p>
          <a:p>
            <a:pPr algn="ctr"/>
            <a:endParaRPr lang="en-US" sz="1400" dirty="0">
              <a:solidFill>
                <a:schemeClr val="tx1">
                  <a:lumMod val="95000"/>
                </a:schemeClr>
              </a:solidFill>
            </a:endParaRPr>
          </a:p>
          <a:p>
            <a:pPr algn="ctr"/>
            <a:r>
              <a:rPr lang="en-US" sz="1400" dirty="0">
                <a:solidFill>
                  <a:schemeClr val="tx1">
                    <a:lumMod val="95000"/>
                  </a:schemeClr>
                </a:solidFill>
              </a:rPr>
              <a:t>Shigeru Ban</a:t>
            </a:r>
          </a:p>
          <a:p>
            <a:pPr algn="ctr"/>
            <a:r>
              <a:rPr lang="en-US" sz="1400" dirty="0">
                <a:solidFill>
                  <a:schemeClr val="tx1">
                    <a:lumMod val="95000"/>
                  </a:schemeClr>
                </a:solidFill>
              </a:rPr>
              <a:t>Christchurch, New Zealand</a:t>
            </a:r>
          </a:p>
        </p:txBody>
      </p:sp>
      <p:pic>
        <p:nvPicPr>
          <p:cNvPr id="22530" name="Picture 2" descr="https://upload.wikimedia.org/wikipedia/commons/5/50/Cardboard_Cathedral_lots_of_light.jpg"/>
          <p:cNvPicPr>
            <a:picLocks noChangeAspect="1" noChangeArrowheads="1"/>
          </p:cNvPicPr>
          <p:nvPr/>
        </p:nvPicPr>
        <p:blipFill>
          <a:blip r:embed="rId2" cstate="print"/>
          <a:srcRect/>
          <a:stretch>
            <a:fillRect/>
          </a:stretch>
        </p:blipFill>
        <p:spPr bwMode="auto">
          <a:xfrm>
            <a:off x="4953000" y="-1"/>
            <a:ext cx="4572000" cy="683408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152472"/>
            <a:ext cx="7467600" cy="1200329"/>
          </a:xfrm>
          <a:prstGeom prst="rect">
            <a:avLst/>
          </a:prstGeom>
        </p:spPr>
        <p:txBody>
          <a:bodyPr wrap="square">
            <a:spAutoFit/>
          </a:bodyPr>
          <a:lstStyle/>
          <a:p>
            <a:r>
              <a:rPr lang="en-US" sz="3600" dirty="0"/>
              <a:t>…those who lived in a land of deep darkness on them light has shined.</a:t>
            </a:r>
            <a:endParaRPr lang="en-US" sz="3600" dirty="0">
              <a:cs typeface="Arial" pitchFamily="34" charset="0"/>
            </a:endParaRPr>
          </a:p>
        </p:txBody>
      </p:sp>
      <p:sp>
        <p:nvSpPr>
          <p:cNvPr id="3" name="Rectangle 2"/>
          <p:cNvSpPr/>
          <p:nvPr/>
        </p:nvSpPr>
        <p:spPr>
          <a:xfrm>
            <a:off x="6858000" y="4038601"/>
            <a:ext cx="2514600" cy="461665"/>
          </a:xfrm>
          <a:prstGeom prst="rect">
            <a:avLst/>
          </a:prstGeom>
        </p:spPr>
        <p:txBody>
          <a:bodyPr wrap="square">
            <a:spAutoFit/>
          </a:bodyPr>
          <a:lstStyle/>
          <a:p>
            <a:r>
              <a:rPr lang="en-US" sz="2400" dirty="0">
                <a:cs typeface="Arial" pitchFamily="34" charset="0"/>
              </a:rPr>
              <a:t>Isaiah </a:t>
            </a:r>
            <a:r>
              <a:rPr lang="en-US" sz="2400" dirty="0" err="1">
                <a:cs typeface="Arial" pitchFamily="34" charset="0"/>
              </a:rPr>
              <a:t>9:2b</a:t>
            </a:r>
            <a:endParaRPr lang="en-US" sz="2400" dirty="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5410201"/>
            <a:ext cx="2209800" cy="738664"/>
          </a:xfrm>
          <a:prstGeom prst="rect">
            <a:avLst/>
          </a:prstGeom>
          <a:noFill/>
        </p:spPr>
        <p:txBody>
          <a:bodyPr wrap="square" rtlCol="0">
            <a:spAutoFit/>
          </a:bodyPr>
          <a:lstStyle/>
          <a:p>
            <a:pPr algn="ctr"/>
            <a:r>
              <a:rPr lang="en-US" sz="1400" dirty="0"/>
              <a:t>La </a:t>
            </a:r>
            <a:r>
              <a:rPr lang="en-US" sz="1400" dirty="0" err="1"/>
              <a:t>Salette</a:t>
            </a:r>
            <a:r>
              <a:rPr lang="en-US" sz="1400" dirty="0"/>
              <a:t> Festival of Light</a:t>
            </a:r>
          </a:p>
          <a:p>
            <a:pPr algn="ctr"/>
            <a:endParaRPr lang="en-US" sz="1400" dirty="0"/>
          </a:p>
          <a:p>
            <a:pPr algn="ctr"/>
            <a:r>
              <a:rPr lang="en-US" sz="1400" dirty="0"/>
              <a:t>Attleboro, MA</a:t>
            </a:r>
            <a:endParaRPr lang="en-US" sz="1400" dirty="0">
              <a:solidFill>
                <a:schemeClr val="tx1">
                  <a:lumMod val="95000"/>
                </a:schemeClr>
              </a:solidFill>
            </a:endParaRPr>
          </a:p>
        </p:txBody>
      </p:sp>
      <p:pic>
        <p:nvPicPr>
          <p:cNvPr id="20482" name="Picture 2" descr="Title: Cristo Es Nuestra Luz&#10;[Click for larger image view]"/>
          <p:cNvPicPr>
            <a:picLocks noChangeAspect="1" noChangeArrowheads="1"/>
          </p:cNvPicPr>
          <p:nvPr/>
        </p:nvPicPr>
        <p:blipFill>
          <a:blip r:embed="rId2" cstate="print"/>
          <a:srcRect/>
          <a:stretch>
            <a:fillRect/>
          </a:stretch>
        </p:blipFill>
        <p:spPr bwMode="auto">
          <a:xfrm>
            <a:off x="4648200" y="0"/>
            <a:ext cx="5146588"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000072"/>
            <a:ext cx="7467600" cy="1200329"/>
          </a:xfrm>
          <a:prstGeom prst="rect">
            <a:avLst/>
          </a:prstGeom>
        </p:spPr>
        <p:txBody>
          <a:bodyPr wrap="square">
            <a:spAutoFit/>
          </a:bodyPr>
          <a:lstStyle/>
          <a:p>
            <a:r>
              <a:rPr lang="en-US" sz="3600" dirty="0"/>
              <a:t>The Lord is my light and my salvation; whom shall I fear?</a:t>
            </a:r>
            <a:endParaRPr lang="en-US" sz="3600" dirty="0">
              <a:cs typeface="Arial" pitchFamily="34" charset="0"/>
            </a:endParaRPr>
          </a:p>
        </p:txBody>
      </p:sp>
      <p:sp>
        <p:nvSpPr>
          <p:cNvPr id="3" name="Rectangle 2"/>
          <p:cNvSpPr/>
          <p:nvPr/>
        </p:nvSpPr>
        <p:spPr>
          <a:xfrm>
            <a:off x="6705600" y="3886201"/>
            <a:ext cx="2514600" cy="461665"/>
          </a:xfrm>
          <a:prstGeom prst="rect">
            <a:avLst/>
          </a:prstGeom>
        </p:spPr>
        <p:txBody>
          <a:bodyPr wrap="square">
            <a:spAutoFit/>
          </a:bodyPr>
          <a:lstStyle/>
          <a:p>
            <a:r>
              <a:rPr lang="en-US" sz="2400" dirty="0">
                <a:cs typeface="Arial" pitchFamily="34" charset="0"/>
              </a:rPr>
              <a:t>Psalm 27:1</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5257801"/>
            <a:ext cx="2971800" cy="738664"/>
          </a:xfrm>
          <a:prstGeom prst="rect">
            <a:avLst/>
          </a:prstGeom>
          <a:noFill/>
        </p:spPr>
        <p:txBody>
          <a:bodyPr wrap="square" rtlCol="0">
            <a:spAutoFit/>
          </a:bodyPr>
          <a:lstStyle/>
          <a:p>
            <a:pPr algn="ctr"/>
            <a:r>
              <a:rPr lang="en-US" sz="1400" dirty="0"/>
              <a:t>Poster on Wall in Williamsburg</a:t>
            </a:r>
          </a:p>
          <a:p>
            <a:pPr algn="ctr"/>
            <a:endParaRPr lang="en-US" sz="1400" dirty="0">
              <a:solidFill>
                <a:schemeClr val="tx1">
                  <a:lumMod val="95000"/>
                </a:schemeClr>
              </a:solidFill>
            </a:endParaRPr>
          </a:p>
          <a:p>
            <a:pPr algn="ctr"/>
            <a:r>
              <a:rPr lang="en-US" sz="1400" dirty="0">
                <a:solidFill>
                  <a:schemeClr val="tx1">
                    <a:lumMod val="95000"/>
                  </a:schemeClr>
                </a:solidFill>
              </a:rPr>
              <a:t>Brooklyn, New York</a:t>
            </a:r>
          </a:p>
        </p:txBody>
      </p:sp>
      <p:pic>
        <p:nvPicPr>
          <p:cNvPr id="18434" name="Picture 2" descr="Title: We Are the Children of Light&#10;[Click for larger image view]"/>
          <p:cNvPicPr>
            <a:picLocks noChangeAspect="1" noChangeArrowheads="1"/>
          </p:cNvPicPr>
          <p:nvPr/>
        </p:nvPicPr>
        <p:blipFill>
          <a:blip r:embed="rId2" cstate="print">
            <a:lum contrast="20000"/>
          </a:blip>
          <a:srcRect/>
          <a:stretch>
            <a:fillRect/>
          </a:stretch>
        </p:blipFill>
        <p:spPr bwMode="auto">
          <a:xfrm>
            <a:off x="4953000" y="416134"/>
            <a:ext cx="5257800" cy="606086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152472"/>
            <a:ext cx="7467600" cy="1200329"/>
          </a:xfrm>
          <a:prstGeom prst="rect">
            <a:avLst/>
          </a:prstGeom>
        </p:spPr>
        <p:txBody>
          <a:bodyPr wrap="square">
            <a:spAutoFit/>
          </a:bodyPr>
          <a:lstStyle/>
          <a:p>
            <a:r>
              <a:rPr lang="en-US" sz="3600" dirty="0"/>
              <a:t>One thing I asked of the Lord, … to behold the beauty of the Lord…</a:t>
            </a:r>
            <a:endParaRPr lang="en-US" sz="3600" dirty="0">
              <a:cs typeface="Arial" pitchFamily="34" charset="0"/>
            </a:endParaRPr>
          </a:p>
        </p:txBody>
      </p:sp>
      <p:sp>
        <p:nvSpPr>
          <p:cNvPr id="3" name="Rectangle 2"/>
          <p:cNvSpPr/>
          <p:nvPr/>
        </p:nvSpPr>
        <p:spPr>
          <a:xfrm>
            <a:off x="6858000" y="4114801"/>
            <a:ext cx="2514600" cy="461665"/>
          </a:xfrm>
          <a:prstGeom prst="rect">
            <a:avLst/>
          </a:prstGeom>
        </p:spPr>
        <p:txBody>
          <a:bodyPr wrap="square">
            <a:spAutoFit/>
          </a:bodyPr>
          <a:lstStyle/>
          <a:p>
            <a:r>
              <a:rPr lang="en-US" sz="2400" dirty="0">
                <a:cs typeface="Arial" pitchFamily="34" charset="0"/>
              </a:rPr>
              <a:t>Psalm 27:4</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5629870"/>
            <a:ext cx="2667000" cy="738664"/>
          </a:xfrm>
          <a:prstGeom prst="rect">
            <a:avLst/>
          </a:prstGeom>
          <a:noFill/>
        </p:spPr>
        <p:txBody>
          <a:bodyPr wrap="square" rtlCol="0">
            <a:spAutoFit/>
          </a:bodyPr>
          <a:lstStyle/>
          <a:p>
            <a:pPr algn="ctr"/>
            <a:r>
              <a:rPr lang="en-US" sz="1400" dirty="0">
                <a:solidFill>
                  <a:schemeClr val="tx1">
                    <a:lumMod val="95000"/>
                  </a:schemeClr>
                </a:solidFill>
              </a:rPr>
              <a:t>Christ at Table</a:t>
            </a:r>
          </a:p>
          <a:p>
            <a:pPr algn="ctr"/>
            <a:endParaRPr lang="en-US" sz="1400" dirty="0">
              <a:solidFill>
                <a:schemeClr val="tx1">
                  <a:lumMod val="95000"/>
                </a:schemeClr>
              </a:solidFill>
            </a:endParaRPr>
          </a:p>
          <a:p>
            <a:pPr algn="ctr"/>
            <a:r>
              <a:rPr lang="en-US" sz="1400" dirty="0">
                <a:solidFill>
                  <a:schemeClr val="tx1">
                    <a:lumMod val="95000"/>
                  </a:schemeClr>
                </a:solidFill>
              </a:rPr>
              <a:t>JESUS </a:t>
            </a:r>
            <a:r>
              <a:rPr lang="en-US" sz="1400" dirty="0" err="1">
                <a:solidFill>
                  <a:schemeClr val="tx1">
                    <a:lumMod val="95000"/>
                  </a:schemeClr>
                </a:solidFill>
              </a:rPr>
              <a:t>MAFA</a:t>
            </a:r>
            <a:r>
              <a:rPr lang="en-US" sz="1400" dirty="0">
                <a:solidFill>
                  <a:schemeClr val="tx1">
                    <a:lumMod val="95000"/>
                  </a:schemeClr>
                </a:solidFill>
              </a:rPr>
              <a:t>, Cameroon</a:t>
            </a:r>
          </a:p>
        </p:txBody>
      </p:sp>
      <p:pic>
        <p:nvPicPr>
          <p:cNvPr id="38914" name="Picture 2" descr="Title: Detail of Jesus from the Lord's Supper&#10;[Click for smaller image view]"/>
          <p:cNvPicPr>
            <a:picLocks noChangeAspect="1" noChangeArrowheads="1"/>
          </p:cNvPicPr>
          <p:nvPr/>
        </p:nvPicPr>
        <p:blipFill>
          <a:blip r:embed="rId2" cstate="print">
            <a:lum contrast="10000"/>
          </a:blip>
          <a:srcRect/>
          <a:stretch>
            <a:fillRect/>
          </a:stretch>
        </p:blipFill>
        <p:spPr bwMode="auto">
          <a:xfrm>
            <a:off x="5173816" y="0"/>
            <a:ext cx="4546052"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2088</TotalTime>
  <Words>755</Words>
  <Application>Microsoft Office PowerPoint</Application>
  <PresentationFormat>Widescreen</PresentationFormat>
  <Paragraphs>77</Paragraphs>
  <Slides>25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First Sunday after Christmas Day Year A</vt:lpstr>
      <vt:lpstr>Third Sunday after Epiphany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180</cp:revision>
  <dcterms:created xsi:type="dcterms:W3CDTF">2016-08-27T18:10:26Z</dcterms:created>
  <dcterms:modified xsi:type="dcterms:W3CDTF">2022-09-16T14:30:05Z</dcterms:modified>
</cp:coreProperties>
</file>