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2"/>
  </p:notesMasterIdLst>
  <p:sldIdLst>
    <p:sldId id="256" r:id="rId2"/>
    <p:sldId id="282" r:id="rId3"/>
    <p:sldId id="382" r:id="rId4"/>
    <p:sldId id="383" r:id="rId5"/>
    <p:sldId id="384" r:id="rId6"/>
    <p:sldId id="405" r:id="rId7"/>
    <p:sldId id="386" r:id="rId8"/>
    <p:sldId id="385" r:id="rId9"/>
    <p:sldId id="388" r:id="rId10"/>
    <p:sldId id="389" r:id="rId11"/>
    <p:sldId id="390" r:id="rId12"/>
    <p:sldId id="399" r:id="rId13"/>
    <p:sldId id="404" r:id="rId14"/>
    <p:sldId id="395" r:id="rId15"/>
    <p:sldId id="394" r:id="rId16"/>
    <p:sldId id="391" r:id="rId17"/>
    <p:sldId id="398" r:id="rId18"/>
    <p:sldId id="393" r:id="rId19"/>
    <p:sldId id="392" r:id="rId20"/>
    <p:sldId id="297"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2131" autoAdjust="0"/>
    <p:restoredTop sz="94660"/>
  </p:normalViewPr>
  <p:slideViewPr>
    <p:cSldViewPr>
      <p:cViewPr varScale="1">
        <p:scale>
          <a:sx n="69" d="100"/>
          <a:sy n="69" d="100"/>
        </p:scale>
        <p:origin x="86" y="274"/>
      </p:cViewPr>
      <p:guideLst>
        <p:guide orient="horz" pos="2160"/>
        <p:guide pos="2880"/>
      </p:guideLst>
    </p:cSldViewPr>
  </p:slideViewPr>
  <p:notesTextViewPr>
    <p:cViewPr>
      <p:scale>
        <a:sx n="100" d="100"/>
        <a:sy n="100" d="100"/>
      </p:scale>
      <p:origin x="0" y="0"/>
    </p:cViewPr>
  </p:notesTextViewPr>
  <p:sorterViewPr>
    <p:cViewPr>
      <p:scale>
        <a:sx n="70" d="100"/>
        <a:sy n="70" d="100"/>
      </p:scale>
      <p:origin x="0" y="-11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3/2/2020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3/2/2020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3/2/2020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3/2/2020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3/2/2020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600200"/>
            <a:ext cx="8458200" cy="1470025"/>
          </a:xfrm>
        </p:spPr>
        <p:txBody>
          <a:bodyPr>
            <a:noAutofit/>
          </a:bodyPr>
          <a:lstStyle/>
          <a:p>
            <a:r>
              <a:rPr lang="en-US" sz="9600" dirty="0"/>
              <a:t>Seventh Sunday of Easter</a:t>
            </a:r>
          </a:p>
        </p:txBody>
      </p:sp>
      <p:sp>
        <p:nvSpPr>
          <p:cNvPr id="3" name="Subtitle 2"/>
          <p:cNvSpPr>
            <a:spLocks noGrp="1"/>
          </p:cNvSpPr>
          <p:nvPr>
            <p:ph type="subTitle" idx="1"/>
          </p:nvPr>
        </p:nvSpPr>
        <p:spPr>
          <a:xfrm>
            <a:off x="1295400" y="3857767"/>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0" y="5827693"/>
            <a:ext cx="9067800" cy="954107"/>
          </a:xfrm>
          <a:prstGeom prst="rect">
            <a:avLst/>
          </a:prstGeom>
        </p:spPr>
        <p:txBody>
          <a:bodyPr wrap="square">
            <a:spAutoFit/>
          </a:bodyPr>
          <a:lstStyle/>
          <a:p>
            <a:pPr algn="ctr"/>
            <a:r>
              <a:rPr lang="en-US" sz="2800" dirty="0"/>
              <a:t>Acts 1:6-14  •  Psalm 68:1-10, 32-35    </a:t>
            </a:r>
          </a:p>
          <a:p>
            <a:pPr algn="ctr"/>
            <a:r>
              <a:rPr lang="en-US" sz="2800" dirty="0"/>
              <a:t>1 Peter 4:12-14; 5:6-11  •  John 17:1-11</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9"/>
            <a:ext cx="6781800" cy="1754326"/>
          </a:xfrm>
          <a:prstGeom prst="rect">
            <a:avLst/>
          </a:prstGeom>
        </p:spPr>
        <p:txBody>
          <a:bodyPr wrap="square">
            <a:spAutoFit/>
          </a:bodyPr>
          <a:lstStyle/>
          <a:p>
            <a:r>
              <a:rPr lang="en-US" sz="3600" dirty="0"/>
              <a:t>the God of all grace … will … restore, support, strengthen, and establish you.</a:t>
            </a:r>
          </a:p>
        </p:txBody>
      </p:sp>
      <p:sp>
        <p:nvSpPr>
          <p:cNvPr id="5" name="TextBox 4"/>
          <p:cNvSpPr txBox="1"/>
          <p:nvPr/>
        </p:nvSpPr>
        <p:spPr>
          <a:xfrm>
            <a:off x="4572000" y="4583668"/>
            <a:ext cx="3352800" cy="461665"/>
          </a:xfrm>
          <a:prstGeom prst="rect">
            <a:avLst/>
          </a:prstGeom>
          <a:noFill/>
        </p:spPr>
        <p:txBody>
          <a:bodyPr wrap="square" rtlCol="0">
            <a:spAutoFit/>
          </a:bodyPr>
          <a:lstStyle/>
          <a:p>
            <a:pPr algn="ctr"/>
            <a:r>
              <a:rPr lang="en-US" sz="2400" dirty="0">
                <a:solidFill>
                  <a:schemeClr val="tx1">
                    <a:lumMod val="95000"/>
                  </a:schemeClr>
                </a:solidFill>
              </a:rPr>
              <a:t>1 Peter </a:t>
            </a:r>
            <a:r>
              <a:rPr lang="en-US" sz="2400" dirty="0" err="1">
                <a:solidFill>
                  <a:schemeClr val="tx1">
                    <a:lumMod val="95000"/>
                  </a:schemeClr>
                </a:solidFill>
              </a:rPr>
              <a:t>5:10b</a:t>
            </a:r>
            <a:endParaRPr lang="en-US" sz="2400" dirty="0">
              <a:solidFill>
                <a:schemeClr val="tx1">
                  <a:lumMod val="95000"/>
                </a:schemeClr>
              </a:solidFill>
            </a:endParaRP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5638800"/>
            <a:ext cx="2286000" cy="1077218"/>
          </a:xfrm>
          <a:prstGeom prst="rect">
            <a:avLst/>
          </a:prstGeom>
          <a:noFill/>
        </p:spPr>
        <p:txBody>
          <a:bodyPr wrap="square" rtlCol="0">
            <a:spAutoFit/>
          </a:bodyPr>
          <a:lstStyle/>
          <a:p>
            <a:pPr algn="ctr"/>
            <a:r>
              <a:rPr lang="en-US" sz="1600" dirty="0">
                <a:solidFill>
                  <a:schemeClr val="tx1">
                    <a:lumMod val="95000"/>
                  </a:schemeClr>
                </a:solidFill>
              </a:rPr>
              <a:t>New Growth</a:t>
            </a:r>
          </a:p>
          <a:p>
            <a:pPr algn="ctr"/>
            <a:endParaRPr lang="en-US" sz="1600" dirty="0">
              <a:solidFill>
                <a:schemeClr val="tx1">
                  <a:lumMod val="95000"/>
                </a:schemeClr>
              </a:solidFill>
            </a:endParaRPr>
          </a:p>
          <a:p>
            <a:pPr algn="ctr"/>
            <a:r>
              <a:rPr lang="en-US" sz="1600" dirty="0" err="1">
                <a:solidFill>
                  <a:schemeClr val="tx1">
                    <a:lumMod val="95000"/>
                  </a:schemeClr>
                </a:solidFill>
              </a:rPr>
              <a:t>Mua</a:t>
            </a:r>
            <a:r>
              <a:rPr lang="en-US" sz="1600" dirty="0">
                <a:solidFill>
                  <a:schemeClr val="tx1">
                    <a:lumMod val="95000"/>
                  </a:schemeClr>
                </a:solidFill>
              </a:rPr>
              <a:t> Mission Church </a:t>
            </a:r>
            <a:r>
              <a:rPr lang="en-US" sz="1600" dirty="0" err="1">
                <a:solidFill>
                  <a:schemeClr val="tx1">
                    <a:lumMod val="95000"/>
                  </a:schemeClr>
                </a:solidFill>
              </a:rPr>
              <a:t>Mua</a:t>
            </a:r>
            <a:r>
              <a:rPr lang="en-US" sz="1600" dirty="0">
                <a:solidFill>
                  <a:schemeClr val="tx1">
                    <a:lumMod val="95000"/>
                  </a:schemeClr>
                </a:solidFill>
              </a:rPr>
              <a:t>, </a:t>
            </a:r>
            <a:r>
              <a:rPr lang="en-US" sz="1600" dirty="0" err="1">
                <a:solidFill>
                  <a:schemeClr val="tx1">
                    <a:lumMod val="95000"/>
                  </a:schemeClr>
                </a:solidFill>
              </a:rPr>
              <a:t>Malawai</a:t>
            </a:r>
            <a:endParaRPr lang="en-US" sz="1600" dirty="0">
              <a:solidFill>
                <a:schemeClr val="tx1">
                  <a:lumMod val="95000"/>
                </a:schemeClr>
              </a:solidFill>
            </a:endParaRPr>
          </a:p>
        </p:txBody>
      </p:sp>
      <p:pic>
        <p:nvPicPr>
          <p:cNvPr id="2" name="Picture 1"/>
          <p:cNvPicPr>
            <a:picLocks noChangeAspect="1"/>
          </p:cNvPicPr>
          <p:nvPr/>
        </p:nvPicPr>
        <p:blipFill rotWithShape="1">
          <a:blip r:embed="rId2"/>
          <a:srcRect t="6666"/>
          <a:stretch/>
        </p:blipFill>
        <p:spPr>
          <a:xfrm>
            <a:off x="3086100" y="-16933"/>
            <a:ext cx="5524500" cy="6874933"/>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9"/>
            <a:ext cx="7467600" cy="2308324"/>
          </a:xfrm>
          <a:prstGeom prst="rect">
            <a:avLst/>
          </a:prstGeom>
        </p:spPr>
        <p:txBody>
          <a:bodyPr wrap="square">
            <a:spAutoFit/>
          </a:bodyPr>
          <a:lstStyle/>
          <a:p>
            <a:r>
              <a:rPr lang="en-US" sz="3600" dirty="0"/>
              <a:t>"Father, the hour has come; glorify your Son … with the glory that I had in your presence before the world existed.</a:t>
            </a:r>
            <a:endParaRPr lang="en-US" sz="3600" dirty="0">
              <a:cs typeface="Arial" pitchFamily="34" charset="0"/>
            </a:endParaRPr>
          </a:p>
        </p:txBody>
      </p:sp>
      <p:sp>
        <p:nvSpPr>
          <p:cNvPr id="5" name="TextBox 4"/>
          <p:cNvSpPr txBox="1"/>
          <p:nvPr/>
        </p:nvSpPr>
        <p:spPr>
          <a:xfrm>
            <a:off x="4572000" y="4648200"/>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17:1a</a:t>
            </a:r>
            <a:r>
              <a:rPr lang="en-US" sz="2400" dirty="0">
                <a:solidFill>
                  <a:schemeClr val="tx1">
                    <a:lumMod val="95000"/>
                  </a:schemeClr>
                </a:solidFill>
              </a:rPr>
              <a:t>, 5 </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5486400"/>
            <a:ext cx="2133600" cy="1077218"/>
          </a:xfrm>
          <a:prstGeom prst="rect">
            <a:avLst/>
          </a:prstGeom>
          <a:noFill/>
        </p:spPr>
        <p:txBody>
          <a:bodyPr wrap="square" rtlCol="0">
            <a:spAutoFit/>
          </a:bodyPr>
          <a:lstStyle/>
          <a:p>
            <a:pPr algn="ctr"/>
            <a:r>
              <a:rPr lang="en-US" sz="1600" dirty="0">
                <a:solidFill>
                  <a:schemeClr val="tx1">
                    <a:lumMod val="95000"/>
                  </a:schemeClr>
                </a:solidFill>
              </a:rPr>
              <a:t>In the Beginning</a:t>
            </a:r>
          </a:p>
          <a:p>
            <a:pPr algn="ctr"/>
            <a:endParaRPr lang="en-US" sz="1600" dirty="0">
              <a:solidFill>
                <a:schemeClr val="tx1">
                  <a:lumMod val="95000"/>
                </a:schemeClr>
              </a:solidFill>
            </a:endParaRPr>
          </a:p>
          <a:p>
            <a:pPr algn="ctr"/>
            <a:r>
              <a:rPr lang="en-US" sz="1600" dirty="0">
                <a:solidFill>
                  <a:schemeClr val="tx1">
                    <a:lumMod val="95000"/>
                  </a:schemeClr>
                </a:solidFill>
              </a:rPr>
              <a:t>Brian Whelan</a:t>
            </a:r>
          </a:p>
          <a:p>
            <a:pPr algn="ctr"/>
            <a:r>
              <a:rPr lang="en-US" sz="1600" dirty="0">
                <a:solidFill>
                  <a:schemeClr val="tx1">
                    <a:lumMod val="95000"/>
                  </a:schemeClr>
                </a:solidFill>
              </a:rPr>
              <a:t>Mixed media on board</a:t>
            </a:r>
          </a:p>
        </p:txBody>
      </p:sp>
      <p:pic>
        <p:nvPicPr>
          <p:cNvPr id="2" name="Picture 1"/>
          <p:cNvPicPr>
            <a:picLocks noChangeAspect="1"/>
          </p:cNvPicPr>
          <p:nvPr/>
        </p:nvPicPr>
        <p:blipFill>
          <a:blip r:embed="rId2"/>
          <a:stretch>
            <a:fillRect/>
          </a:stretch>
        </p:blipFill>
        <p:spPr>
          <a:xfrm>
            <a:off x="2819400" y="25400"/>
            <a:ext cx="5634633" cy="6858000"/>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9"/>
            <a:ext cx="7467600" cy="1200329"/>
          </a:xfrm>
          <a:prstGeom prst="rect">
            <a:avLst/>
          </a:prstGeom>
        </p:spPr>
        <p:txBody>
          <a:bodyPr wrap="square">
            <a:spAutoFit/>
          </a:bodyPr>
          <a:lstStyle/>
          <a:p>
            <a:r>
              <a:rPr lang="en-US" sz="3600" dirty="0"/>
              <a:t>the words that you gave to me I have given to them …</a:t>
            </a:r>
            <a:endParaRPr lang="en-US" sz="3600" dirty="0">
              <a:cs typeface="Arial" pitchFamily="34" charset="0"/>
            </a:endParaRPr>
          </a:p>
        </p:txBody>
      </p:sp>
      <p:sp>
        <p:nvSpPr>
          <p:cNvPr id="5" name="TextBox 4"/>
          <p:cNvSpPr txBox="1"/>
          <p:nvPr/>
        </p:nvSpPr>
        <p:spPr>
          <a:xfrm>
            <a:off x="4267200" y="3962400"/>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17:8a</a:t>
            </a:r>
            <a:endParaRPr lang="en-US" sz="2400" dirty="0">
              <a:solidFill>
                <a:schemeClr val="tx1">
                  <a:lumMod val="95000"/>
                </a:schemeClr>
              </a:solidFill>
            </a:endParaRP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6248400"/>
            <a:ext cx="8763000" cy="338554"/>
          </a:xfrm>
          <a:prstGeom prst="rect">
            <a:avLst/>
          </a:prstGeom>
          <a:noFill/>
        </p:spPr>
        <p:txBody>
          <a:bodyPr wrap="square" rtlCol="0">
            <a:spAutoFit/>
          </a:bodyPr>
          <a:lstStyle/>
          <a:p>
            <a:pPr algn="ctr"/>
            <a:r>
              <a:rPr lang="en-US" sz="1600" dirty="0">
                <a:solidFill>
                  <a:schemeClr val="tx1">
                    <a:lumMod val="95000"/>
                  </a:schemeClr>
                </a:solidFill>
              </a:rPr>
              <a:t>Ascension  -- </a:t>
            </a:r>
            <a:r>
              <a:rPr lang="en-US" sz="1600" dirty="0" err="1">
                <a:solidFill>
                  <a:schemeClr val="tx1">
                    <a:lumMod val="95000"/>
                  </a:schemeClr>
                </a:solidFill>
              </a:rPr>
              <a:t>Keur</a:t>
            </a:r>
            <a:r>
              <a:rPr lang="en-US" sz="1600" dirty="0">
                <a:solidFill>
                  <a:schemeClr val="tx1">
                    <a:lumMod val="95000"/>
                  </a:schemeClr>
                </a:solidFill>
              </a:rPr>
              <a:t> Moussa Abbey, </a:t>
            </a:r>
            <a:r>
              <a:rPr lang="en-US" sz="1600" dirty="0" err="1">
                <a:solidFill>
                  <a:schemeClr val="tx1">
                    <a:lumMod val="95000"/>
                  </a:schemeClr>
                </a:solidFill>
              </a:rPr>
              <a:t>Keur</a:t>
            </a:r>
            <a:r>
              <a:rPr lang="en-US" sz="1600" dirty="0">
                <a:solidFill>
                  <a:schemeClr val="tx1">
                    <a:lumMod val="95000"/>
                  </a:schemeClr>
                </a:solidFill>
              </a:rPr>
              <a:t> Moussa, Senegal</a:t>
            </a:r>
          </a:p>
        </p:txBody>
      </p:sp>
      <p:pic>
        <p:nvPicPr>
          <p:cNvPr id="2" name="Picture 1"/>
          <p:cNvPicPr>
            <a:picLocks noChangeAspect="1"/>
          </p:cNvPicPr>
          <p:nvPr/>
        </p:nvPicPr>
        <p:blipFill>
          <a:blip r:embed="rId2"/>
          <a:stretch>
            <a:fillRect/>
          </a:stretch>
        </p:blipFill>
        <p:spPr>
          <a:xfrm>
            <a:off x="0" y="838200"/>
            <a:ext cx="9144000" cy="4884234"/>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9"/>
            <a:ext cx="7467600" cy="1754326"/>
          </a:xfrm>
          <a:prstGeom prst="rect">
            <a:avLst/>
          </a:prstGeom>
        </p:spPr>
        <p:txBody>
          <a:bodyPr wrap="square">
            <a:spAutoFit/>
          </a:bodyPr>
          <a:lstStyle/>
          <a:p>
            <a:r>
              <a:rPr lang="en-US" sz="3600" dirty="0"/>
              <a:t>And now I am no longer in the world, but they are in the world, and I am coming to you.</a:t>
            </a:r>
            <a:endParaRPr lang="en-US" sz="3600" dirty="0">
              <a:cs typeface="Arial" pitchFamily="34" charset="0"/>
            </a:endParaRPr>
          </a:p>
        </p:txBody>
      </p:sp>
      <p:sp>
        <p:nvSpPr>
          <p:cNvPr id="5" name="TextBox 4"/>
          <p:cNvSpPr txBox="1"/>
          <p:nvPr/>
        </p:nvSpPr>
        <p:spPr>
          <a:xfrm>
            <a:off x="4572000" y="4648200"/>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17:11a</a:t>
            </a:r>
            <a:endParaRPr lang="en-US" sz="2400" dirty="0">
              <a:solidFill>
                <a:schemeClr val="tx1">
                  <a:lumMod val="95000"/>
                </a:schemeClr>
              </a:solidFill>
            </a:endParaRP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5334000"/>
            <a:ext cx="3657600" cy="1569660"/>
          </a:xfrm>
          <a:prstGeom prst="rect">
            <a:avLst/>
          </a:prstGeom>
          <a:noFill/>
        </p:spPr>
        <p:txBody>
          <a:bodyPr wrap="square" rtlCol="0">
            <a:spAutoFit/>
          </a:bodyPr>
          <a:lstStyle/>
          <a:p>
            <a:pPr algn="ctr"/>
            <a:r>
              <a:rPr lang="en-US" sz="1600" dirty="0">
                <a:solidFill>
                  <a:schemeClr val="tx1">
                    <a:lumMod val="95000"/>
                  </a:schemeClr>
                </a:solidFill>
              </a:rPr>
              <a:t>Ascension</a:t>
            </a:r>
          </a:p>
          <a:p>
            <a:pPr algn="ctr"/>
            <a:endParaRPr lang="en-US" sz="1600" dirty="0">
              <a:solidFill>
                <a:schemeClr val="tx1">
                  <a:lumMod val="95000"/>
                </a:schemeClr>
              </a:solidFill>
            </a:endParaRPr>
          </a:p>
          <a:p>
            <a:pPr algn="ctr"/>
            <a:r>
              <a:rPr lang="en-US" sz="1600" dirty="0">
                <a:solidFill>
                  <a:schemeClr val="tx1">
                    <a:lumMod val="95000"/>
                  </a:schemeClr>
                </a:solidFill>
              </a:rPr>
              <a:t>Anish Kapoor</a:t>
            </a:r>
          </a:p>
          <a:p>
            <a:pPr algn="ctr"/>
            <a:r>
              <a:rPr lang="en-US" sz="1600" dirty="0">
                <a:solidFill>
                  <a:schemeClr val="tx1">
                    <a:lumMod val="95000"/>
                  </a:schemeClr>
                </a:solidFill>
              </a:rPr>
              <a:t>Basilica of </a:t>
            </a:r>
            <a:r>
              <a:rPr lang="en-US" sz="1600" dirty="0"/>
              <a:t>San Giorgio Maggiore</a:t>
            </a:r>
          </a:p>
          <a:p>
            <a:pPr algn="ctr"/>
            <a:r>
              <a:rPr lang="en-US" sz="1600" dirty="0"/>
              <a:t> Venice, Italy</a:t>
            </a:r>
            <a:endParaRPr lang="en-US" sz="1600" dirty="0">
              <a:solidFill>
                <a:schemeClr val="tx1">
                  <a:lumMod val="95000"/>
                </a:schemeClr>
              </a:solidFill>
            </a:endParaRPr>
          </a:p>
          <a:p>
            <a:pPr algn="ctr"/>
            <a:endParaRPr lang="en-US" sz="1600" dirty="0">
              <a:solidFill>
                <a:schemeClr val="tx1">
                  <a:lumMod val="95000"/>
                </a:schemeClr>
              </a:solidFill>
            </a:endParaRPr>
          </a:p>
        </p:txBody>
      </p:sp>
      <p:pic>
        <p:nvPicPr>
          <p:cNvPr id="2" name="Picture 1"/>
          <p:cNvPicPr>
            <a:picLocks noChangeAspect="1"/>
          </p:cNvPicPr>
          <p:nvPr/>
        </p:nvPicPr>
        <p:blipFill rotWithShape="1">
          <a:blip r:embed="rId2"/>
          <a:srcRect r="35827"/>
          <a:stretch/>
        </p:blipFill>
        <p:spPr>
          <a:xfrm>
            <a:off x="4495800" y="0"/>
            <a:ext cx="2819400" cy="6858000"/>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9"/>
            <a:ext cx="7467600" cy="1200329"/>
          </a:xfrm>
          <a:prstGeom prst="rect">
            <a:avLst/>
          </a:prstGeom>
        </p:spPr>
        <p:txBody>
          <a:bodyPr wrap="square">
            <a:spAutoFit/>
          </a:bodyPr>
          <a:lstStyle/>
          <a:p>
            <a:r>
              <a:rPr lang="en-US" sz="3600" dirty="0"/>
              <a:t>protect them … so that they may be one, as we are one.”</a:t>
            </a:r>
            <a:endParaRPr lang="en-US" sz="3600" dirty="0">
              <a:cs typeface="Arial" pitchFamily="34" charset="0"/>
            </a:endParaRPr>
          </a:p>
        </p:txBody>
      </p:sp>
      <p:sp>
        <p:nvSpPr>
          <p:cNvPr id="5" name="TextBox 4"/>
          <p:cNvSpPr txBox="1"/>
          <p:nvPr/>
        </p:nvSpPr>
        <p:spPr>
          <a:xfrm>
            <a:off x="4191000" y="3962400"/>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17:11b</a:t>
            </a:r>
            <a:endParaRPr lang="en-US" sz="2400" dirty="0">
              <a:solidFill>
                <a:schemeClr val="tx1">
                  <a:lumMod val="95000"/>
                </a:schemeClr>
              </a:solidFill>
            </a:endParaRP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324600"/>
            <a:ext cx="8763000" cy="338554"/>
          </a:xfrm>
          <a:prstGeom prst="rect">
            <a:avLst/>
          </a:prstGeom>
          <a:noFill/>
        </p:spPr>
        <p:txBody>
          <a:bodyPr wrap="square" rtlCol="0">
            <a:spAutoFit/>
          </a:bodyPr>
          <a:lstStyle/>
          <a:p>
            <a:pPr algn="ctr"/>
            <a:r>
              <a:rPr lang="en-US" sz="1600" dirty="0">
                <a:solidFill>
                  <a:schemeClr val="tx1">
                    <a:lumMod val="95000"/>
                  </a:schemeClr>
                </a:solidFill>
              </a:rPr>
              <a:t>Church Mural, </a:t>
            </a:r>
            <a:r>
              <a:rPr lang="en-US" sz="1600" dirty="0" err="1">
                <a:solidFill>
                  <a:schemeClr val="tx1">
                    <a:lumMod val="95000"/>
                  </a:schemeClr>
                </a:solidFill>
              </a:rPr>
              <a:t>Manchewe</a:t>
            </a:r>
            <a:r>
              <a:rPr lang="en-US" sz="1600" dirty="0">
                <a:solidFill>
                  <a:schemeClr val="tx1">
                    <a:lumMod val="95000"/>
                  </a:schemeClr>
                </a:solidFill>
              </a:rPr>
              <a:t>, Malawi</a:t>
            </a:r>
          </a:p>
        </p:txBody>
      </p:sp>
      <p:pic>
        <p:nvPicPr>
          <p:cNvPr id="3" name="Picture 2"/>
          <p:cNvPicPr>
            <a:picLocks noChangeAspect="1"/>
          </p:cNvPicPr>
          <p:nvPr/>
        </p:nvPicPr>
        <p:blipFill>
          <a:blip r:embed="rId2"/>
          <a:stretch>
            <a:fillRect/>
          </a:stretch>
        </p:blipFill>
        <p:spPr>
          <a:xfrm>
            <a:off x="457200" y="76200"/>
            <a:ext cx="8229600" cy="6172200"/>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8"/>
            <a:ext cx="7162800" cy="1754326"/>
          </a:xfrm>
          <a:prstGeom prst="rect">
            <a:avLst/>
          </a:prstGeom>
        </p:spPr>
        <p:txBody>
          <a:bodyPr wrap="square">
            <a:spAutoFit/>
          </a:bodyPr>
          <a:lstStyle/>
          <a:p>
            <a:r>
              <a:rPr lang="en-US" sz="3600" dirty="0"/>
              <a:t>When he had said this, as they were watching, he was lifted up, and a cloud took him out of their sight.</a:t>
            </a:r>
            <a:endParaRPr lang="en-US" sz="3600" dirty="0">
              <a:cs typeface="Arial" pitchFamily="34" charset="0"/>
            </a:endParaRPr>
          </a:p>
        </p:txBody>
      </p:sp>
      <p:sp>
        <p:nvSpPr>
          <p:cNvPr id="4" name="TextBox 3"/>
          <p:cNvSpPr txBox="1"/>
          <p:nvPr/>
        </p:nvSpPr>
        <p:spPr>
          <a:xfrm>
            <a:off x="4572000" y="4648200"/>
            <a:ext cx="3352800" cy="461665"/>
          </a:xfrm>
          <a:prstGeom prst="rect">
            <a:avLst/>
          </a:prstGeom>
          <a:noFill/>
        </p:spPr>
        <p:txBody>
          <a:bodyPr wrap="square" rtlCol="0">
            <a:spAutoFit/>
          </a:bodyPr>
          <a:lstStyle/>
          <a:p>
            <a:pPr algn="ctr"/>
            <a:r>
              <a:rPr lang="en-US" sz="2400" dirty="0">
                <a:solidFill>
                  <a:schemeClr val="tx1">
                    <a:lumMod val="95000"/>
                  </a:schemeClr>
                </a:solidFill>
              </a:rPr>
              <a:t>Acts 1:9</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52400" y="609600"/>
            <a:ext cx="8991600" cy="6248400"/>
          </a:xfrm>
          <a:ln>
            <a:noFill/>
          </a:ln>
        </p:spPr>
        <p:txBody>
          <a:bodyPr>
            <a:noAutofit/>
          </a:bodyPr>
          <a:lstStyle/>
          <a:p>
            <a:pPr>
              <a:buNone/>
            </a:pPr>
            <a:r>
              <a:rPr lang="en-US" sz="1600" dirty="0">
                <a:latin typeface="+mj-lt"/>
              </a:rPr>
              <a:t>New Revised Standard Version Bible, copyright 1989, Division of Christian Education of the National Council of the Churches of Christ in the United States of America. Used by permission. All rights reserved.</a:t>
            </a:r>
          </a:p>
          <a:p>
            <a:pPr>
              <a:buNone/>
            </a:pPr>
            <a:endParaRPr lang="en-US" sz="1600" dirty="0">
              <a:latin typeface="+mj-lt"/>
            </a:endParaRPr>
          </a:p>
          <a:p>
            <a:pPr>
              <a:buNone/>
            </a:pPr>
            <a:r>
              <a:rPr lang="en-US" sz="1600" dirty="0">
                <a:latin typeface="+mj-lt"/>
              </a:rPr>
              <a:t>http://</a:t>
            </a:r>
            <a:r>
              <a:rPr lang="en-US" sz="1600" dirty="0" err="1">
                <a:latin typeface="+mj-lt"/>
              </a:rPr>
              <a:t>www.flickr.com</a:t>
            </a:r>
            <a:r>
              <a:rPr lang="en-US" sz="1600" dirty="0">
                <a:latin typeface="+mj-lt"/>
              </a:rPr>
              <a:t>/photos/skip/111045024/</a:t>
            </a:r>
          </a:p>
          <a:p>
            <a:pPr>
              <a:buNone/>
            </a:pPr>
            <a:r>
              <a:rPr lang="en-US" sz="1600" dirty="0">
                <a:latin typeface="+mj-lt"/>
              </a:rPr>
              <a:t>https://</a:t>
            </a:r>
            <a:r>
              <a:rPr lang="en-US" sz="1600" dirty="0" err="1">
                <a:latin typeface="+mj-lt"/>
              </a:rPr>
              <a:t>commons.wikimedia.org</a:t>
            </a:r>
            <a:r>
              <a:rPr lang="en-US" sz="1600" dirty="0">
                <a:latin typeface="+mj-lt"/>
              </a:rPr>
              <a:t>/wiki/</a:t>
            </a:r>
            <a:r>
              <a:rPr lang="en-US" sz="1600" dirty="0" err="1">
                <a:latin typeface="+mj-lt"/>
              </a:rPr>
              <a:t>File:Mount_Lushan_-_fog</a:t>
            </a:r>
            <a:endParaRPr lang="en-US" sz="1600" dirty="0">
              <a:latin typeface="+mj-lt"/>
            </a:endParaRPr>
          </a:p>
          <a:p>
            <a:pPr>
              <a:buNone/>
            </a:pPr>
            <a:r>
              <a:rPr lang="en-US" sz="1600" dirty="0">
                <a:latin typeface="+mj-lt"/>
              </a:rPr>
              <a:t>http://</a:t>
            </a:r>
            <a:r>
              <a:rPr lang="en-US" sz="1600" dirty="0" err="1">
                <a:latin typeface="+mj-lt"/>
              </a:rPr>
              <a:t>diglib.library.vanderbilt.edu</a:t>
            </a:r>
            <a:r>
              <a:rPr lang="en-US" sz="1600" dirty="0">
                <a:latin typeface="+mj-lt"/>
              </a:rPr>
              <a:t>/</a:t>
            </a:r>
            <a:r>
              <a:rPr lang="en-US" sz="1600" dirty="0" err="1">
                <a:latin typeface="+mj-lt"/>
              </a:rPr>
              <a:t>act-imagelink.pl?RC</a:t>
            </a:r>
            <a:r>
              <a:rPr lang="en-US" sz="1600" dirty="0">
                <a:latin typeface="+mj-lt"/>
              </a:rPr>
              <a:t>=48398</a:t>
            </a:r>
          </a:p>
          <a:p>
            <a:pPr>
              <a:buNone/>
            </a:pPr>
            <a:r>
              <a:rPr lang="en-US" sz="1600" dirty="0">
                <a:latin typeface="+mj-lt"/>
              </a:rPr>
              <a:t>https://</a:t>
            </a:r>
            <a:r>
              <a:rPr lang="en-US" sz="1600" dirty="0" err="1">
                <a:latin typeface="+mj-lt"/>
              </a:rPr>
              <a:t>commons.m.wikimedia.org</a:t>
            </a:r>
            <a:r>
              <a:rPr lang="en-US" sz="1600" dirty="0">
                <a:latin typeface="+mj-lt"/>
              </a:rPr>
              <a:t>/wiki/</a:t>
            </a:r>
            <a:r>
              <a:rPr lang="en-US" sz="1600" dirty="0" err="1">
                <a:latin typeface="+mj-lt"/>
              </a:rPr>
              <a:t>File:Fritz_von_Uhde_Bergpredigt.jpg#mw-jump-to-license</a:t>
            </a:r>
            <a:endParaRPr lang="en-US" sz="1600" dirty="0">
              <a:latin typeface="+mj-lt"/>
            </a:endParaRPr>
          </a:p>
          <a:p>
            <a:pPr>
              <a:buNone/>
            </a:pPr>
            <a:r>
              <a:rPr lang="en-US" sz="1600" dirty="0">
                <a:latin typeface="+mj-lt"/>
              </a:rPr>
              <a:t>https://</a:t>
            </a:r>
            <a:r>
              <a:rPr lang="en-US" sz="1600" dirty="0" err="1">
                <a:latin typeface="+mj-lt"/>
              </a:rPr>
              <a:t>commons.wikimedia.org</a:t>
            </a:r>
            <a:r>
              <a:rPr lang="en-US" sz="1600" dirty="0">
                <a:latin typeface="+mj-lt"/>
              </a:rPr>
              <a:t>/wiki/</a:t>
            </a:r>
            <a:r>
              <a:rPr lang="en-US" sz="1600" dirty="0" err="1">
                <a:latin typeface="+mj-lt"/>
              </a:rPr>
              <a:t>File:Mua_Mission_sculpture.JPG</a:t>
            </a:r>
            <a:endParaRPr lang="en-US" sz="1600" dirty="0">
              <a:latin typeface="+mj-lt"/>
            </a:endParaRPr>
          </a:p>
          <a:p>
            <a:pPr>
              <a:buNone/>
            </a:pPr>
            <a:r>
              <a:rPr lang="en-US" sz="1600" dirty="0">
                <a:latin typeface="+mj-lt"/>
              </a:rPr>
              <a:t>https://</a:t>
            </a:r>
            <a:r>
              <a:rPr lang="en-US" sz="1600" dirty="0" err="1">
                <a:latin typeface="+mj-lt"/>
              </a:rPr>
              <a:t>commons.wikimedia.org</a:t>
            </a:r>
            <a:r>
              <a:rPr lang="en-US" sz="1600" dirty="0">
                <a:latin typeface="+mj-lt"/>
              </a:rPr>
              <a:t>/wiki/</a:t>
            </a:r>
            <a:r>
              <a:rPr lang="en-US" sz="1600" dirty="0" err="1">
                <a:latin typeface="+mj-lt"/>
              </a:rPr>
              <a:t>File:Iin_the_beginning_34x28_by_Brian_Whelan.jpg</a:t>
            </a:r>
            <a:r>
              <a:rPr lang="en-US" sz="1600" dirty="0">
                <a:latin typeface="+mj-lt"/>
              </a:rPr>
              <a:t> - </a:t>
            </a:r>
            <a:r>
              <a:rPr lang="en-US" sz="1600" dirty="0"/>
              <a:t>photographed by Wendy Roseberry with permission from Brian Whelan</a:t>
            </a:r>
          </a:p>
          <a:p>
            <a:pPr>
              <a:buNone/>
            </a:pPr>
            <a:r>
              <a:rPr lang="en-US" sz="1600" dirty="0">
                <a:latin typeface="+mj-lt"/>
              </a:rPr>
              <a:t>https://</a:t>
            </a:r>
            <a:r>
              <a:rPr lang="en-US" sz="1600" dirty="0" err="1">
                <a:latin typeface="+mj-lt"/>
              </a:rPr>
              <a:t>commons.wikimedia.org</a:t>
            </a:r>
            <a:r>
              <a:rPr lang="en-US" sz="1600" dirty="0">
                <a:latin typeface="+mj-lt"/>
              </a:rPr>
              <a:t>/wiki/</a:t>
            </a:r>
            <a:r>
              <a:rPr lang="en-US" sz="1600" dirty="0" err="1">
                <a:latin typeface="+mj-lt"/>
              </a:rPr>
              <a:t>File:KeurMoussaAutel.jpg</a:t>
            </a:r>
            <a:endParaRPr lang="en-US" sz="1600" dirty="0">
              <a:latin typeface="+mj-lt"/>
            </a:endParaRPr>
          </a:p>
          <a:p>
            <a:pPr>
              <a:buNone/>
            </a:pPr>
            <a:r>
              <a:rPr lang="en-US" sz="1600" dirty="0">
                <a:latin typeface="+mj-lt"/>
              </a:rPr>
              <a:t>https://</a:t>
            </a:r>
            <a:r>
              <a:rPr lang="en-US" sz="1600" dirty="0" err="1">
                <a:latin typeface="+mj-lt"/>
              </a:rPr>
              <a:t>commons.wikimedia.org</a:t>
            </a:r>
            <a:r>
              <a:rPr lang="en-US" sz="1600" dirty="0">
                <a:latin typeface="+mj-lt"/>
              </a:rPr>
              <a:t>/wiki/</a:t>
            </a:r>
            <a:r>
              <a:rPr lang="en-US" sz="1600" dirty="0" err="1">
                <a:latin typeface="+mj-lt"/>
              </a:rPr>
              <a:t>File:Ascension</a:t>
            </a:r>
            <a:r>
              <a:rPr lang="en-US" sz="1600" dirty="0">
                <a:latin typeface="+mj-lt"/>
              </a:rPr>
              <a:t>_(</a:t>
            </a:r>
            <a:r>
              <a:rPr lang="en-US" sz="1600" dirty="0" err="1">
                <a:latin typeface="+mj-lt"/>
              </a:rPr>
              <a:t>54%C3%A8me_biennale_de_Venise</a:t>
            </a:r>
            <a:r>
              <a:rPr lang="en-US" sz="1600" dirty="0">
                <a:latin typeface="+mj-lt"/>
              </a:rPr>
              <a:t>)_(6220245513).jpg</a:t>
            </a:r>
          </a:p>
          <a:p>
            <a:pPr>
              <a:buNone/>
            </a:pPr>
            <a:r>
              <a:rPr lang="en-US" sz="1600" dirty="0">
                <a:latin typeface="+mj-lt"/>
              </a:rPr>
              <a:t>https://</a:t>
            </a:r>
            <a:r>
              <a:rPr lang="en-US" sz="1600" dirty="0" err="1">
                <a:latin typeface="+mj-lt"/>
              </a:rPr>
              <a:t>www.flickr.com</a:t>
            </a:r>
            <a:r>
              <a:rPr lang="en-US" sz="1600" dirty="0">
                <a:latin typeface="+mj-lt"/>
              </a:rPr>
              <a:t>/photos/</a:t>
            </a:r>
            <a:r>
              <a:rPr lang="en-US" sz="1600" dirty="0" err="1">
                <a:latin typeface="+mj-lt"/>
              </a:rPr>
              <a:t>kevincure</a:t>
            </a:r>
            <a:r>
              <a:rPr lang="en-US" sz="1600" dirty="0">
                <a:latin typeface="+mj-lt"/>
              </a:rPr>
              <a:t>/3222551382</a:t>
            </a:r>
          </a:p>
          <a:p>
            <a:pPr>
              <a:buNone/>
            </a:pPr>
            <a:endParaRPr lang="en-US" sz="1600" dirty="0">
              <a:latin typeface="+mj-lt"/>
            </a:endParaRPr>
          </a:p>
          <a:p>
            <a:pPr>
              <a:buNone/>
            </a:pPr>
            <a:endParaRPr lang="en-US" sz="1600" dirty="0">
              <a:latin typeface="+mj-lt"/>
            </a:endParaRPr>
          </a:p>
          <a:p>
            <a:pPr>
              <a:buNone/>
            </a:pPr>
            <a:r>
              <a:rPr lang="en-US" sz="1600" dirty="0">
                <a:latin typeface="+mj-lt"/>
              </a:rPr>
              <a:t>Additional descriptions can be found at the Art in the Christian Tradition image library, a service of the Vanderbilt Divinity Library, http://</a:t>
            </a:r>
            <a:r>
              <a:rPr lang="en-US" sz="1600" dirty="0" err="1">
                <a:latin typeface="+mj-lt"/>
              </a:rPr>
              <a:t>diglib.library.vanderbilt.edu</a:t>
            </a:r>
            <a:r>
              <a:rPr lang="en-US" sz="1600" dirty="0">
                <a:latin typeface="+mj-lt"/>
              </a:rPr>
              <a:t>/.  All images available via Creative Commons 3.0 License.</a:t>
            </a:r>
          </a:p>
          <a:p>
            <a:endParaRPr lang="en-US" sz="1600" dirty="0">
              <a:latin typeface="+mj-lt"/>
            </a:endParaRPr>
          </a:p>
          <a:p>
            <a:endParaRPr lang="en-US" sz="1600" dirty="0">
              <a:latin typeface="+mj-lt"/>
            </a:endParaRPr>
          </a:p>
          <a:p>
            <a:endParaRPr lang="en-US" sz="1600" dirty="0">
              <a:latin typeface="+mj-lt"/>
            </a:endParaRPr>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5486400"/>
            <a:ext cx="1771650" cy="1077218"/>
          </a:xfrm>
          <a:prstGeom prst="rect">
            <a:avLst/>
          </a:prstGeom>
          <a:noFill/>
        </p:spPr>
        <p:txBody>
          <a:bodyPr wrap="square" rtlCol="0">
            <a:spAutoFit/>
          </a:bodyPr>
          <a:lstStyle/>
          <a:p>
            <a:pPr algn="ctr"/>
            <a:r>
              <a:rPr lang="en-US" sz="1600" dirty="0">
                <a:solidFill>
                  <a:schemeClr val="tx1">
                    <a:lumMod val="95000"/>
                  </a:schemeClr>
                </a:solidFill>
              </a:rPr>
              <a:t>Ascension</a:t>
            </a:r>
          </a:p>
          <a:p>
            <a:pPr algn="ctr"/>
            <a:endParaRPr lang="en-US" sz="1600" dirty="0">
              <a:solidFill>
                <a:schemeClr val="tx1">
                  <a:lumMod val="95000"/>
                </a:schemeClr>
              </a:solidFill>
            </a:endParaRPr>
          </a:p>
          <a:p>
            <a:pPr algn="ctr"/>
            <a:r>
              <a:rPr lang="en-US" sz="1600" dirty="0">
                <a:solidFill>
                  <a:schemeClr val="tx1">
                    <a:lumMod val="95000"/>
                  </a:schemeClr>
                </a:solidFill>
              </a:rPr>
              <a:t>Building Mural</a:t>
            </a:r>
          </a:p>
          <a:p>
            <a:pPr algn="ctr"/>
            <a:r>
              <a:rPr lang="en-US" sz="1600" dirty="0">
                <a:solidFill>
                  <a:schemeClr val="tx1">
                    <a:lumMod val="95000"/>
                  </a:schemeClr>
                </a:solidFill>
              </a:rPr>
              <a:t>Bristol, England</a:t>
            </a:r>
          </a:p>
        </p:txBody>
      </p:sp>
      <p:pic>
        <p:nvPicPr>
          <p:cNvPr id="2" name="Picture 1"/>
          <p:cNvPicPr>
            <a:picLocks noChangeAspect="1"/>
          </p:cNvPicPr>
          <p:nvPr/>
        </p:nvPicPr>
        <p:blipFill>
          <a:blip r:embed="rId2"/>
          <a:stretch>
            <a:fillRect/>
          </a:stretch>
        </p:blipFill>
        <p:spPr>
          <a:xfrm>
            <a:off x="3048000" y="0"/>
            <a:ext cx="5143500" cy="685800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9"/>
            <a:ext cx="7467600" cy="1754326"/>
          </a:xfrm>
          <a:prstGeom prst="rect">
            <a:avLst/>
          </a:prstGeom>
        </p:spPr>
        <p:txBody>
          <a:bodyPr wrap="square">
            <a:spAutoFit/>
          </a:bodyPr>
          <a:lstStyle/>
          <a:p>
            <a:r>
              <a:rPr lang="en-US" sz="3600" dirty="0"/>
              <a:t>Sing to God, sing praises to his name; lift up a song to him who rides upon the clouds.</a:t>
            </a:r>
            <a:endParaRPr lang="en-US" sz="3600" dirty="0">
              <a:cs typeface="Arial" pitchFamily="34" charset="0"/>
            </a:endParaRPr>
          </a:p>
        </p:txBody>
      </p:sp>
      <p:sp>
        <p:nvSpPr>
          <p:cNvPr id="5" name="TextBox 4"/>
          <p:cNvSpPr txBox="1"/>
          <p:nvPr/>
        </p:nvSpPr>
        <p:spPr>
          <a:xfrm>
            <a:off x="4572000" y="4648200"/>
            <a:ext cx="3352800" cy="461665"/>
          </a:xfrm>
          <a:prstGeom prst="rect">
            <a:avLst/>
          </a:prstGeom>
          <a:noFill/>
        </p:spPr>
        <p:txBody>
          <a:bodyPr wrap="square" rtlCol="0">
            <a:spAutoFit/>
          </a:bodyPr>
          <a:lstStyle/>
          <a:p>
            <a:pPr algn="ctr"/>
            <a:r>
              <a:rPr lang="en-US" sz="2400" dirty="0">
                <a:solidFill>
                  <a:schemeClr val="tx1">
                    <a:lumMod val="95000"/>
                  </a:schemeClr>
                </a:solidFill>
              </a:rPr>
              <a:t>Psalm </a:t>
            </a:r>
            <a:r>
              <a:rPr lang="en-US" sz="2400" dirty="0" err="1">
                <a:solidFill>
                  <a:schemeClr val="tx1">
                    <a:lumMod val="95000"/>
                  </a:schemeClr>
                </a:solidFill>
              </a:rPr>
              <a:t>68:4a</a:t>
            </a:r>
            <a:endParaRPr lang="en-US" sz="2400" dirty="0">
              <a:solidFill>
                <a:schemeClr val="tx1">
                  <a:lumMod val="95000"/>
                </a:schemeClr>
              </a:solidFill>
            </a:endParaRP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5334000"/>
            <a:ext cx="1905000" cy="1323439"/>
          </a:xfrm>
          <a:prstGeom prst="rect">
            <a:avLst/>
          </a:prstGeom>
          <a:noFill/>
        </p:spPr>
        <p:txBody>
          <a:bodyPr wrap="square" rtlCol="0">
            <a:spAutoFit/>
          </a:bodyPr>
          <a:lstStyle/>
          <a:p>
            <a:pPr algn="ctr"/>
            <a:r>
              <a:rPr lang="en-US" sz="1600" dirty="0">
                <a:solidFill>
                  <a:schemeClr val="tx1">
                    <a:lumMod val="95000"/>
                  </a:schemeClr>
                </a:solidFill>
              </a:rPr>
              <a:t>Fog </a:t>
            </a:r>
          </a:p>
          <a:p>
            <a:pPr algn="ctr"/>
            <a:endParaRPr lang="en-US" sz="1600" dirty="0">
              <a:solidFill>
                <a:schemeClr val="tx1">
                  <a:lumMod val="95000"/>
                </a:schemeClr>
              </a:solidFill>
            </a:endParaRPr>
          </a:p>
          <a:p>
            <a:pPr algn="ctr"/>
            <a:r>
              <a:rPr lang="en-US" sz="1600" dirty="0">
                <a:solidFill>
                  <a:schemeClr val="tx1">
                    <a:lumMod val="95000"/>
                  </a:schemeClr>
                </a:solidFill>
              </a:rPr>
              <a:t>Mt. Lushan</a:t>
            </a:r>
          </a:p>
          <a:p>
            <a:pPr algn="ctr"/>
            <a:r>
              <a:rPr lang="en-US" sz="1600" dirty="0">
                <a:solidFill>
                  <a:schemeClr val="tx1">
                    <a:lumMod val="95000"/>
                  </a:schemeClr>
                </a:solidFill>
              </a:rPr>
              <a:t> Jiangxi Province, China</a:t>
            </a:r>
          </a:p>
        </p:txBody>
      </p:sp>
      <p:pic>
        <p:nvPicPr>
          <p:cNvPr id="1026" name="Picture 2" descr="https://upload.wikimedia.org/wikipedia/commons/thumb/1/14/Mount_Lushan_-_fog.JPG/571px-Mount_Lushan_-_fo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0"/>
            <a:ext cx="509905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9"/>
            <a:ext cx="7467600" cy="646331"/>
          </a:xfrm>
          <a:prstGeom prst="rect">
            <a:avLst/>
          </a:prstGeom>
        </p:spPr>
        <p:txBody>
          <a:bodyPr wrap="square">
            <a:spAutoFit/>
          </a:bodyPr>
          <a:lstStyle/>
          <a:p>
            <a:r>
              <a:rPr lang="en-US" sz="3600" dirty="0"/>
              <a:t>… the Spirit of God, is resting on you.</a:t>
            </a:r>
            <a:endParaRPr lang="en-US" sz="3600" dirty="0">
              <a:cs typeface="Arial" pitchFamily="34" charset="0"/>
            </a:endParaRPr>
          </a:p>
        </p:txBody>
      </p:sp>
      <p:sp>
        <p:nvSpPr>
          <p:cNvPr id="5" name="TextBox 4"/>
          <p:cNvSpPr txBox="1"/>
          <p:nvPr/>
        </p:nvSpPr>
        <p:spPr>
          <a:xfrm>
            <a:off x="4191000" y="3733800"/>
            <a:ext cx="3352800" cy="461665"/>
          </a:xfrm>
          <a:prstGeom prst="rect">
            <a:avLst/>
          </a:prstGeom>
          <a:noFill/>
        </p:spPr>
        <p:txBody>
          <a:bodyPr wrap="square" rtlCol="0">
            <a:spAutoFit/>
          </a:bodyPr>
          <a:lstStyle/>
          <a:p>
            <a:pPr algn="ctr"/>
            <a:r>
              <a:rPr lang="en-US" sz="2400" dirty="0">
                <a:solidFill>
                  <a:schemeClr val="tx1">
                    <a:lumMod val="95000"/>
                  </a:schemeClr>
                </a:solidFill>
              </a:rPr>
              <a:t>1 Peter </a:t>
            </a:r>
            <a:r>
              <a:rPr lang="en-US" sz="2400" dirty="0" err="1">
                <a:solidFill>
                  <a:schemeClr val="tx1">
                    <a:lumMod val="95000"/>
                  </a:schemeClr>
                </a:solidFill>
              </a:rPr>
              <a:t>4:14b</a:t>
            </a:r>
            <a:endParaRPr lang="en-US" sz="2400" dirty="0">
              <a:solidFill>
                <a:schemeClr val="tx1">
                  <a:lumMod val="95000"/>
                </a:schemeClr>
              </a:solidFill>
            </a:endParaRPr>
          </a:p>
        </p:txBody>
      </p:sp>
    </p:spTree>
    <p:extLst>
      <p:ext uri="{BB962C8B-B14F-4D97-AF65-F5344CB8AC3E}">
        <p14:creationId xmlns:p14="http://schemas.microsoft.com/office/powerpoint/2010/main" val="618573812"/>
      </p:ext>
    </p:extLst>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43600" y="5791200"/>
            <a:ext cx="2819400" cy="861774"/>
          </a:xfrm>
          <a:prstGeom prst="rect">
            <a:avLst/>
          </a:prstGeom>
          <a:noFill/>
        </p:spPr>
        <p:txBody>
          <a:bodyPr wrap="square" rtlCol="0">
            <a:spAutoFit/>
          </a:bodyPr>
          <a:lstStyle/>
          <a:p>
            <a:pPr algn="ctr"/>
            <a:r>
              <a:rPr lang="en-US" sz="1600" dirty="0">
                <a:solidFill>
                  <a:schemeClr val="tx1">
                    <a:lumMod val="95000"/>
                  </a:schemeClr>
                </a:solidFill>
              </a:rPr>
              <a:t>Ascension of Christ</a:t>
            </a:r>
          </a:p>
          <a:p>
            <a:pPr algn="ctr"/>
            <a:endParaRPr lang="en-US" sz="1600" dirty="0">
              <a:solidFill>
                <a:schemeClr val="tx1">
                  <a:lumMod val="95000"/>
                </a:schemeClr>
              </a:solidFill>
            </a:endParaRPr>
          </a:p>
          <a:p>
            <a:pPr algn="ctr"/>
            <a:r>
              <a:rPr lang="en-US" sz="1600" dirty="0">
                <a:solidFill>
                  <a:schemeClr val="tx1">
                    <a:lumMod val="95000"/>
                  </a:schemeClr>
                </a:solidFill>
              </a:rPr>
              <a:t>JESUS </a:t>
            </a:r>
            <a:r>
              <a:rPr lang="en-US" sz="1600" dirty="0" err="1">
                <a:solidFill>
                  <a:schemeClr val="tx1">
                    <a:lumMod val="95000"/>
                  </a:schemeClr>
                </a:solidFill>
              </a:rPr>
              <a:t>MAFA</a:t>
            </a:r>
            <a:r>
              <a:rPr lang="en-US" sz="1600" dirty="0">
                <a:solidFill>
                  <a:schemeClr val="tx1">
                    <a:lumMod val="95000"/>
                  </a:schemeClr>
                </a:solidFill>
              </a:rPr>
              <a:t>, Cameroon</a:t>
            </a:r>
          </a:p>
        </p:txBody>
      </p:sp>
      <p:pic>
        <p:nvPicPr>
          <p:cNvPr id="2" name="Picture 1"/>
          <p:cNvPicPr>
            <a:picLocks noChangeAspect="1"/>
          </p:cNvPicPr>
          <p:nvPr/>
        </p:nvPicPr>
        <p:blipFill>
          <a:blip r:embed="rId2"/>
          <a:stretch>
            <a:fillRect/>
          </a:stretch>
        </p:blipFill>
        <p:spPr>
          <a:xfrm>
            <a:off x="990599" y="47214"/>
            <a:ext cx="4436741" cy="6810786"/>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981200"/>
            <a:ext cx="6477000" cy="1200329"/>
          </a:xfrm>
          <a:prstGeom prst="rect">
            <a:avLst/>
          </a:prstGeom>
        </p:spPr>
        <p:txBody>
          <a:bodyPr wrap="square">
            <a:spAutoFit/>
          </a:bodyPr>
          <a:lstStyle/>
          <a:p>
            <a:r>
              <a:rPr lang="en-US" sz="3600" dirty="0"/>
              <a:t>Cast all your anxiety on him, because he cares for you.</a:t>
            </a:r>
            <a:endParaRPr lang="en-US" sz="3600" dirty="0">
              <a:cs typeface="Arial" pitchFamily="34" charset="0"/>
            </a:endParaRPr>
          </a:p>
        </p:txBody>
      </p:sp>
      <p:sp>
        <p:nvSpPr>
          <p:cNvPr id="5" name="TextBox 4"/>
          <p:cNvSpPr txBox="1"/>
          <p:nvPr/>
        </p:nvSpPr>
        <p:spPr>
          <a:xfrm>
            <a:off x="3886200" y="3733800"/>
            <a:ext cx="3352800" cy="461665"/>
          </a:xfrm>
          <a:prstGeom prst="rect">
            <a:avLst/>
          </a:prstGeom>
          <a:noFill/>
        </p:spPr>
        <p:txBody>
          <a:bodyPr wrap="square" rtlCol="0">
            <a:spAutoFit/>
          </a:bodyPr>
          <a:lstStyle/>
          <a:p>
            <a:pPr algn="ctr"/>
            <a:r>
              <a:rPr lang="en-US" sz="2400" dirty="0">
                <a:solidFill>
                  <a:schemeClr val="tx1">
                    <a:lumMod val="95000"/>
                  </a:schemeClr>
                </a:solidFill>
              </a:rPr>
              <a:t>1 Peter 5:7</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324600"/>
            <a:ext cx="8763000" cy="338554"/>
          </a:xfrm>
          <a:prstGeom prst="rect">
            <a:avLst/>
          </a:prstGeom>
          <a:noFill/>
        </p:spPr>
        <p:txBody>
          <a:bodyPr wrap="square" rtlCol="0">
            <a:spAutoFit/>
          </a:bodyPr>
          <a:lstStyle/>
          <a:p>
            <a:pPr algn="ctr"/>
            <a:r>
              <a:rPr lang="en-US" sz="1600" dirty="0">
                <a:solidFill>
                  <a:schemeClr val="tx1">
                    <a:lumMod val="95000"/>
                  </a:schemeClr>
                </a:solidFill>
              </a:rPr>
              <a:t>Christ Teaching  --  Fritz von </a:t>
            </a:r>
            <a:r>
              <a:rPr lang="en-US" sz="1600" dirty="0" err="1">
                <a:solidFill>
                  <a:schemeClr val="tx1">
                    <a:lumMod val="95000"/>
                  </a:schemeClr>
                </a:solidFill>
              </a:rPr>
              <a:t>Uhde</a:t>
            </a:r>
            <a:r>
              <a:rPr lang="en-US" sz="1600" dirty="0">
                <a:solidFill>
                  <a:schemeClr val="tx1">
                    <a:lumMod val="95000"/>
                  </a:schemeClr>
                </a:solidFill>
              </a:rPr>
              <a:t>, Museum of Fine Arts, Budapest, Hungary</a:t>
            </a:r>
          </a:p>
        </p:txBody>
      </p:sp>
      <p:pic>
        <p:nvPicPr>
          <p:cNvPr id="2" name="Picture 1"/>
          <p:cNvPicPr>
            <a:picLocks noChangeAspect="1"/>
          </p:cNvPicPr>
          <p:nvPr/>
        </p:nvPicPr>
        <p:blipFill>
          <a:blip r:embed="rId2"/>
          <a:stretch>
            <a:fillRect/>
          </a:stretch>
        </p:blipFill>
        <p:spPr>
          <a:xfrm>
            <a:off x="128155" y="42158"/>
            <a:ext cx="8939645" cy="6130042"/>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1788</TotalTime>
  <Words>560</Words>
  <Application>Microsoft Office PowerPoint</Application>
  <PresentationFormat>On-screen Show (4:3)</PresentationFormat>
  <Paragraphs>64</Paragraphs>
  <Slides>20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First Sunday after Christmas Day Year A</vt:lpstr>
      <vt:lpstr>Seventh Sunday of Easter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92</cp:revision>
  <dcterms:created xsi:type="dcterms:W3CDTF">2016-08-31T16:46:43Z</dcterms:created>
  <dcterms:modified xsi:type="dcterms:W3CDTF">2020-03-02T16:08:13Z</dcterms:modified>
</cp:coreProperties>
</file>