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6"/>
  </p:notesMasterIdLst>
  <p:sldIdLst>
    <p:sldId id="256" r:id="rId2"/>
    <p:sldId id="282" r:id="rId3"/>
    <p:sldId id="382" r:id="rId4"/>
    <p:sldId id="383" r:id="rId5"/>
    <p:sldId id="384" r:id="rId6"/>
    <p:sldId id="385" r:id="rId7"/>
    <p:sldId id="386" r:id="rId8"/>
    <p:sldId id="387" r:id="rId9"/>
    <p:sldId id="388" r:id="rId10"/>
    <p:sldId id="397" r:id="rId11"/>
    <p:sldId id="402" r:id="rId12"/>
    <p:sldId id="395" r:id="rId13"/>
    <p:sldId id="400" r:id="rId14"/>
    <p:sldId id="399" r:id="rId15"/>
    <p:sldId id="407" r:id="rId16"/>
    <p:sldId id="401" r:id="rId17"/>
    <p:sldId id="408" r:id="rId18"/>
    <p:sldId id="403" r:id="rId19"/>
    <p:sldId id="411" r:id="rId20"/>
    <p:sldId id="405" r:id="rId21"/>
    <p:sldId id="404" r:id="rId22"/>
    <p:sldId id="406" r:id="rId23"/>
    <p:sldId id="409" r:id="rId24"/>
    <p:sldId id="29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56A44"/>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066" autoAdjust="0"/>
    <p:restoredTop sz="94694"/>
  </p:normalViewPr>
  <p:slideViewPr>
    <p:cSldViewPr>
      <p:cViewPr varScale="1">
        <p:scale>
          <a:sx n="75" d="100"/>
          <a:sy n="75" d="100"/>
        </p:scale>
        <p:origin x="456" y="58"/>
      </p:cViewPr>
      <p:guideLst>
        <p:guide orient="horz" pos="2160"/>
        <p:guide pos="3840"/>
      </p:guideLst>
    </p:cSldViewPr>
  </p:slideViewPr>
  <p:notesTextViewPr>
    <p:cViewPr>
      <p:scale>
        <a:sx n="100" d="100"/>
        <a:sy n="100" d="100"/>
      </p:scale>
      <p:origin x="0" y="0"/>
    </p:cViewPr>
  </p:notesTextViewPr>
  <p:sorterViewPr>
    <p:cViewPr>
      <p:scale>
        <a:sx n="70" d="100"/>
        <a:sy n="7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10/5/2022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10/5/2022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10/5/2022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10/5/2022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10/5/2022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10/5/2022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10/5/2022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10/5/2022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1600201"/>
            <a:ext cx="8458200" cy="1470025"/>
          </a:xfrm>
        </p:spPr>
        <p:txBody>
          <a:bodyPr>
            <a:noAutofit/>
          </a:bodyPr>
          <a:lstStyle/>
          <a:p>
            <a:r>
              <a:rPr lang="en-US" sz="9600" dirty="0"/>
              <a:t>Reign of Christ</a:t>
            </a:r>
          </a:p>
        </p:txBody>
      </p:sp>
      <p:sp>
        <p:nvSpPr>
          <p:cNvPr id="3" name="Subtitle 2"/>
          <p:cNvSpPr>
            <a:spLocks noGrp="1"/>
          </p:cNvSpPr>
          <p:nvPr>
            <p:ph type="subTitle" idx="1"/>
          </p:nvPr>
        </p:nvSpPr>
        <p:spPr>
          <a:xfrm>
            <a:off x="2933700" y="3657600"/>
            <a:ext cx="6400800" cy="838200"/>
          </a:xfrm>
        </p:spPr>
        <p:txBody>
          <a:bodyPr>
            <a:normAutofit lnSpcReduction="10000"/>
          </a:bodyPr>
          <a:lstStyle/>
          <a:p>
            <a:r>
              <a:rPr lang="en-US" sz="5400" i="1" dirty="0">
                <a:solidFill>
                  <a:schemeClr val="tx1"/>
                </a:solidFill>
              </a:rPr>
              <a:t>Year A</a:t>
            </a:r>
          </a:p>
        </p:txBody>
      </p:sp>
      <p:sp>
        <p:nvSpPr>
          <p:cNvPr id="4" name="Rectangle 3"/>
          <p:cNvSpPr/>
          <p:nvPr/>
        </p:nvSpPr>
        <p:spPr>
          <a:xfrm>
            <a:off x="1524000" y="5473006"/>
            <a:ext cx="9144000" cy="1384995"/>
          </a:xfrm>
          <a:prstGeom prst="rect">
            <a:avLst/>
          </a:prstGeom>
          <a:solidFill>
            <a:srgbClr val="656A44">
              <a:alpha val="70000"/>
            </a:srgbClr>
          </a:solidFill>
        </p:spPr>
        <p:txBody>
          <a:bodyPr wrap="square">
            <a:spAutoFit/>
          </a:bodyPr>
          <a:lstStyle/>
          <a:p>
            <a:pPr algn="ctr"/>
            <a:r>
              <a:rPr lang="en-US" sz="2800" dirty="0"/>
              <a:t>Ezekiel 34:11-16, 20-24 and Psalm 100  •  Ezekiel 34:11-16, 20-24 and Psalm 95:1-7a  •  Ephesians 1:15-23  </a:t>
            </a:r>
          </a:p>
          <a:p>
            <a:pPr algn="ctr"/>
            <a:r>
              <a:rPr lang="en-US" sz="2800" dirty="0"/>
              <a:t>Matthew 25:31-46</a:t>
            </a:r>
            <a:r>
              <a:rPr lang="sv-SE" sz="2800" dirty="0"/>
              <a:t> </a:t>
            </a:r>
            <a:r>
              <a:rPr lang="en-US" sz="2800" dirty="0"/>
              <a:t> </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2514601"/>
            <a:ext cx="7467600" cy="1200329"/>
          </a:xfrm>
          <a:prstGeom prst="rect">
            <a:avLst/>
          </a:prstGeom>
        </p:spPr>
        <p:txBody>
          <a:bodyPr wrap="square">
            <a:spAutoFit/>
          </a:bodyPr>
          <a:lstStyle/>
          <a:p>
            <a:r>
              <a:rPr lang="en-US" sz="3600" dirty="0"/>
              <a:t>'Lord, when was it that we saw you hungry and gave you food …'</a:t>
            </a:r>
            <a:endParaRPr lang="en-US" sz="3600" dirty="0">
              <a:cs typeface="Arial" pitchFamily="34" charset="0"/>
            </a:endParaRPr>
          </a:p>
        </p:txBody>
      </p:sp>
      <p:sp>
        <p:nvSpPr>
          <p:cNvPr id="5" name="TextBox 4"/>
          <p:cNvSpPr txBox="1"/>
          <p:nvPr/>
        </p:nvSpPr>
        <p:spPr>
          <a:xfrm>
            <a:off x="5943600" y="4191001"/>
            <a:ext cx="3352800" cy="461665"/>
          </a:xfrm>
          <a:prstGeom prst="rect">
            <a:avLst/>
          </a:prstGeom>
          <a:noFill/>
        </p:spPr>
        <p:txBody>
          <a:bodyPr wrap="square" rtlCol="0">
            <a:spAutoFit/>
          </a:bodyPr>
          <a:lstStyle/>
          <a:p>
            <a:pPr algn="ctr"/>
            <a:r>
              <a:rPr lang="en-US" sz="2400" dirty="0">
                <a:solidFill>
                  <a:schemeClr val="tx1">
                    <a:lumMod val="95000"/>
                  </a:schemeClr>
                </a:solidFill>
              </a:rPr>
              <a:t>Matthew 25:37a</a:t>
            </a:r>
          </a:p>
        </p:txBody>
      </p:sp>
    </p:spTree>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09800" y="5105400"/>
            <a:ext cx="2057400" cy="1600438"/>
          </a:xfrm>
          <a:prstGeom prst="rect">
            <a:avLst/>
          </a:prstGeom>
          <a:noFill/>
        </p:spPr>
        <p:txBody>
          <a:bodyPr wrap="square" rtlCol="0">
            <a:spAutoFit/>
          </a:bodyPr>
          <a:lstStyle/>
          <a:p>
            <a:pPr algn="ctr"/>
            <a:r>
              <a:rPr lang="en-US" sz="1400" dirty="0">
                <a:solidFill>
                  <a:schemeClr val="tx1">
                    <a:lumMod val="95000"/>
                  </a:schemeClr>
                </a:solidFill>
              </a:rPr>
              <a:t>Seven Works of Mercy (with Christ as one of the recipients)</a:t>
            </a:r>
          </a:p>
          <a:p>
            <a:pPr algn="ctr"/>
            <a:endParaRPr lang="en-US" sz="1400" dirty="0">
              <a:solidFill>
                <a:schemeClr val="tx1">
                  <a:lumMod val="95000"/>
                </a:schemeClr>
              </a:solidFill>
            </a:endParaRPr>
          </a:p>
          <a:p>
            <a:pPr algn="ctr"/>
            <a:r>
              <a:rPr lang="en-US" sz="1400" dirty="0">
                <a:solidFill>
                  <a:schemeClr val="tx1">
                    <a:lumMod val="95000"/>
                  </a:schemeClr>
                </a:solidFill>
              </a:rPr>
              <a:t>Master of Alkmaar</a:t>
            </a:r>
          </a:p>
          <a:p>
            <a:pPr algn="ctr"/>
            <a:r>
              <a:rPr lang="en-US" sz="1400" dirty="0">
                <a:solidFill>
                  <a:schemeClr val="tx1">
                    <a:lumMod val="95000"/>
                  </a:schemeClr>
                </a:solidFill>
              </a:rPr>
              <a:t>Rijksmuseum</a:t>
            </a:r>
          </a:p>
          <a:p>
            <a:pPr algn="ctr"/>
            <a:r>
              <a:rPr lang="en-US" sz="1400" dirty="0">
                <a:solidFill>
                  <a:schemeClr val="tx1">
                    <a:lumMod val="95000"/>
                  </a:schemeClr>
                </a:solidFill>
              </a:rPr>
              <a:t>Amsterdam</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43400" y="-30018"/>
            <a:ext cx="5741001" cy="6858000"/>
          </a:xfrm>
          <a:prstGeom prst="rect">
            <a:avLst/>
          </a:prstGeom>
        </p:spPr>
      </p:pic>
    </p:spTree>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2209801"/>
            <a:ext cx="7467600" cy="1200329"/>
          </a:xfrm>
          <a:prstGeom prst="rect">
            <a:avLst/>
          </a:prstGeom>
        </p:spPr>
        <p:txBody>
          <a:bodyPr wrap="square">
            <a:spAutoFit/>
          </a:bodyPr>
          <a:lstStyle/>
          <a:p>
            <a:r>
              <a:rPr lang="en-US" sz="3600" dirty="0"/>
              <a:t>'… or thirsty and gave you something to drink?'</a:t>
            </a:r>
            <a:endParaRPr lang="en-US" sz="3600" dirty="0">
              <a:cs typeface="Arial" pitchFamily="34" charset="0"/>
            </a:endParaRPr>
          </a:p>
        </p:txBody>
      </p:sp>
      <p:sp>
        <p:nvSpPr>
          <p:cNvPr id="5" name="TextBox 4"/>
          <p:cNvSpPr txBox="1"/>
          <p:nvPr/>
        </p:nvSpPr>
        <p:spPr>
          <a:xfrm>
            <a:off x="5791200" y="3810001"/>
            <a:ext cx="3352800" cy="461665"/>
          </a:xfrm>
          <a:prstGeom prst="rect">
            <a:avLst/>
          </a:prstGeom>
          <a:noFill/>
        </p:spPr>
        <p:txBody>
          <a:bodyPr wrap="square" rtlCol="0">
            <a:spAutoFit/>
          </a:bodyPr>
          <a:lstStyle/>
          <a:p>
            <a:pPr algn="ctr"/>
            <a:r>
              <a:rPr lang="en-US" sz="2400" dirty="0">
                <a:solidFill>
                  <a:schemeClr val="tx1">
                    <a:lumMod val="95000"/>
                  </a:schemeClr>
                </a:solidFill>
              </a:rPr>
              <a:t>Matthew 25:37b</a:t>
            </a:r>
          </a:p>
        </p:txBody>
      </p:sp>
    </p:spTree>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07777"/>
          </a:xfrm>
          <a:prstGeom prst="rect">
            <a:avLst/>
          </a:prstGeom>
          <a:noFill/>
        </p:spPr>
        <p:txBody>
          <a:bodyPr wrap="square" rtlCol="0">
            <a:spAutoFit/>
          </a:bodyPr>
          <a:lstStyle/>
          <a:p>
            <a:pPr algn="ctr"/>
            <a:r>
              <a:rPr lang="en-US" sz="1400" dirty="0">
                <a:solidFill>
                  <a:schemeClr val="tx1">
                    <a:lumMod val="95000"/>
                  </a:schemeClr>
                </a:solidFill>
              </a:rPr>
              <a:t>Soup Kitchen at the House of Mercy Church, Winter 2009  --  Tony Fischer, Newark, NJ</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76400" y="93910"/>
            <a:ext cx="8868888" cy="6002090"/>
          </a:xfrm>
          <a:prstGeom prst="rect">
            <a:avLst/>
          </a:prstGeom>
        </p:spPr>
      </p:pic>
    </p:spTree>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0" y="2438401"/>
            <a:ext cx="7467600" cy="1200329"/>
          </a:xfrm>
          <a:prstGeom prst="rect">
            <a:avLst/>
          </a:prstGeom>
        </p:spPr>
        <p:txBody>
          <a:bodyPr wrap="square">
            <a:spAutoFit/>
          </a:bodyPr>
          <a:lstStyle/>
          <a:p>
            <a:r>
              <a:rPr lang="en-US" sz="3600" dirty="0"/>
              <a:t> 'And when was it that we saw you a stranger and welcomed you?'</a:t>
            </a:r>
            <a:endParaRPr lang="en-US" sz="3600" dirty="0">
              <a:cs typeface="Arial" pitchFamily="34" charset="0"/>
            </a:endParaRP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Matthew 25:38a</a:t>
            </a:r>
          </a:p>
        </p:txBody>
      </p:sp>
    </p:spTree>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Sanctuary of the Divine Works of Mercy  --  Guayaquil, Ecuador</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0"/>
            <a:ext cx="9144000" cy="5943600"/>
          </a:xfrm>
          <a:prstGeom prst="rect">
            <a:avLst/>
          </a:prstGeom>
        </p:spPr>
      </p:pic>
    </p:spTree>
    <p:extLst>
      <p:ext uri="{BB962C8B-B14F-4D97-AF65-F5344CB8AC3E}">
        <p14:creationId xmlns:p14="http://schemas.microsoft.com/office/powerpoint/2010/main" val="3836252076"/>
      </p:ext>
    </p:extLst>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90800" y="2514601"/>
            <a:ext cx="7467600" cy="1200329"/>
          </a:xfrm>
          <a:prstGeom prst="rect">
            <a:avLst/>
          </a:prstGeom>
        </p:spPr>
        <p:txBody>
          <a:bodyPr wrap="square">
            <a:spAutoFit/>
          </a:bodyPr>
          <a:lstStyle/>
          <a:p>
            <a:r>
              <a:rPr lang="en-US" sz="3600" dirty="0"/>
              <a:t>"… or naked and gave you clothing?"</a:t>
            </a:r>
          </a:p>
          <a:p>
            <a:endParaRPr lang="en-US" sz="3600" dirty="0">
              <a:cs typeface="Arial" pitchFamily="34" charset="0"/>
            </a:endParaRPr>
          </a:p>
        </p:txBody>
      </p:sp>
      <p:sp>
        <p:nvSpPr>
          <p:cNvPr id="5" name="TextBox 4"/>
          <p:cNvSpPr txBox="1"/>
          <p:nvPr/>
        </p:nvSpPr>
        <p:spPr>
          <a:xfrm>
            <a:off x="5562600" y="3962401"/>
            <a:ext cx="3352800" cy="461665"/>
          </a:xfrm>
          <a:prstGeom prst="rect">
            <a:avLst/>
          </a:prstGeom>
          <a:noFill/>
        </p:spPr>
        <p:txBody>
          <a:bodyPr wrap="square" rtlCol="0">
            <a:spAutoFit/>
          </a:bodyPr>
          <a:lstStyle/>
          <a:p>
            <a:pPr algn="ctr"/>
            <a:r>
              <a:rPr lang="en-US" sz="2400" dirty="0">
                <a:solidFill>
                  <a:schemeClr val="tx1">
                    <a:lumMod val="95000"/>
                  </a:schemeClr>
                </a:solidFill>
              </a:rPr>
              <a:t>Matthew 25:38b</a:t>
            </a:r>
          </a:p>
        </p:txBody>
      </p:sp>
    </p:spTree>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14500" y="6513870"/>
            <a:ext cx="8763000" cy="338554"/>
          </a:xfrm>
          <a:prstGeom prst="rect">
            <a:avLst/>
          </a:prstGeom>
          <a:noFill/>
        </p:spPr>
        <p:txBody>
          <a:bodyPr wrap="square" rtlCol="0">
            <a:spAutoFit/>
          </a:bodyPr>
          <a:lstStyle/>
          <a:p>
            <a:pPr algn="ctr"/>
            <a:r>
              <a:rPr lang="en-US" sz="1600" dirty="0">
                <a:solidFill>
                  <a:schemeClr val="tx1">
                    <a:lumMod val="95000"/>
                  </a:schemeClr>
                </a:solidFill>
              </a:rPr>
              <a:t>Works of Mercy --  Pieter Bruegel </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07030" y="30956"/>
            <a:ext cx="9037170" cy="6446044"/>
          </a:xfrm>
          <a:prstGeom prst="rect">
            <a:avLst/>
          </a:prstGeom>
        </p:spPr>
      </p:pic>
    </p:spTree>
    <p:extLst>
      <p:ext uri="{BB962C8B-B14F-4D97-AF65-F5344CB8AC3E}">
        <p14:creationId xmlns:p14="http://schemas.microsoft.com/office/powerpoint/2010/main" val="224815764"/>
      </p:ext>
    </p:extLst>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70"/>
            <a:ext cx="7467600" cy="1200329"/>
          </a:xfrm>
          <a:prstGeom prst="rect">
            <a:avLst/>
          </a:prstGeom>
        </p:spPr>
        <p:txBody>
          <a:bodyPr wrap="square">
            <a:spAutoFit/>
          </a:bodyPr>
          <a:lstStyle/>
          <a:p>
            <a:r>
              <a:rPr lang="en-US" sz="3600" dirty="0"/>
              <a:t>'And when was it that we saw you sick … and visited you?'</a:t>
            </a:r>
          </a:p>
        </p:txBody>
      </p:sp>
      <p:sp>
        <p:nvSpPr>
          <p:cNvPr id="5" name="TextBox 4"/>
          <p:cNvSpPr txBox="1"/>
          <p:nvPr/>
        </p:nvSpPr>
        <p:spPr>
          <a:xfrm>
            <a:off x="5715000" y="4343401"/>
            <a:ext cx="3352800" cy="461665"/>
          </a:xfrm>
          <a:prstGeom prst="rect">
            <a:avLst/>
          </a:prstGeom>
          <a:noFill/>
        </p:spPr>
        <p:txBody>
          <a:bodyPr wrap="square" rtlCol="0">
            <a:spAutoFit/>
          </a:bodyPr>
          <a:lstStyle/>
          <a:p>
            <a:pPr algn="ctr"/>
            <a:r>
              <a:rPr lang="en-US" sz="2400" dirty="0">
                <a:solidFill>
                  <a:schemeClr val="tx1">
                    <a:lumMod val="95000"/>
                  </a:schemeClr>
                </a:solidFill>
              </a:rPr>
              <a:t>Matthew 25:39ac</a:t>
            </a:r>
          </a:p>
        </p:txBody>
      </p:sp>
    </p:spTree>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28800" y="5791200"/>
            <a:ext cx="2971800" cy="738664"/>
          </a:xfrm>
          <a:prstGeom prst="rect">
            <a:avLst/>
          </a:prstGeom>
          <a:noFill/>
        </p:spPr>
        <p:txBody>
          <a:bodyPr wrap="square" rtlCol="0">
            <a:spAutoFit/>
          </a:bodyPr>
          <a:lstStyle/>
          <a:p>
            <a:pPr algn="ctr"/>
            <a:r>
              <a:rPr lang="en-US" sz="1400" dirty="0">
                <a:solidFill>
                  <a:schemeClr val="tx1">
                    <a:lumMod val="95000"/>
                  </a:schemeClr>
                </a:solidFill>
              </a:rPr>
              <a:t>Lucy Higgs Treating Wounded Soldier</a:t>
            </a:r>
          </a:p>
          <a:p>
            <a:pPr algn="ctr"/>
            <a:endParaRPr lang="en-US" sz="1400" dirty="0">
              <a:solidFill>
                <a:schemeClr val="tx1">
                  <a:lumMod val="95000"/>
                </a:schemeClr>
              </a:solidFill>
            </a:endParaRPr>
          </a:p>
          <a:p>
            <a:pPr algn="ctr"/>
            <a:r>
              <a:rPr lang="en-US" sz="1400" dirty="0">
                <a:solidFill>
                  <a:schemeClr val="tx1">
                    <a:lumMod val="95000"/>
                  </a:schemeClr>
                </a:solidFill>
              </a:rPr>
              <a:t>Kathy Grant, 2013</a:t>
            </a:r>
          </a:p>
        </p:txBody>
      </p:sp>
      <p:pic>
        <p:nvPicPr>
          <p:cNvPr id="1026" name="Picture 2">
            <a:extLst>
              <a:ext uri="{FF2B5EF4-FFF2-40B4-BE49-F238E27FC236}">
                <a16:creationId xmlns:a16="http://schemas.microsoft.com/office/drawing/2014/main" id="{33C94D2F-6764-4008-B44A-181EDE01AD5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953001" y="25400"/>
            <a:ext cx="51339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0570385"/>
      </p:ext>
    </p:extLst>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1754326"/>
          </a:xfrm>
          <a:prstGeom prst="rect">
            <a:avLst/>
          </a:prstGeom>
        </p:spPr>
        <p:txBody>
          <a:bodyPr wrap="square">
            <a:spAutoFit/>
          </a:bodyPr>
          <a:lstStyle/>
          <a:p>
            <a:r>
              <a:rPr lang="en-US" sz="3600" dirty="0"/>
              <a:t>I will seek the lost, </a:t>
            </a:r>
          </a:p>
          <a:p>
            <a:r>
              <a:rPr lang="en-US" sz="3600" dirty="0"/>
              <a:t>and I will bring back the strayed, </a:t>
            </a:r>
          </a:p>
          <a:p>
            <a:r>
              <a:rPr lang="en-US" sz="3600" dirty="0"/>
              <a:t>and I will bind up the injured …</a:t>
            </a:r>
            <a:endParaRPr lang="en-US" sz="3600" dirty="0">
              <a:cs typeface="Arial" pitchFamily="34" charset="0"/>
            </a:endParaRPr>
          </a:p>
        </p:txBody>
      </p:sp>
      <p:sp>
        <p:nvSpPr>
          <p:cNvPr id="4" name="TextBox 3"/>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Ezekiel 34:16a</a:t>
            </a:r>
          </a:p>
        </p:txBody>
      </p:sp>
    </p:spTree>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086600" cy="1200329"/>
          </a:xfrm>
          <a:prstGeom prst="rect">
            <a:avLst/>
          </a:prstGeom>
        </p:spPr>
        <p:txBody>
          <a:bodyPr wrap="square">
            <a:spAutoFit/>
          </a:bodyPr>
          <a:lstStyle/>
          <a:p>
            <a:r>
              <a:rPr lang="en-US" sz="3600" dirty="0"/>
              <a:t>'And when was it that we saw you … in prison and visited you?'</a:t>
            </a:r>
          </a:p>
        </p:txBody>
      </p:sp>
      <p:sp>
        <p:nvSpPr>
          <p:cNvPr id="5" name="TextBox 4"/>
          <p:cNvSpPr txBox="1"/>
          <p:nvPr/>
        </p:nvSpPr>
        <p:spPr>
          <a:xfrm>
            <a:off x="5638800" y="4191001"/>
            <a:ext cx="3352800" cy="461665"/>
          </a:xfrm>
          <a:prstGeom prst="rect">
            <a:avLst/>
          </a:prstGeom>
          <a:noFill/>
        </p:spPr>
        <p:txBody>
          <a:bodyPr wrap="square" rtlCol="0">
            <a:spAutoFit/>
          </a:bodyPr>
          <a:lstStyle/>
          <a:p>
            <a:pPr algn="ctr"/>
            <a:r>
              <a:rPr lang="en-US" sz="2400" dirty="0">
                <a:solidFill>
                  <a:schemeClr val="tx1">
                    <a:lumMod val="95000"/>
                  </a:schemeClr>
                </a:solidFill>
              </a:rPr>
              <a:t>Matthew 25:39ac</a:t>
            </a:r>
          </a:p>
        </p:txBody>
      </p:sp>
    </p:spTree>
    <p:extLst>
      <p:ext uri="{BB962C8B-B14F-4D97-AF65-F5344CB8AC3E}">
        <p14:creationId xmlns:p14="http://schemas.microsoft.com/office/powerpoint/2010/main" val="1844325615"/>
      </p:ext>
    </p:extLst>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0" y="5715000"/>
            <a:ext cx="3124200" cy="954107"/>
          </a:xfrm>
          <a:prstGeom prst="rect">
            <a:avLst/>
          </a:prstGeom>
          <a:noFill/>
        </p:spPr>
        <p:txBody>
          <a:bodyPr wrap="square" rtlCol="0">
            <a:spAutoFit/>
          </a:bodyPr>
          <a:lstStyle/>
          <a:p>
            <a:pPr algn="ctr"/>
            <a:r>
              <a:rPr lang="en-US" sz="1400" dirty="0">
                <a:solidFill>
                  <a:schemeClr val="tx1">
                    <a:lumMod val="95000"/>
                  </a:schemeClr>
                </a:solidFill>
              </a:rPr>
              <a:t>Seven Works of Mercy</a:t>
            </a:r>
          </a:p>
          <a:p>
            <a:pPr algn="ctr"/>
            <a:endParaRPr lang="en-US" sz="1400" dirty="0">
              <a:solidFill>
                <a:schemeClr val="tx1">
                  <a:lumMod val="95000"/>
                </a:schemeClr>
              </a:solidFill>
            </a:endParaRPr>
          </a:p>
          <a:p>
            <a:pPr algn="ctr"/>
            <a:r>
              <a:rPr lang="en-US" sz="1400" dirty="0">
                <a:solidFill>
                  <a:schemeClr val="tx1">
                    <a:lumMod val="95000"/>
                  </a:schemeClr>
                </a:solidFill>
              </a:rPr>
              <a:t>Mural in </a:t>
            </a:r>
            <a:r>
              <a:rPr lang="en-US" sz="1400" dirty="0" err="1">
                <a:solidFill>
                  <a:schemeClr val="tx1">
                    <a:lumMod val="95000"/>
                  </a:schemeClr>
                </a:solidFill>
              </a:rPr>
              <a:t>Diakonie</a:t>
            </a:r>
            <a:r>
              <a:rPr lang="en-US" sz="1400" dirty="0">
                <a:solidFill>
                  <a:schemeClr val="tx1">
                    <a:lumMod val="95000"/>
                  </a:schemeClr>
                </a:solidFill>
              </a:rPr>
              <a:t> Conference Center</a:t>
            </a:r>
          </a:p>
          <a:p>
            <a:pPr algn="ctr"/>
            <a:r>
              <a:rPr lang="en-US" sz="1400" dirty="0">
                <a:solidFill>
                  <a:schemeClr val="tx1">
                    <a:lumMod val="95000"/>
                  </a:schemeClr>
                </a:solidFill>
              </a:rPr>
              <a:t> </a:t>
            </a:r>
            <a:r>
              <a:rPr lang="en-US" sz="1400" dirty="0" err="1">
                <a:solidFill>
                  <a:schemeClr val="tx1">
                    <a:lumMod val="95000"/>
                  </a:schemeClr>
                </a:solidFill>
              </a:rPr>
              <a:t>Neuendettelsau</a:t>
            </a:r>
            <a:r>
              <a:rPr lang="en-US" sz="1400" dirty="0">
                <a:solidFill>
                  <a:schemeClr val="tx1">
                    <a:lumMod val="95000"/>
                  </a:schemeClr>
                </a:solidFill>
              </a:rPr>
              <a:t>, Germany</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715000" y="0"/>
            <a:ext cx="1978535" cy="6858000"/>
          </a:xfrm>
          <a:prstGeom prst="rect">
            <a:avLst/>
          </a:prstGeom>
        </p:spPr>
      </p:pic>
    </p:spTree>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4600" y="2057400"/>
            <a:ext cx="7315200" cy="1754326"/>
          </a:xfrm>
          <a:prstGeom prst="rect">
            <a:avLst/>
          </a:prstGeom>
        </p:spPr>
        <p:txBody>
          <a:bodyPr wrap="square">
            <a:spAutoFit/>
          </a:bodyPr>
          <a:lstStyle/>
          <a:p>
            <a:r>
              <a:rPr lang="en-US" sz="3600" dirty="0"/>
              <a:t>'Truly I tell you, just as you did it to one of the least of these …, you did it to me.'</a:t>
            </a:r>
            <a:endParaRPr lang="en-US" sz="3600" dirty="0">
              <a:cs typeface="Arial" pitchFamily="34" charset="0"/>
            </a:endParaRPr>
          </a:p>
        </p:txBody>
      </p:sp>
      <p:sp>
        <p:nvSpPr>
          <p:cNvPr id="5" name="TextBox 4"/>
          <p:cNvSpPr txBox="1"/>
          <p:nvPr/>
        </p:nvSpPr>
        <p:spPr>
          <a:xfrm>
            <a:off x="5867400" y="4343401"/>
            <a:ext cx="3352800" cy="461665"/>
          </a:xfrm>
          <a:prstGeom prst="rect">
            <a:avLst/>
          </a:prstGeom>
          <a:noFill/>
        </p:spPr>
        <p:txBody>
          <a:bodyPr wrap="square" rtlCol="0">
            <a:spAutoFit/>
          </a:bodyPr>
          <a:lstStyle/>
          <a:p>
            <a:pPr algn="ctr"/>
            <a:r>
              <a:rPr lang="en-US" sz="2400" dirty="0">
                <a:solidFill>
                  <a:schemeClr val="tx1">
                    <a:lumMod val="95000"/>
                  </a:schemeClr>
                </a:solidFill>
              </a:rPr>
              <a:t>Matthew 25:40</a:t>
            </a:r>
          </a:p>
        </p:txBody>
      </p:sp>
    </p:spTree>
    <p:extLst>
      <p:ext uri="{BB962C8B-B14F-4D97-AF65-F5344CB8AC3E}">
        <p14:creationId xmlns:p14="http://schemas.microsoft.com/office/powerpoint/2010/main" val="3934289951"/>
      </p:ext>
    </p:extLst>
  </p:cSld>
  <p:clrMapOvr>
    <a:masterClrMapping/>
  </p:clrMapOvr>
  <p:transition advTm="8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81200" y="5334000"/>
            <a:ext cx="2057400" cy="1384995"/>
          </a:xfrm>
          <a:prstGeom prst="rect">
            <a:avLst/>
          </a:prstGeom>
          <a:noFill/>
        </p:spPr>
        <p:txBody>
          <a:bodyPr wrap="square" rtlCol="0">
            <a:spAutoFit/>
          </a:bodyPr>
          <a:lstStyle/>
          <a:p>
            <a:pPr algn="ctr"/>
            <a:r>
              <a:rPr lang="en-US" sz="1400" dirty="0">
                <a:solidFill>
                  <a:schemeClr val="tx1">
                    <a:lumMod val="95000"/>
                  </a:schemeClr>
                </a:solidFill>
              </a:rPr>
              <a:t>Jesus Christ</a:t>
            </a:r>
          </a:p>
          <a:p>
            <a:pPr algn="ctr"/>
            <a:endParaRPr lang="en-US" sz="1400" dirty="0">
              <a:solidFill>
                <a:schemeClr val="tx1">
                  <a:lumMod val="95000"/>
                </a:schemeClr>
              </a:solidFill>
            </a:endParaRPr>
          </a:p>
          <a:p>
            <a:pPr algn="ctr"/>
            <a:r>
              <a:rPr lang="en-US" sz="1400" dirty="0">
                <a:solidFill>
                  <a:schemeClr val="tx1">
                    <a:lumMod val="95000"/>
                  </a:schemeClr>
                </a:solidFill>
              </a:rPr>
              <a:t> Alexi von </a:t>
            </a:r>
            <a:r>
              <a:rPr lang="en-US" sz="1400" dirty="0" err="1">
                <a:solidFill>
                  <a:schemeClr val="tx1">
                    <a:lumMod val="95000"/>
                  </a:schemeClr>
                </a:solidFill>
              </a:rPr>
              <a:t>Jawlensky</a:t>
            </a:r>
            <a:endParaRPr lang="en-US" sz="1400" dirty="0">
              <a:solidFill>
                <a:schemeClr val="tx1">
                  <a:lumMod val="95000"/>
                </a:schemeClr>
              </a:solidFill>
            </a:endParaRPr>
          </a:p>
          <a:p>
            <a:pPr algn="ctr"/>
            <a:r>
              <a:rPr lang="en-US" sz="1400" dirty="0">
                <a:solidFill>
                  <a:schemeClr val="tx1">
                    <a:lumMod val="95000"/>
                  </a:schemeClr>
                </a:solidFill>
              </a:rPr>
              <a:t>Los Angeles County Museum of Art</a:t>
            </a:r>
          </a:p>
          <a:p>
            <a:pPr algn="ctr"/>
            <a:r>
              <a:rPr lang="en-US" sz="1400" dirty="0">
                <a:solidFill>
                  <a:schemeClr val="tx1">
                    <a:lumMod val="95000"/>
                  </a:schemeClr>
                </a:solidFill>
              </a:rPr>
              <a:t>Los Angeles, CA</a:t>
            </a:r>
          </a:p>
        </p:txBody>
      </p:sp>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552278" y="-50006"/>
            <a:ext cx="5201322" cy="6908006"/>
          </a:xfrm>
          <a:prstGeom prst="rect">
            <a:avLst/>
          </a:prstGeom>
        </p:spPr>
      </p:pic>
    </p:spTree>
    <p:extLst>
      <p:ext uri="{BB962C8B-B14F-4D97-AF65-F5344CB8AC3E}">
        <p14:creationId xmlns:p14="http://schemas.microsoft.com/office/powerpoint/2010/main" val="2260333872"/>
      </p:ext>
    </p:extLst>
  </p:cSld>
  <p:clrMapOvr>
    <a:masterClrMapping/>
  </p:clrMapOvr>
  <p:transition advTm="8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609600"/>
            <a:ext cx="8991600" cy="6248400"/>
          </a:xfrm>
          <a:ln>
            <a:noFill/>
          </a:ln>
        </p:spPr>
        <p:txBody>
          <a:bodyPr>
            <a:noAutofit/>
          </a:bodyPr>
          <a:lstStyle/>
          <a:p>
            <a:pPr>
              <a:buNone/>
            </a:pPr>
            <a:r>
              <a:rPr lang="en-US" sz="1600" dirty="0"/>
              <a:t>New Revised Standard Version Bible, copyright 1989, Division of Christian Education of the National Council of the Churches of Christ in the United States of America. Used by permission. All rights reserved.</a:t>
            </a:r>
          </a:p>
          <a:p>
            <a:pPr>
              <a:buNone/>
            </a:pPr>
            <a:endParaRPr lang="en-US" sz="1600" dirty="0"/>
          </a:p>
          <a:p>
            <a:pPr>
              <a:buNone/>
            </a:pPr>
            <a:r>
              <a:rPr lang="en-US" sz="1600" dirty="0"/>
              <a:t>http://diglib.library.vanderbilt.edu/act-imagelink.pl?RC=48288</a:t>
            </a:r>
          </a:p>
          <a:p>
            <a:pPr>
              <a:buNone/>
            </a:pPr>
            <a:r>
              <a:rPr lang="en-US" sz="1600" dirty="0"/>
              <a:t>https://www.flickr.com/photos/suzi54241/26338596572 - Susan Murtaugh</a:t>
            </a:r>
          </a:p>
          <a:p>
            <a:pPr>
              <a:buNone/>
            </a:pPr>
            <a:r>
              <a:rPr lang="fi-FI" sz="1600" dirty="0"/>
              <a:t>Kathleen Peterson, https://www.kathleenpetersonart.com</a:t>
            </a:r>
            <a:endParaRPr lang="en-US" sz="1600" dirty="0"/>
          </a:p>
          <a:p>
            <a:pPr>
              <a:buNone/>
            </a:pPr>
            <a:r>
              <a:rPr lang="en-US" sz="1600" dirty="0"/>
              <a:t>https://commons.wikimedia.org/wiki/File:A_Pastoral_Visit,_Virgina,_by_Richard_Norris_Brooke,_1881_-_Corcoran_Gallery_of_Art_-_DSC01173.JPG</a:t>
            </a:r>
          </a:p>
          <a:p>
            <a:pPr>
              <a:buNone/>
            </a:pPr>
            <a:r>
              <a:rPr lang="en-US" sz="1600" dirty="0"/>
              <a:t>https://commons.wikimedia.org/wiki/File:Master_of_Alkmaar_-_The_Seven_Works_of_Mercy_(detail)_-_WGA14368.jpg</a:t>
            </a:r>
          </a:p>
          <a:p>
            <a:pPr>
              <a:buNone/>
            </a:pPr>
            <a:r>
              <a:rPr lang="en-US" sz="1600" dirty="0"/>
              <a:t>https://</a:t>
            </a:r>
            <a:r>
              <a:rPr lang="en-US" sz="1600" dirty="0" err="1"/>
              <a:t>www.flickr.com</a:t>
            </a:r>
            <a:r>
              <a:rPr lang="en-US" sz="1600" dirty="0"/>
              <a:t>/photos/</a:t>
            </a:r>
            <a:r>
              <a:rPr lang="en-US" sz="1600" dirty="0" err="1"/>
              <a:t>tonythemisfit</a:t>
            </a:r>
            <a:r>
              <a:rPr lang="en-US" sz="1600" dirty="0"/>
              <a:t>/3254449443</a:t>
            </a:r>
          </a:p>
          <a:p>
            <a:pPr>
              <a:buNone/>
            </a:pPr>
            <a:r>
              <a:rPr lang="en-US" sz="1600" dirty="0"/>
              <a:t>https://</a:t>
            </a:r>
            <a:r>
              <a:rPr lang="en-US" sz="1600" dirty="0" err="1"/>
              <a:t>commons.wikimedia.org</a:t>
            </a:r>
            <a:r>
              <a:rPr lang="en-US" sz="1600" dirty="0"/>
              <a:t>/wiki/</a:t>
            </a:r>
            <a:r>
              <a:rPr lang="en-US" sz="1600" dirty="0" err="1"/>
              <a:t>File:Santuario_de_la_Divina_Misericordia_de_Guayaquil</a:t>
            </a:r>
            <a:r>
              <a:rPr lang="en-US" sz="1600" dirty="0"/>
              <a:t>_(17613500314).jpg</a:t>
            </a:r>
          </a:p>
          <a:p>
            <a:pPr>
              <a:buNone/>
            </a:pPr>
            <a:r>
              <a:rPr lang="en-US" sz="1600" dirty="0"/>
              <a:t>https://</a:t>
            </a:r>
            <a:r>
              <a:rPr lang="en-US" sz="1600" dirty="0" err="1"/>
              <a:t>commons.wikimedia.org</a:t>
            </a:r>
            <a:r>
              <a:rPr lang="en-US" sz="1600" dirty="0"/>
              <a:t>/wiki/</a:t>
            </a:r>
            <a:r>
              <a:rPr lang="en-US" sz="1600" dirty="0" err="1"/>
              <a:t>File:Brueghel-Umkreis_Werke_der_Barmherzigkeit.jpg</a:t>
            </a:r>
            <a:endParaRPr lang="en-US" sz="1600" dirty="0"/>
          </a:p>
          <a:p>
            <a:pPr>
              <a:buNone/>
            </a:pPr>
            <a:r>
              <a:rPr lang="en-US" sz="1600" dirty="0"/>
              <a:t>https://commons.wikimedia.org/wiki/File:Lucy_Higgs_Union_Civil_War_Nurse.JPG</a:t>
            </a:r>
          </a:p>
          <a:p>
            <a:pPr>
              <a:buNone/>
            </a:pPr>
            <a:r>
              <a:rPr lang="en-US" sz="1600" dirty="0"/>
              <a:t>https://commons.wikimedia.org/wiki/File:Diakoniegemaelde_Neuendettelsau.jpg</a:t>
            </a:r>
          </a:p>
          <a:p>
            <a:pPr>
              <a:buNone/>
            </a:pPr>
            <a:r>
              <a:rPr lang="en-US" sz="1600" dirty="0"/>
              <a:t>https://</a:t>
            </a:r>
            <a:r>
              <a:rPr lang="en-US" sz="1600" dirty="0" err="1"/>
              <a:t>commons.wikimedia.org</a:t>
            </a:r>
            <a:r>
              <a:rPr lang="en-US" sz="1600" dirty="0"/>
              <a:t>/wiki/File:%27The_Young_Christ%27_by_Alexej_von_Jawlensky,_1920-21,_LACMA.JPG</a:t>
            </a:r>
          </a:p>
          <a:p>
            <a:pPr>
              <a:buNone/>
            </a:pPr>
            <a:endParaRPr lang="en-US" sz="1600" dirty="0"/>
          </a:p>
          <a:p>
            <a:pPr>
              <a:buNone/>
            </a:pPr>
            <a:r>
              <a:rPr lang="en-US" sz="1600" dirty="0"/>
              <a:t>Additional descriptions can be found at the Art in the Christian Tradition image library, a service of the Vanderbilt Divinity Library, </a:t>
            </a:r>
            <a:r>
              <a:rPr lang="en-US" sz="1600" dirty="0" err="1"/>
              <a:t>http://diglib.library.vanderbilt.edu/</a:t>
            </a:r>
            <a:r>
              <a:rPr lang="en-US" sz="1600" dirty="0"/>
              <a:t>.  All images available via Creative Commons 3.0 License.</a:t>
            </a:r>
          </a:p>
          <a:p>
            <a:endParaRPr lang="en-US" sz="1200" dirty="0"/>
          </a:p>
          <a:p>
            <a:endParaRPr lang="en-US" sz="1400" dirty="0"/>
          </a:p>
          <a:p>
            <a:endParaRPr lang="en-US" sz="1400" dirty="0"/>
          </a:p>
        </p:txBody>
      </p:sp>
    </p:spTree>
  </p:cSld>
  <p:clrMapOvr>
    <a:masterClrMapping/>
  </p:clrMapOvr>
  <p:transition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The Good Shepherd  --  JESUS MAFA, Cameroon</a:t>
            </a:r>
          </a:p>
        </p:txBody>
      </p:sp>
      <p:pic>
        <p:nvPicPr>
          <p:cNvPr id="2" name="Picture 1">
            <a:extLst>
              <a:ext uri="{FF2B5EF4-FFF2-40B4-BE49-F238E27FC236}">
                <a16:creationId xmlns:a16="http://schemas.microsoft.com/office/drawing/2014/main" id="{B66486EC-6F89-4153-872B-4C762EC14E1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152401"/>
            <a:ext cx="9144000" cy="6101255"/>
          </a:xfrm>
          <a:prstGeom prst="rect">
            <a:avLst/>
          </a:prstGeom>
        </p:spPr>
      </p:pic>
    </p:spTree>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1981201"/>
            <a:ext cx="7467600" cy="1200329"/>
          </a:xfrm>
          <a:prstGeom prst="rect">
            <a:avLst/>
          </a:prstGeom>
        </p:spPr>
        <p:txBody>
          <a:bodyPr wrap="square">
            <a:spAutoFit/>
          </a:bodyPr>
          <a:lstStyle/>
          <a:p>
            <a:r>
              <a:rPr lang="en-US" sz="3600" dirty="0"/>
              <a:t>Make a joyful noise to the LORD, </a:t>
            </a:r>
          </a:p>
          <a:p>
            <a:r>
              <a:rPr lang="en-US" sz="3600" dirty="0"/>
              <a:t>all the earth.</a:t>
            </a:r>
            <a:endParaRPr lang="en-US" sz="3600" dirty="0">
              <a:cs typeface="Arial" pitchFamily="34" charset="0"/>
            </a:endParaRPr>
          </a:p>
        </p:txBody>
      </p:sp>
      <p:sp>
        <p:nvSpPr>
          <p:cNvPr id="5" name="TextBox 4"/>
          <p:cNvSpPr txBox="1"/>
          <p:nvPr/>
        </p:nvSpPr>
        <p:spPr>
          <a:xfrm>
            <a:off x="5638800" y="3810001"/>
            <a:ext cx="3352800" cy="461665"/>
          </a:xfrm>
          <a:prstGeom prst="rect">
            <a:avLst/>
          </a:prstGeom>
          <a:noFill/>
        </p:spPr>
        <p:txBody>
          <a:bodyPr wrap="square" rtlCol="0">
            <a:spAutoFit/>
          </a:bodyPr>
          <a:lstStyle/>
          <a:p>
            <a:pPr algn="ctr"/>
            <a:r>
              <a:rPr lang="en-US" sz="2400" dirty="0">
                <a:solidFill>
                  <a:schemeClr val="tx1">
                    <a:lumMod val="95000"/>
                  </a:schemeClr>
                </a:solidFill>
              </a:rPr>
              <a:t>Psalm 100:1</a:t>
            </a:r>
          </a:p>
        </p:txBody>
      </p:sp>
    </p:spTree>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6432933"/>
            <a:ext cx="8763000" cy="338554"/>
          </a:xfrm>
          <a:prstGeom prst="rect">
            <a:avLst/>
          </a:prstGeom>
          <a:noFill/>
        </p:spPr>
        <p:txBody>
          <a:bodyPr wrap="square" rtlCol="0">
            <a:spAutoFit/>
          </a:bodyPr>
          <a:lstStyle/>
          <a:p>
            <a:pPr algn="ctr"/>
            <a:r>
              <a:rPr lang="en-US" sz="1600" dirty="0">
                <a:solidFill>
                  <a:schemeClr val="tx1">
                    <a:lumMod val="95000"/>
                  </a:schemeClr>
                </a:solidFill>
              </a:rPr>
              <a:t>Making Joyful Noise  --  Susan </a:t>
            </a:r>
            <a:r>
              <a:rPr lang="en-US" sz="1600" dirty="0" err="1">
                <a:solidFill>
                  <a:schemeClr val="tx1">
                    <a:lumMod val="95000"/>
                  </a:schemeClr>
                </a:solidFill>
              </a:rPr>
              <a:t>Murtaugh</a:t>
            </a:r>
            <a:endParaRPr lang="en-US" sz="1600" dirty="0">
              <a:solidFill>
                <a:schemeClr val="tx1">
                  <a:lumMod val="95000"/>
                </a:schemeClr>
              </a:solidFill>
            </a:endParaRPr>
          </a:p>
        </p:txBody>
      </p:sp>
      <p:pic>
        <p:nvPicPr>
          <p:cNvPr id="3" name="Picture 2"/>
          <p:cNvPicPr>
            <a:picLocks noChangeAspect="1"/>
          </p:cNvPicPr>
          <p:nvPr/>
        </p:nvPicPr>
        <p:blipFill>
          <a:blip r:embed="rId2"/>
          <a:stretch>
            <a:fillRect/>
          </a:stretch>
        </p:blipFill>
        <p:spPr>
          <a:xfrm>
            <a:off x="2286000" y="71121"/>
            <a:ext cx="7569200" cy="6197283"/>
          </a:xfrm>
          <a:prstGeom prst="rect">
            <a:avLst/>
          </a:prstGeom>
        </p:spPr>
      </p:pic>
    </p:spTree>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2021824"/>
            <a:ext cx="7467600" cy="2308324"/>
          </a:xfrm>
          <a:prstGeom prst="rect">
            <a:avLst/>
          </a:prstGeom>
        </p:spPr>
        <p:txBody>
          <a:bodyPr wrap="square">
            <a:spAutoFit/>
          </a:bodyPr>
          <a:lstStyle/>
          <a:p>
            <a:r>
              <a:rPr lang="en-US" sz="3600" dirty="0"/>
              <a:t>For he is our God, </a:t>
            </a:r>
          </a:p>
          <a:p>
            <a:r>
              <a:rPr lang="en-US" sz="3600" dirty="0"/>
              <a:t>and we are the people of his pasture, and the sheep of his hand.</a:t>
            </a:r>
          </a:p>
          <a:p>
            <a:endParaRPr lang="en-US" sz="3600" dirty="0">
              <a:cs typeface="Arial" pitchFamily="34" charset="0"/>
            </a:endParaRPr>
          </a:p>
        </p:txBody>
      </p:sp>
      <p:sp>
        <p:nvSpPr>
          <p:cNvPr id="5" name="TextBox 4"/>
          <p:cNvSpPr txBox="1"/>
          <p:nvPr/>
        </p:nvSpPr>
        <p:spPr>
          <a:xfrm>
            <a:off x="6096000" y="4343401"/>
            <a:ext cx="3352800" cy="461665"/>
          </a:xfrm>
          <a:prstGeom prst="rect">
            <a:avLst/>
          </a:prstGeom>
          <a:noFill/>
        </p:spPr>
        <p:txBody>
          <a:bodyPr wrap="square" rtlCol="0">
            <a:spAutoFit/>
          </a:bodyPr>
          <a:lstStyle/>
          <a:p>
            <a:pPr algn="ctr"/>
            <a:r>
              <a:rPr lang="en-US" sz="2400" dirty="0">
                <a:solidFill>
                  <a:schemeClr val="tx1">
                    <a:lumMod val="95000"/>
                  </a:schemeClr>
                </a:solidFill>
              </a:rPr>
              <a:t>Psalm 95:7a</a:t>
            </a:r>
          </a:p>
        </p:txBody>
      </p:sp>
    </p:spTree>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00100" y="5867400"/>
            <a:ext cx="2667000" cy="738664"/>
          </a:xfrm>
          <a:prstGeom prst="rect">
            <a:avLst/>
          </a:prstGeom>
          <a:noFill/>
        </p:spPr>
        <p:txBody>
          <a:bodyPr wrap="square" rtlCol="0">
            <a:spAutoFit/>
          </a:bodyPr>
          <a:lstStyle/>
          <a:p>
            <a:pPr algn="ctr"/>
            <a:r>
              <a:rPr lang="en-US" sz="1400" dirty="0">
                <a:solidFill>
                  <a:schemeClr val="tx1">
                    <a:lumMod val="95000"/>
                  </a:schemeClr>
                </a:solidFill>
              </a:rPr>
              <a:t>Other Sheep</a:t>
            </a:r>
          </a:p>
          <a:p>
            <a:pPr algn="ctr"/>
            <a:endParaRPr lang="en-US" sz="1400" dirty="0">
              <a:solidFill>
                <a:schemeClr val="tx1">
                  <a:lumMod val="95000"/>
                </a:schemeClr>
              </a:solidFill>
            </a:endParaRPr>
          </a:p>
          <a:p>
            <a:pPr algn="ctr"/>
            <a:r>
              <a:rPr lang="en-US" sz="1400" dirty="0">
                <a:solidFill>
                  <a:schemeClr val="tx1">
                    <a:lumMod val="95000"/>
                  </a:schemeClr>
                </a:solidFill>
              </a:rPr>
              <a:t>Kathleen Peterson</a:t>
            </a:r>
          </a:p>
        </p:txBody>
      </p:sp>
      <p:pic>
        <p:nvPicPr>
          <p:cNvPr id="5" name="Picture 4">
            <a:extLst>
              <a:ext uri="{FF2B5EF4-FFF2-40B4-BE49-F238E27FC236}">
                <a16:creationId xmlns:a16="http://schemas.microsoft.com/office/drawing/2014/main" id="{9AB436E9-3366-476F-C2A0-2B2212CD3EE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24200" y="0"/>
            <a:ext cx="6805822" cy="6858000"/>
          </a:xfrm>
          <a:prstGeom prst="rect">
            <a:avLst/>
          </a:prstGeom>
        </p:spPr>
      </p:pic>
    </p:spTree>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2308324"/>
          </a:xfrm>
          <a:prstGeom prst="rect">
            <a:avLst/>
          </a:prstGeom>
        </p:spPr>
        <p:txBody>
          <a:bodyPr wrap="square">
            <a:spAutoFit/>
          </a:bodyPr>
          <a:lstStyle/>
          <a:p>
            <a:r>
              <a:rPr lang="en-US" sz="3600" dirty="0"/>
              <a:t>I pray that the God of our Lord Jesus Christ … may give you a spirit of wisdom and revelation as you come to know him …</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Ephesians 1:17a</a:t>
            </a:r>
          </a:p>
        </p:txBody>
      </p:sp>
    </p:spTree>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00800"/>
            <a:ext cx="8763000" cy="338554"/>
          </a:xfrm>
          <a:prstGeom prst="rect">
            <a:avLst/>
          </a:prstGeom>
          <a:noFill/>
        </p:spPr>
        <p:txBody>
          <a:bodyPr wrap="square" rtlCol="0">
            <a:spAutoFit/>
          </a:bodyPr>
          <a:lstStyle/>
          <a:p>
            <a:pPr algn="ctr"/>
            <a:r>
              <a:rPr lang="en-US" sz="1600" dirty="0">
                <a:solidFill>
                  <a:schemeClr val="tx1">
                    <a:lumMod val="95000"/>
                  </a:schemeClr>
                </a:solidFill>
              </a:rPr>
              <a:t>A Pastoral Visit  --  Richard Brooke, Corcoran Gallery of Art, Washington, DC</a:t>
            </a:r>
          </a:p>
        </p:txBody>
      </p:sp>
      <p:pic>
        <p:nvPicPr>
          <p:cNvPr id="3" name="Picture 2">
            <a:extLst>
              <a:ext uri="{FF2B5EF4-FFF2-40B4-BE49-F238E27FC236}">
                <a16:creationId xmlns:a16="http://schemas.microsoft.com/office/drawing/2014/main" id="{CE06B250-6AB5-4611-ACB0-441B7178155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67356" y="-34886"/>
            <a:ext cx="9100644" cy="6359486"/>
          </a:xfrm>
          <a:prstGeom prst="rect">
            <a:avLst/>
          </a:prstGeom>
        </p:spPr>
      </p:pic>
    </p:spTree>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645</TotalTime>
  <Words>688</Words>
  <Application>Microsoft Office PowerPoint</Application>
  <PresentationFormat>Widescreen</PresentationFormat>
  <Paragraphs>73</Paragraphs>
  <Slides>24</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24</vt:i4>
      </vt:variant>
    </vt:vector>
  </HeadingPairs>
  <TitlesOfParts>
    <vt:vector size="27" baseType="lpstr">
      <vt:lpstr>Arial</vt:lpstr>
      <vt:lpstr>Calibri</vt:lpstr>
      <vt:lpstr>First Sunday after Christmas Day Year A</vt:lpstr>
      <vt:lpstr>Reign of Christ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First Sunday after Christmas Day</dc:title>
  <dc:creator>Anne</dc:creator>
  <cp:lastModifiedBy>Anne Richardson</cp:lastModifiedBy>
  <cp:revision>92</cp:revision>
  <dcterms:created xsi:type="dcterms:W3CDTF">2016-08-31T16:46:43Z</dcterms:created>
  <dcterms:modified xsi:type="dcterms:W3CDTF">2022-10-05T18:10:07Z</dcterms:modified>
</cp:coreProperties>
</file>