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405" r:id="rId3"/>
    <p:sldId id="386" r:id="rId4"/>
    <p:sldId id="399" r:id="rId5"/>
    <p:sldId id="400" r:id="rId6"/>
    <p:sldId id="282" r:id="rId7"/>
    <p:sldId id="382" r:id="rId8"/>
    <p:sldId id="408" r:id="rId9"/>
    <p:sldId id="407" r:id="rId10"/>
    <p:sldId id="383" r:id="rId11"/>
    <p:sldId id="384" r:id="rId12"/>
    <p:sldId id="385" r:id="rId13"/>
    <p:sldId id="406" r:id="rId14"/>
    <p:sldId id="387" r:id="rId15"/>
    <p:sldId id="388" r:id="rId16"/>
    <p:sldId id="389" r:id="rId17"/>
    <p:sldId id="390" r:id="rId18"/>
    <p:sldId id="391" r:id="rId19"/>
    <p:sldId id="392" r:id="rId20"/>
    <p:sldId id="393" r:id="rId21"/>
    <p:sldId id="394" r:id="rId22"/>
    <p:sldId id="395" r:id="rId23"/>
    <p:sldId id="398"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2B30"/>
    <a:srgbClr val="703421"/>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p:cViewPr varScale="1">
        <p:scale>
          <a:sx n="72" d="100"/>
          <a:sy n="72" d="100"/>
        </p:scale>
        <p:origin x="672" y="43"/>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9/27/2022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9/27/2022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295401"/>
            <a:ext cx="8458200" cy="1470025"/>
          </a:xfrm>
        </p:spPr>
        <p:txBody>
          <a:bodyPr>
            <a:noAutofit/>
          </a:bodyPr>
          <a:lstStyle/>
          <a:p>
            <a:r>
              <a:rPr lang="en-US" sz="9600"/>
              <a:t>Fourth </a:t>
            </a:r>
            <a:r>
              <a:rPr lang="en-US" sz="9600" dirty="0"/>
              <a:t>Sunday after Pentecost</a:t>
            </a:r>
          </a:p>
        </p:txBody>
      </p:sp>
      <p:sp>
        <p:nvSpPr>
          <p:cNvPr id="3" name="Subtitle 2"/>
          <p:cNvSpPr>
            <a:spLocks noGrp="1"/>
          </p:cNvSpPr>
          <p:nvPr>
            <p:ph type="subTitle" idx="1"/>
          </p:nvPr>
        </p:nvSpPr>
        <p:spPr>
          <a:xfrm>
            <a:off x="2895600" y="37338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0" y="4876800"/>
            <a:ext cx="9144000" cy="1815882"/>
          </a:xfrm>
          <a:prstGeom prst="rect">
            <a:avLst/>
          </a:prstGeom>
          <a:solidFill>
            <a:srgbClr val="4A2B30">
              <a:alpha val="65000"/>
            </a:srgbClr>
          </a:solidFill>
        </p:spPr>
        <p:txBody>
          <a:bodyPr wrap="square">
            <a:spAutoFit/>
          </a:bodyPr>
          <a:lstStyle/>
          <a:p>
            <a:r>
              <a:rPr lang="en-US" sz="2800" dirty="0"/>
              <a:t>Genesis 21:8-21 and Psalm 86:1-10, 16-17</a:t>
            </a:r>
          </a:p>
          <a:p>
            <a:r>
              <a:rPr lang="en-US" sz="2800" dirty="0"/>
              <a:t>Jeremiah 20:7-13 and Psalm 69:7-10, (11-15), 16-18</a:t>
            </a:r>
          </a:p>
          <a:p>
            <a:r>
              <a:rPr lang="en-US" sz="2800" dirty="0"/>
              <a:t>Romans 6:1b-11</a:t>
            </a:r>
          </a:p>
          <a:p>
            <a:r>
              <a:rPr lang="en-US" sz="2800" dirty="0"/>
              <a:t>Matthew 10:24-39 </a:t>
            </a:r>
            <a:r>
              <a:rPr lang="fi-FI" sz="2800" dirty="0"/>
              <a:t>	</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239000" cy="1754326"/>
          </a:xfrm>
          <a:prstGeom prst="rect">
            <a:avLst/>
          </a:prstGeom>
        </p:spPr>
        <p:txBody>
          <a:bodyPr wrap="square">
            <a:spAutoFit/>
          </a:bodyPr>
          <a:lstStyle/>
          <a:p>
            <a:r>
              <a:rPr lang="en-US" sz="3600" dirty="0"/>
              <a:t>Turn to me and be gracious to me; give your strength to your servant; save the child of your serving girl.</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86:16</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05962"/>
            <a:ext cx="2743200" cy="1323439"/>
          </a:xfrm>
          <a:prstGeom prst="rect">
            <a:avLst/>
          </a:prstGeom>
          <a:noFill/>
        </p:spPr>
        <p:txBody>
          <a:bodyPr wrap="square" rtlCol="0">
            <a:spAutoFit/>
          </a:bodyPr>
          <a:lstStyle/>
          <a:p>
            <a:pPr algn="ctr"/>
            <a:r>
              <a:rPr lang="en-US" sz="1600" dirty="0">
                <a:solidFill>
                  <a:schemeClr val="tx1">
                    <a:lumMod val="95000"/>
                  </a:schemeClr>
                </a:solidFill>
              </a:rPr>
              <a:t>Sherry, Sir?</a:t>
            </a:r>
          </a:p>
          <a:p>
            <a:pPr algn="ctr"/>
            <a:r>
              <a:rPr lang="en-US" sz="1600" dirty="0">
                <a:solidFill>
                  <a:schemeClr val="tx1">
                    <a:lumMod val="95000"/>
                  </a:schemeClr>
                </a:solidFill>
              </a:rPr>
              <a:t>Thomas Waterman Wood  </a:t>
            </a:r>
          </a:p>
          <a:p>
            <a:pPr algn="ctr"/>
            <a:endParaRPr lang="en-US" sz="1600" dirty="0">
              <a:solidFill>
                <a:schemeClr val="tx1">
                  <a:lumMod val="95000"/>
                </a:schemeClr>
              </a:solidFill>
            </a:endParaRPr>
          </a:p>
          <a:p>
            <a:pPr algn="ctr"/>
            <a:r>
              <a:rPr lang="en-US" sz="1600" dirty="0">
                <a:solidFill>
                  <a:schemeClr val="tx1">
                    <a:lumMod val="95000"/>
                  </a:schemeClr>
                </a:solidFill>
              </a:rPr>
              <a:t>Detroit Institute of the Arts, Detroit, MI</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78400" y="76200"/>
            <a:ext cx="5080000" cy="67818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162800" cy="1754326"/>
          </a:xfrm>
          <a:prstGeom prst="rect">
            <a:avLst/>
          </a:prstGeom>
        </p:spPr>
        <p:txBody>
          <a:bodyPr wrap="square">
            <a:spAutoFit/>
          </a:bodyPr>
          <a:lstStyle/>
          <a:p>
            <a:r>
              <a:rPr lang="en-US" sz="3600" dirty="0"/>
              <a:t>Sing to the LORD; praise the LORD! For he has delivered the life of the needy …</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Jeremiah 20:13</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029200"/>
            <a:ext cx="1981200" cy="1569660"/>
          </a:xfrm>
          <a:prstGeom prst="rect">
            <a:avLst/>
          </a:prstGeom>
          <a:noFill/>
        </p:spPr>
        <p:txBody>
          <a:bodyPr wrap="square" rtlCol="0">
            <a:spAutoFit/>
          </a:bodyPr>
          <a:lstStyle/>
          <a:p>
            <a:pPr algn="ctr"/>
            <a:r>
              <a:rPr lang="en-US" sz="1600" dirty="0">
                <a:solidFill>
                  <a:schemeClr val="tx1">
                    <a:lumMod val="95000"/>
                  </a:schemeClr>
                </a:solidFill>
              </a:rPr>
              <a:t>Lift Every Voice and Sing, or, The Harp</a:t>
            </a:r>
          </a:p>
          <a:p>
            <a:pPr algn="ctr"/>
            <a:endParaRPr lang="en-US" sz="1600" dirty="0">
              <a:solidFill>
                <a:schemeClr val="tx1">
                  <a:lumMod val="95000"/>
                </a:schemeClr>
              </a:solidFill>
            </a:endParaRPr>
          </a:p>
          <a:p>
            <a:pPr algn="ctr"/>
            <a:r>
              <a:rPr lang="en-US" sz="1600" dirty="0">
                <a:solidFill>
                  <a:schemeClr val="tx1">
                    <a:lumMod val="95000"/>
                  </a:schemeClr>
                </a:solidFill>
              </a:rPr>
              <a:t>Augusta Savage</a:t>
            </a:r>
          </a:p>
          <a:p>
            <a:pPr algn="ctr"/>
            <a:r>
              <a:rPr lang="en-US" sz="1600" dirty="0">
                <a:solidFill>
                  <a:schemeClr val="tx1">
                    <a:lumMod val="95000"/>
                  </a:schemeClr>
                </a:solidFill>
              </a:rPr>
              <a:t>1939 New York World's Fair</a:t>
            </a:r>
          </a:p>
        </p:txBody>
      </p:sp>
      <p:pic>
        <p:nvPicPr>
          <p:cNvPr id="2" name="Picture 1"/>
          <p:cNvPicPr>
            <a:picLocks noChangeAspect="1"/>
          </p:cNvPicPr>
          <p:nvPr/>
        </p:nvPicPr>
        <p:blipFill>
          <a:blip r:embed="rId2"/>
          <a:stretch>
            <a:fillRect/>
          </a:stretch>
        </p:blipFill>
        <p:spPr>
          <a:xfrm>
            <a:off x="4648201" y="75624"/>
            <a:ext cx="5874660" cy="6782377"/>
          </a:xfrm>
          <a:prstGeom prst="rect">
            <a:avLst/>
          </a:prstGeom>
        </p:spPr>
      </p:pic>
    </p:spTree>
    <p:extLst>
      <p:ext uri="{BB962C8B-B14F-4D97-AF65-F5344CB8AC3E}">
        <p14:creationId xmlns:p14="http://schemas.microsoft.com/office/powerpoint/2010/main" val="386779364"/>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2398931"/>
          </a:xfrm>
          <a:prstGeom prst="rect">
            <a:avLst/>
          </a:prstGeom>
        </p:spPr>
        <p:txBody>
          <a:bodyPr wrap="square">
            <a:spAutoFit/>
          </a:bodyPr>
          <a:lstStyle/>
          <a:p>
            <a:r>
              <a:rPr lang="en-US" sz="3600" dirty="0"/>
              <a:t>But as for me, my prayer is to you, O LORD. At an acceptable time, O God, in the abundance of your steadfast love, answer me.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69:13</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err="1">
                <a:solidFill>
                  <a:schemeClr val="tx1">
                    <a:lumMod val="95000"/>
                  </a:schemeClr>
                </a:solidFill>
              </a:rPr>
              <a:t>Oracion</a:t>
            </a:r>
            <a:r>
              <a:rPr lang="en-US" sz="1600" dirty="0">
                <a:solidFill>
                  <a:schemeClr val="tx1">
                    <a:lumMod val="95000"/>
                  </a:schemeClr>
                </a:solidFill>
              </a:rPr>
              <a:t> (Prayer)  -- </a:t>
            </a:r>
            <a:r>
              <a:rPr lang="en-US" sz="1600" dirty="0" err="1">
                <a:solidFill>
                  <a:schemeClr val="tx1">
                    <a:lumMod val="95000"/>
                  </a:schemeClr>
                </a:solidFill>
              </a:rPr>
              <a:t>Orta</a:t>
            </a:r>
            <a:r>
              <a:rPr lang="en-US" sz="1600" dirty="0">
                <a:solidFill>
                  <a:schemeClr val="tx1">
                    <a:lumMod val="95000"/>
                  </a:schemeClr>
                </a:solidFill>
              </a:rPr>
              <a:t> Woodworking, Lakeland, FL</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304801"/>
            <a:ext cx="8458200" cy="5534173"/>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275344"/>
            <a:ext cx="7467600" cy="2308324"/>
          </a:xfrm>
          <a:prstGeom prst="rect">
            <a:avLst/>
          </a:prstGeom>
        </p:spPr>
        <p:txBody>
          <a:bodyPr wrap="square">
            <a:spAutoFit/>
          </a:bodyPr>
          <a:lstStyle/>
          <a:p>
            <a:r>
              <a:rPr lang="en-US" sz="3600" dirty="0"/>
              <a:t>… just as Christ was raised from the dead by the glory of the Father, so we too might walk in the newness of life.</a:t>
            </a:r>
          </a:p>
          <a:p>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Romans </a:t>
            </a:r>
            <a:r>
              <a:rPr lang="en-US" sz="2400" dirty="0" err="1">
                <a:solidFill>
                  <a:schemeClr val="tx1">
                    <a:lumMod val="95000"/>
                  </a:schemeClr>
                </a:solidFill>
              </a:rPr>
              <a:t>6:4b</a:t>
            </a:r>
            <a:endParaRPr lang="en-US" sz="2400" dirty="0">
              <a:solidFill>
                <a:schemeClr val="tx1">
                  <a:lumMod val="95000"/>
                </a:schemeClr>
              </a:solidFill>
            </a:endParaRP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Hunger Walk, Living Church of God, Atlanta, GA</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368350"/>
            <a:ext cx="9159514" cy="5803851"/>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Are not two sparrows sold for a penny? Yet not one of them will fall to the ground apart from your Father.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10:29</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57801"/>
            <a:ext cx="2895600" cy="1354217"/>
          </a:xfrm>
          <a:prstGeom prst="rect">
            <a:avLst/>
          </a:prstGeom>
          <a:noFill/>
        </p:spPr>
        <p:txBody>
          <a:bodyPr wrap="square" rtlCol="0">
            <a:spAutoFit/>
          </a:bodyPr>
          <a:lstStyle/>
          <a:p>
            <a:pPr algn="ctr"/>
            <a:r>
              <a:rPr lang="en-US" sz="1600" dirty="0" err="1">
                <a:solidFill>
                  <a:schemeClr val="tx1">
                    <a:lumMod val="95000"/>
                  </a:schemeClr>
                </a:solidFill>
              </a:rPr>
              <a:t>Thistlefinch</a:t>
            </a: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Carl </a:t>
            </a:r>
            <a:r>
              <a:rPr lang="en-US" sz="1600" dirty="0" err="1">
                <a:solidFill>
                  <a:schemeClr val="tx1">
                    <a:lumMod val="95000"/>
                  </a:schemeClr>
                </a:solidFill>
              </a:rPr>
              <a:t>Fabritius</a:t>
            </a:r>
            <a:endParaRPr lang="en-US" sz="1600" dirty="0">
              <a:solidFill>
                <a:schemeClr val="tx1">
                  <a:lumMod val="95000"/>
                </a:schemeClr>
              </a:solidFill>
            </a:endParaRPr>
          </a:p>
          <a:p>
            <a:pPr algn="ctr"/>
            <a:r>
              <a:rPr lang="en-US" sz="1600" dirty="0" err="1">
                <a:solidFill>
                  <a:schemeClr val="tx1">
                    <a:lumMod val="95000"/>
                  </a:schemeClr>
                </a:solidFill>
              </a:rPr>
              <a:t>Mauritshuis</a:t>
            </a:r>
            <a:endParaRPr lang="en-US" sz="1600" dirty="0">
              <a:solidFill>
                <a:schemeClr val="tx1">
                  <a:lumMod val="95000"/>
                </a:schemeClr>
              </a:solidFill>
            </a:endParaRPr>
          </a:p>
          <a:p>
            <a:pPr algn="ctr"/>
            <a:r>
              <a:rPr lang="en-US" sz="1600" dirty="0">
                <a:solidFill>
                  <a:schemeClr val="tx1">
                    <a:lumMod val="95000"/>
                  </a:schemeClr>
                </a:solidFill>
              </a:rPr>
              <a:t>The Hague, Netherlands</a:t>
            </a:r>
          </a:p>
        </p:txBody>
      </p:sp>
      <p:pic>
        <p:nvPicPr>
          <p:cNvPr id="2" name="Picture 1"/>
          <p:cNvPicPr>
            <a:picLocks noChangeAspect="1"/>
          </p:cNvPicPr>
          <p:nvPr/>
        </p:nvPicPr>
        <p:blipFill>
          <a:blip r:embed="rId2"/>
          <a:stretch>
            <a:fillRect/>
          </a:stretch>
        </p:blipFill>
        <p:spPr>
          <a:xfrm>
            <a:off x="5105401" y="-22804"/>
            <a:ext cx="4678947" cy="6880804"/>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010400" cy="1200329"/>
          </a:xfrm>
          <a:prstGeom prst="rect">
            <a:avLst/>
          </a:prstGeom>
        </p:spPr>
        <p:txBody>
          <a:bodyPr wrap="square">
            <a:spAutoFit/>
          </a:bodyPr>
          <a:lstStyle/>
          <a:p>
            <a:r>
              <a:rPr lang="en-US" sz="3600" dirty="0"/>
              <a:t>Sarah … said to Abraham, "Cast out this slave woman with her son…"</a:t>
            </a:r>
            <a:endParaRPr lang="en-US" sz="3600" dirty="0">
              <a:cs typeface="Arial" pitchFamily="34" charset="0"/>
            </a:endParaRPr>
          </a:p>
        </p:txBody>
      </p:sp>
      <p:sp>
        <p:nvSpPr>
          <p:cNvPr id="5" name="TextBox 4"/>
          <p:cNvSpPr txBox="1"/>
          <p:nvPr/>
        </p:nvSpPr>
        <p:spPr>
          <a:xfrm>
            <a:off x="5867400" y="4114801"/>
            <a:ext cx="3352800" cy="461665"/>
          </a:xfrm>
          <a:prstGeom prst="rect">
            <a:avLst/>
          </a:prstGeom>
          <a:noFill/>
        </p:spPr>
        <p:txBody>
          <a:bodyPr wrap="square" rtlCol="0">
            <a:spAutoFit/>
          </a:bodyPr>
          <a:lstStyle/>
          <a:p>
            <a:pPr algn="ctr"/>
            <a:r>
              <a:rPr lang="en-US" sz="2400" dirty="0">
                <a:solidFill>
                  <a:schemeClr val="tx1">
                    <a:lumMod val="95000"/>
                  </a:schemeClr>
                </a:solidFill>
              </a:rPr>
              <a:t>Genesis </a:t>
            </a:r>
            <a:r>
              <a:rPr lang="en-US" sz="2400" dirty="0" err="1">
                <a:solidFill>
                  <a:schemeClr val="tx1">
                    <a:lumMod val="95000"/>
                  </a:schemeClr>
                </a:solidFill>
              </a:rPr>
              <a:t>21:9a</a:t>
            </a:r>
            <a:r>
              <a:rPr lang="en-US" sz="2400" dirty="0">
                <a:solidFill>
                  <a:schemeClr val="tx1">
                    <a:lumMod val="95000"/>
                  </a:schemeClr>
                </a:solidFill>
              </a:rPr>
              <a:t>, </a:t>
            </a:r>
            <a:r>
              <a:rPr lang="en-US" sz="2400" dirty="0" err="1">
                <a:solidFill>
                  <a:schemeClr val="tx1">
                    <a:lumMod val="95000"/>
                  </a:schemeClr>
                </a:solidFill>
              </a:rPr>
              <a:t>22a</a:t>
            </a:r>
            <a:endParaRPr lang="en-US" sz="2400" dirty="0">
              <a:solidFill>
                <a:schemeClr val="tx1">
                  <a:lumMod val="95000"/>
                </a:schemeClr>
              </a:solidFill>
            </a:endParaRPr>
          </a:p>
        </p:txBody>
      </p:sp>
    </p:spTree>
    <p:extLst>
      <p:ext uri="{BB962C8B-B14F-4D97-AF65-F5344CB8AC3E}">
        <p14:creationId xmlns:p14="http://schemas.microsoft.com/office/powerpoint/2010/main" val="3401244007"/>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438401"/>
            <a:ext cx="7315200" cy="1200329"/>
          </a:xfrm>
          <a:prstGeom prst="rect">
            <a:avLst/>
          </a:prstGeom>
        </p:spPr>
        <p:txBody>
          <a:bodyPr wrap="square">
            <a:spAutoFit/>
          </a:bodyPr>
          <a:lstStyle/>
          <a:p>
            <a:r>
              <a:rPr lang="en-US" sz="3600" dirty="0"/>
              <a:t>What I say to you in the dark, </a:t>
            </a:r>
          </a:p>
          <a:p>
            <a:r>
              <a:rPr lang="en-US" sz="3600" dirty="0"/>
              <a:t>tell in the light; </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a:t>
            </a:r>
            <a:r>
              <a:rPr lang="en-US" sz="2400" dirty="0" err="1">
                <a:solidFill>
                  <a:schemeClr val="tx1">
                    <a:lumMod val="95000"/>
                  </a:schemeClr>
                </a:solidFill>
              </a:rPr>
              <a:t>10:27a</a:t>
            </a:r>
            <a:endParaRPr lang="en-US" sz="2400" dirty="0">
              <a:solidFill>
                <a:schemeClr val="tx1">
                  <a:lumMod val="95000"/>
                </a:schemeClr>
              </a:solidFill>
            </a:endParaRP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552182"/>
            <a:ext cx="3352800" cy="1077218"/>
          </a:xfrm>
          <a:prstGeom prst="rect">
            <a:avLst/>
          </a:prstGeom>
          <a:noFill/>
        </p:spPr>
        <p:txBody>
          <a:bodyPr wrap="square" rtlCol="0">
            <a:spAutoFit/>
          </a:bodyPr>
          <a:lstStyle/>
          <a:p>
            <a:pPr algn="ctr"/>
            <a:r>
              <a:rPr lang="en-US" sz="1600" dirty="0">
                <a:solidFill>
                  <a:schemeClr val="tx1">
                    <a:lumMod val="95000"/>
                  </a:schemeClr>
                </a:solidFill>
              </a:rPr>
              <a:t>Cristo </a:t>
            </a:r>
            <a:r>
              <a:rPr lang="en-US" sz="1600" dirty="0" err="1">
                <a:solidFill>
                  <a:schemeClr val="tx1">
                    <a:lumMod val="95000"/>
                  </a:schemeClr>
                </a:solidFill>
              </a:rPr>
              <a:t>Es</a:t>
            </a:r>
            <a:r>
              <a:rPr lang="en-US" sz="1600" dirty="0">
                <a:solidFill>
                  <a:schemeClr val="tx1">
                    <a:lumMod val="95000"/>
                  </a:schemeClr>
                </a:solidFill>
              </a:rPr>
              <a:t> Nuestra Luz</a:t>
            </a:r>
          </a:p>
          <a:p>
            <a:pPr algn="ctr"/>
            <a:endParaRPr lang="en-US" sz="1600" dirty="0">
              <a:solidFill>
                <a:schemeClr val="tx1">
                  <a:lumMod val="95000"/>
                </a:schemeClr>
              </a:solidFill>
            </a:endParaRPr>
          </a:p>
          <a:p>
            <a:pPr algn="ctr"/>
            <a:r>
              <a:rPr lang="en-US" sz="1600" dirty="0" err="1">
                <a:solidFill>
                  <a:schemeClr val="tx1">
                    <a:lumMod val="95000"/>
                  </a:schemeClr>
                </a:solidFill>
              </a:rPr>
              <a:t>LaSalette</a:t>
            </a:r>
            <a:r>
              <a:rPr lang="en-US" sz="1600" dirty="0">
                <a:solidFill>
                  <a:schemeClr val="tx1">
                    <a:lumMod val="95000"/>
                  </a:schemeClr>
                </a:solidFill>
              </a:rPr>
              <a:t> Festival of Light</a:t>
            </a:r>
          </a:p>
          <a:p>
            <a:pPr algn="ctr"/>
            <a:r>
              <a:rPr lang="en-US" sz="1600" dirty="0">
                <a:solidFill>
                  <a:schemeClr val="tx1">
                    <a:lumMod val="95000"/>
                  </a:schemeClr>
                </a:solidFill>
              </a:rPr>
              <a:t>Attleboro, MA</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1" y="0"/>
            <a:ext cx="5146589" cy="68580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362200"/>
            <a:ext cx="7467600" cy="1754326"/>
          </a:xfrm>
          <a:prstGeom prst="rect">
            <a:avLst/>
          </a:prstGeom>
        </p:spPr>
        <p:txBody>
          <a:bodyPr wrap="square">
            <a:spAutoFit/>
          </a:bodyPr>
          <a:lstStyle/>
          <a:p>
            <a:r>
              <a:rPr lang="en-US" sz="3600" dirty="0"/>
              <a:t>and what you hear whispered, proclaim from the housetops.</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a:t>
            </a:r>
            <a:r>
              <a:rPr lang="en-US" sz="2400" dirty="0" err="1">
                <a:solidFill>
                  <a:schemeClr val="tx1">
                    <a:lumMod val="95000"/>
                  </a:schemeClr>
                </a:solidFill>
              </a:rPr>
              <a:t>10:27b</a:t>
            </a:r>
            <a:endParaRPr lang="en-US" sz="2400" dirty="0">
              <a:solidFill>
                <a:schemeClr val="tx1">
                  <a:lumMod val="95000"/>
                </a:schemeClr>
              </a:solidFill>
            </a:endParaRP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410200"/>
            <a:ext cx="1828800" cy="1077218"/>
          </a:xfrm>
          <a:prstGeom prst="rect">
            <a:avLst/>
          </a:prstGeom>
          <a:noFill/>
        </p:spPr>
        <p:txBody>
          <a:bodyPr wrap="square" rtlCol="0">
            <a:spAutoFit/>
          </a:bodyPr>
          <a:lstStyle/>
          <a:p>
            <a:pPr algn="ctr"/>
            <a:r>
              <a:rPr lang="en-US" sz="1600" dirty="0">
                <a:solidFill>
                  <a:schemeClr val="tx1">
                    <a:lumMod val="95000"/>
                  </a:schemeClr>
                </a:solidFill>
              </a:rPr>
              <a:t>Cathedral of Our Lady of Peace</a:t>
            </a:r>
          </a:p>
          <a:p>
            <a:pPr algn="ctr"/>
            <a:endParaRPr lang="en-US" sz="1600" dirty="0">
              <a:solidFill>
                <a:schemeClr val="tx1">
                  <a:lumMod val="95000"/>
                </a:schemeClr>
              </a:solidFill>
            </a:endParaRPr>
          </a:p>
          <a:p>
            <a:pPr algn="ctr"/>
            <a:r>
              <a:rPr lang="en-US" sz="1600" dirty="0">
                <a:solidFill>
                  <a:schemeClr val="tx1">
                    <a:lumMod val="95000"/>
                  </a:schemeClr>
                </a:solidFill>
              </a:rPr>
              <a:t> N'Djamena, Chad</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0" y="221236"/>
            <a:ext cx="5562600" cy="6484364"/>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6868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https://commons.wikimedia.org/wiki/File:Abraham_verstoot_Hagar_en_Isma%C3%ABl,_RP-P-OB-1588.jpg</a:t>
            </a:r>
          </a:p>
          <a:p>
            <a:pPr>
              <a:buNone/>
            </a:pPr>
            <a:r>
              <a:rPr lang="en-US" sz="1600" dirty="0"/>
              <a:t>http://diglib.library.vanderbilt.edu/act-imagelink.pl?RC=54092</a:t>
            </a:r>
          </a:p>
          <a:p>
            <a:pPr>
              <a:buNone/>
            </a:pPr>
            <a:r>
              <a:rPr lang="en-US" sz="1600" dirty="0"/>
              <a:t>https://</a:t>
            </a:r>
            <a:r>
              <a:rPr lang="en-US" sz="1600" dirty="0" err="1"/>
              <a:t>commons.wikimedia.org</a:t>
            </a:r>
            <a:r>
              <a:rPr lang="en-US" sz="1600" dirty="0"/>
              <a:t>/wiki/File:Carel_</a:t>
            </a:r>
            <a:r>
              <a:rPr lang="en-US" sz="1600" dirty="0" err="1"/>
              <a:t>Fabritius</a:t>
            </a:r>
            <a:r>
              <a:rPr lang="en-US" sz="1600" dirty="0"/>
              <a:t>_-_</a:t>
            </a:r>
            <a:r>
              <a:rPr lang="en-US" sz="1600" dirty="0" err="1"/>
              <a:t>Hagar_and_the_Angel</a:t>
            </a:r>
            <a:r>
              <a:rPr lang="en-US" sz="1600" dirty="0"/>
              <a:t>_-_</a:t>
            </a:r>
            <a:r>
              <a:rPr lang="en-US" sz="1600" dirty="0" err="1"/>
              <a:t>WGA07722.jpg</a:t>
            </a:r>
            <a:endParaRPr lang="en-US" sz="1600" dirty="0"/>
          </a:p>
          <a:p>
            <a:pPr>
              <a:buNone/>
            </a:pPr>
            <a:r>
              <a:rPr lang="en-US" sz="1600" dirty="0"/>
              <a:t>https://</a:t>
            </a:r>
            <a:r>
              <a:rPr lang="en-US" sz="1600" dirty="0" err="1"/>
              <a:t>www.flickr.com</a:t>
            </a:r>
            <a:r>
              <a:rPr lang="en-US" sz="1600" dirty="0"/>
              <a:t>/photos/</a:t>
            </a:r>
            <a:r>
              <a:rPr lang="en-US" sz="1600" dirty="0" err="1"/>
              <a:t>wasabijane</a:t>
            </a:r>
            <a:r>
              <a:rPr lang="en-US" sz="1600" dirty="0"/>
              <a:t>/5802170479</a:t>
            </a:r>
          </a:p>
          <a:p>
            <a:pPr>
              <a:buNone/>
            </a:pPr>
            <a:r>
              <a:rPr lang="en-US" sz="1600" dirty="0"/>
              <a:t>http://</a:t>
            </a:r>
            <a:r>
              <a:rPr lang="en-US" sz="1600" dirty="0" err="1"/>
              <a:t>www.flickr.com</a:t>
            </a:r>
            <a:r>
              <a:rPr lang="en-US" sz="1600" dirty="0"/>
              <a:t>/photos/</a:t>
            </a:r>
            <a:r>
              <a:rPr lang="en-US" sz="1600" dirty="0" err="1"/>
              <a:t>freeparking</a:t>
            </a:r>
            <a:r>
              <a:rPr lang="en-US" sz="1600" dirty="0"/>
              <a:t>/2224821427/</a:t>
            </a:r>
          </a:p>
          <a:p>
            <a:pPr>
              <a:buNone/>
            </a:pPr>
            <a:r>
              <a:rPr lang="en-US" sz="1600" dirty="0"/>
              <a:t>https://</a:t>
            </a:r>
            <a:r>
              <a:rPr lang="en-US" sz="1600" dirty="0" err="1"/>
              <a:t>books.google.com</a:t>
            </a:r>
            <a:r>
              <a:rPr lang="en-US" sz="1600" dirty="0"/>
              <a:t>/</a:t>
            </a:r>
            <a:r>
              <a:rPr lang="en-US" sz="1600" dirty="0" err="1"/>
              <a:t>books?id</a:t>
            </a:r>
            <a:r>
              <a:rPr lang="en-US" sz="1600" dirty="0"/>
              <a:t>=</a:t>
            </a:r>
            <a:r>
              <a:rPr lang="en-US" sz="1600" dirty="0" err="1"/>
              <a:t>5VoEAAAAMBAJ&amp;printsec</a:t>
            </a:r>
            <a:r>
              <a:rPr lang="en-US" sz="1600" dirty="0"/>
              <a:t>=</a:t>
            </a:r>
            <a:r>
              <a:rPr lang="en-US" sz="1600" dirty="0" err="1"/>
              <a:t>frontcover&amp;dq</a:t>
            </a:r>
            <a:r>
              <a:rPr lang="en-US" sz="1600" dirty="0"/>
              <a:t>=</a:t>
            </a:r>
            <a:r>
              <a:rPr lang="en-US" sz="1600" dirty="0" err="1"/>
              <a:t>the+crisis+magazine+1939&amp;hl</a:t>
            </a:r>
            <a:r>
              <a:rPr lang="en-US" sz="1600" dirty="0"/>
              <a:t>=</a:t>
            </a:r>
            <a:r>
              <a:rPr lang="en-US" sz="1600" dirty="0" err="1"/>
              <a:t>en&amp;sa</a:t>
            </a:r>
            <a:r>
              <a:rPr lang="en-US" sz="1600" dirty="0"/>
              <a:t>=</a:t>
            </a:r>
            <a:r>
              <a:rPr lang="en-US" sz="1600" dirty="0" err="1"/>
              <a:t>X&amp;ved</a:t>
            </a:r>
            <a:r>
              <a:rPr lang="en-US" sz="1600" dirty="0"/>
              <a:t>=</a:t>
            </a:r>
            <a:r>
              <a:rPr lang="en-US" sz="1600" dirty="0" err="1"/>
              <a:t>0ahUKEwiy8rT1_d_QAhVL8WMKHWw1AKA4ChDoAQgZMAA#v</a:t>
            </a:r>
            <a:r>
              <a:rPr lang="en-US" sz="1600" dirty="0"/>
              <a:t>=</a:t>
            </a:r>
            <a:r>
              <a:rPr lang="en-US" sz="1600" dirty="0" err="1"/>
              <a:t>onepage&amp;q&amp;f</a:t>
            </a:r>
            <a:r>
              <a:rPr lang="en-US" sz="1600" dirty="0"/>
              <a:t>=false</a:t>
            </a:r>
          </a:p>
          <a:p>
            <a:pPr>
              <a:buNone/>
            </a:pPr>
            <a:r>
              <a:rPr lang="en-US" sz="1600" dirty="0"/>
              <a:t>https://</a:t>
            </a:r>
            <a:r>
              <a:rPr lang="en-US" sz="1600" dirty="0" err="1"/>
              <a:t>www.flickr.com</a:t>
            </a:r>
            <a:r>
              <a:rPr lang="en-US" sz="1600" dirty="0"/>
              <a:t>/photos/</a:t>
            </a:r>
            <a:r>
              <a:rPr lang="en-US" sz="1600" dirty="0" err="1"/>
              <a:t>nickodemo</a:t>
            </a:r>
            <a:r>
              <a:rPr lang="en-US" sz="1600" dirty="0"/>
              <a:t>/3467666088/- Raphael Alvarez</a:t>
            </a:r>
          </a:p>
          <a:p>
            <a:pPr>
              <a:buNone/>
            </a:pPr>
            <a:r>
              <a:rPr lang="en-US" sz="1600" dirty="0"/>
              <a:t>https://</a:t>
            </a:r>
            <a:r>
              <a:rPr lang="en-US" sz="1600" dirty="0" err="1"/>
              <a:t>www.flickr.com</a:t>
            </a:r>
            <a:r>
              <a:rPr lang="en-US" sz="1600" dirty="0"/>
              <a:t>/photos/</a:t>
            </a:r>
            <a:r>
              <a:rPr lang="en-US" sz="1600" dirty="0" err="1"/>
              <a:t>acfb</a:t>
            </a:r>
            <a:r>
              <a:rPr lang="en-US" sz="1600" dirty="0"/>
              <a:t>/16823029210</a:t>
            </a:r>
          </a:p>
          <a:p>
            <a:pPr>
              <a:buNone/>
            </a:pPr>
            <a:r>
              <a:rPr lang="en-US" sz="1600" dirty="0"/>
              <a:t>http://</a:t>
            </a:r>
            <a:r>
              <a:rPr lang="en-US" sz="1600" dirty="0" err="1"/>
              <a:t>www.yorckproject.de</a:t>
            </a:r>
            <a:endParaRPr lang="en-US" sz="1600" dirty="0"/>
          </a:p>
          <a:p>
            <a:pPr>
              <a:buNone/>
            </a:pPr>
            <a:r>
              <a:rPr lang="en-US" sz="1600" dirty="0"/>
              <a:t>http://</a:t>
            </a:r>
            <a:r>
              <a:rPr lang="en-US" sz="1600" dirty="0" err="1"/>
              <a:t>www.flickr.com</a:t>
            </a:r>
            <a:r>
              <a:rPr lang="en-US" sz="1600" dirty="0"/>
              <a:t>/photos/</a:t>
            </a:r>
            <a:r>
              <a:rPr lang="en-US" sz="1600" dirty="0" err="1"/>
              <a:t>heartlover1717</a:t>
            </a:r>
            <a:r>
              <a:rPr lang="en-US" sz="1600" dirty="0"/>
              <a:t>/4141462290/</a:t>
            </a:r>
          </a:p>
          <a:p>
            <a:pPr>
              <a:buNone/>
            </a:pPr>
            <a:r>
              <a:rPr lang="en-US" sz="1600" dirty="0"/>
              <a:t>https://</a:t>
            </a:r>
            <a:r>
              <a:rPr lang="en-US" sz="1600" dirty="0" err="1"/>
              <a:t>commons.m.wikimedia.org</a:t>
            </a:r>
            <a:r>
              <a:rPr lang="en-US" sz="1600" dirty="0"/>
              <a:t>/wiki/File:Church_in_Fort_</a:t>
            </a:r>
            <a:r>
              <a:rPr lang="en-US" sz="1600" dirty="0" err="1"/>
              <a:t>Lamy</a:t>
            </a:r>
            <a:r>
              <a:rPr lang="en-US" sz="1600" dirty="0"/>
              <a:t>,_</a:t>
            </a:r>
            <a:r>
              <a:rPr lang="en-US" sz="1600" dirty="0" err="1"/>
              <a:t>Chad.jpg</a:t>
            </a:r>
            <a:endParaRPr lang="en-US" sz="1600" dirty="0"/>
          </a:p>
          <a:p>
            <a:pPr>
              <a:buNone/>
            </a:pPr>
            <a:endParaRPr lang="en-US" sz="1600" dirty="0"/>
          </a:p>
          <a:p>
            <a:pPr>
              <a:buNone/>
            </a:pPr>
            <a:r>
              <a:rPr lang="en-US" sz="1600" dirty="0"/>
              <a:t>A</a:t>
            </a:r>
            <a:r>
              <a:rPr lang="en-US" sz="1600"/>
              <a:t>dditional </a:t>
            </a:r>
            <a:r>
              <a:rPr lang="en-US" sz="1600" dirty="0"/>
              <a:t>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4480" y="5410201"/>
            <a:ext cx="2667000" cy="1323439"/>
          </a:xfrm>
          <a:prstGeom prst="rect">
            <a:avLst/>
          </a:prstGeom>
          <a:noFill/>
        </p:spPr>
        <p:txBody>
          <a:bodyPr wrap="square" rtlCol="0">
            <a:spAutoFit/>
          </a:bodyPr>
          <a:lstStyle/>
          <a:p>
            <a:pPr algn="ctr"/>
            <a:r>
              <a:rPr lang="en-US" sz="1600" dirty="0">
                <a:solidFill>
                  <a:schemeClr val="tx1">
                    <a:lumMod val="95000"/>
                  </a:schemeClr>
                </a:solidFill>
              </a:rPr>
              <a:t>Sarah and Ishmael Depart</a:t>
            </a:r>
          </a:p>
          <a:p>
            <a:pPr algn="ctr"/>
            <a:endParaRPr lang="en-US" sz="1600" dirty="0">
              <a:solidFill>
                <a:schemeClr val="tx1">
                  <a:lumMod val="95000"/>
                </a:schemeClr>
              </a:solidFill>
            </a:endParaRPr>
          </a:p>
          <a:p>
            <a:pPr algn="ctr"/>
            <a:r>
              <a:rPr lang="en-US" sz="1600" dirty="0">
                <a:solidFill>
                  <a:schemeClr val="tx1">
                    <a:lumMod val="95000"/>
                  </a:schemeClr>
                </a:solidFill>
              </a:rPr>
              <a:t>Lucas van Leyden</a:t>
            </a:r>
          </a:p>
          <a:p>
            <a:pPr algn="ctr"/>
            <a:r>
              <a:rPr lang="en-US" sz="1600" dirty="0">
                <a:solidFill>
                  <a:schemeClr val="tx1">
                    <a:lumMod val="95000"/>
                  </a:schemeClr>
                </a:solidFill>
              </a:rPr>
              <a:t>Rijksmuseum</a:t>
            </a:r>
          </a:p>
          <a:p>
            <a:pPr algn="ctr"/>
            <a:r>
              <a:rPr lang="en-US" sz="1600" dirty="0">
                <a:solidFill>
                  <a:schemeClr val="tx1">
                    <a:lumMod val="95000"/>
                  </a:schemeClr>
                </a:solidFill>
              </a:rPr>
              <a:t>Amsterdam, Netherlands</a:t>
            </a:r>
          </a:p>
        </p:txBody>
      </p:sp>
      <p:pic>
        <p:nvPicPr>
          <p:cNvPr id="2" name="Picture 1">
            <a:extLst>
              <a:ext uri="{FF2B5EF4-FFF2-40B4-BE49-F238E27FC236}">
                <a16:creationId xmlns:a16="http://schemas.microsoft.com/office/drawing/2014/main" id="{D6891F79-0B08-4F40-844E-4E9A73C9A9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9600" y="1"/>
            <a:ext cx="5410201" cy="6863687"/>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God said to Abraham, "Do not be distressed because of the boy and because of your slave woman … I will make a nation of him also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21:12a, 13b</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688920"/>
            <a:ext cx="2743200" cy="2092881"/>
          </a:xfrm>
          <a:prstGeom prst="rect">
            <a:avLst/>
          </a:prstGeom>
          <a:noFill/>
        </p:spPr>
        <p:txBody>
          <a:bodyPr wrap="square" rtlCol="0">
            <a:spAutoFit/>
          </a:bodyPr>
          <a:lstStyle/>
          <a:p>
            <a:pPr algn="ctr"/>
            <a:r>
              <a:rPr lang="en-US" sz="1600" dirty="0">
                <a:solidFill>
                  <a:schemeClr val="tx1">
                    <a:lumMod val="95000"/>
                  </a:schemeClr>
                </a:solidFill>
              </a:rPr>
              <a:t>Departure of Hagar and Ishmael</a:t>
            </a:r>
          </a:p>
          <a:p>
            <a:pPr algn="ctr"/>
            <a:endParaRPr lang="en-US" sz="1600" dirty="0">
              <a:solidFill>
                <a:schemeClr val="tx1">
                  <a:lumMod val="95000"/>
                </a:schemeClr>
              </a:solidFill>
            </a:endParaRPr>
          </a:p>
          <a:p>
            <a:pPr algn="ctr"/>
            <a:r>
              <a:rPr lang="en-US" sz="1600" dirty="0">
                <a:solidFill>
                  <a:schemeClr val="tx1">
                    <a:lumMod val="95000"/>
                  </a:schemeClr>
                </a:solidFill>
              </a:rPr>
              <a:t>William Hamilton</a:t>
            </a:r>
          </a:p>
          <a:p>
            <a:pPr algn="ctr"/>
            <a:r>
              <a:rPr lang="en-US" sz="1600" dirty="0">
                <a:solidFill>
                  <a:schemeClr val="tx1">
                    <a:lumMod val="95000"/>
                  </a:schemeClr>
                </a:solidFill>
              </a:rPr>
              <a:t>The Macklin Bible</a:t>
            </a:r>
          </a:p>
          <a:p>
            <a:pPr algn="ctr"/>
            <a:r>
              <a:rPr lang="en-US" sz="1600" dirty="0">
                <a:solidFill>
                  <a:schemeClr val="tx1">
                    <a:lumMod val="95000"/>
                  </a:schemeClr>
                </a:solidFill>
              </a:rPr>
              <a:t>Jean and Alexander Heard Library</a:t>
            </a:r>
          </a:p>
          <a:p>
            <a:pPr algn="ctr"/>
            <a:r>
              <a:rPr lang="en-US" sz="1600" dirty="0">
                <a:solidFill>
                  <a:schemeClr val="tx1">
                    <a:lumMod val="95000"/>
                  </a:schemeClr>
                </a:solidFill>
              </a:rPr>
              <a:t>Nashville, TN</a:t>
            </a:r>
          </a:p>
        </p:txBody>
      </p:sp>
      <p:pic>
        <p:nvPicPr>
          <p:cNvPr id="2" name="Picture 1"/>
          <p:cNvPicPr>
            <a:picLocks noChangeAspect="1"/>
          </p:cNvPicPr>
          <p:nvPr/>
        </p:nvPicPr>
        <p:blipFill>
          <a:blip r:embed="rId2"/>
          <a:stretch>
            <a:fillRect/>
          </a:stretch>
        </p:blipFill>
        <p:spPr>
          <a:xfrm>
            <a:off x="4648201" y="0"/>
            <a:ext cx="5629275"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"What troubles you, Hagar? Do not be afraid; for God has heard the voice of the boy where he is. </a:t>
            </a:r>
            <a:endParaRPr lang="en-US" sz="3600" dirty="0">
              <a:cs typeface="Arial" pitchFamily="34" charset="0"/>
            </a:endParaRPr>
          </a:p>
        </p:txBody>
      </p:sp>
      <p:sp>
        <p:nvSpPr>
          <p:cNvPr id="4" name="TextBox 3"/>
          <p:cNvSpPr txBox="1"/>
          <p:nvPr/>
        </p:nvSpPr>
        <p:spPr>
          <a:xfrm>
            <a:off x="6019800" y="5181601"/>
            <a:ext cx="3352800" cy="461665"/>
          </a:xfrm>
          <a:prstGeom prst="rect">
            <a:avLst/>
          </a:prstGeom>
          <a:noFill/>
        </p:spPr>
        <p:txBody>
          <a:bodyPr wrap="square" rtlCol="0">
            <a:spAutoFit/>
          </a:bodyPr>
          <a:lstStyle/>
          <a:p>
            <a:pPr algn="ctr"/>
            <a:r>
              <a:rPr lang="en-US" sz="2400" dirty="0">
                <a:solidFill>
                  <a:schemeClr val="tx1">
                    <a:lumMod val="95000"/>
                  </a:schemeClr>
                </a:solidFill>
              </a:rPr>
              <a:t>Genesis </a:t>
            </a:r>
            <a:r>
              <a:rPr lang="en-US" sz="2400" dirty="0" err="1">
                <a:solidFill>
                  <a:schemeClr val="tx1">
                    <a:lumMod val="95000"/>
                  </a:schemeClr>
                </a:solidFill>
              </a:rPr>
              <a:t>21:17b</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257801"/>
            <a:ext cx="2133600" cy="1323439"/>
          </a:xfrm>
          <a:prstGeom prst="rect">
            <a:avLst/>
          </a:prstGeom>
          <a:noFill/>
        </p:spPr>
        <p:txBody>
          <a:bodyPr wrap="square" rtlCol="0">
            <a:spAutoFit/>
          </a:bodyPr>
          <a:lstStyle/>
          <a:p>
            <a:pPr algn="ctr"/>
            <a:r>
              <a:rPr lang="en-US" sz="1600" dirty="0" err="1">
                <a:solidFill>
                  <a:schemeClr val="tx1">
                    <a:lumMod val="95000"/>
                  </a:schemeClr>
                </a:solidFill>
              </a:rPr>
              <a:t>Carel</a:t>
            </a:r>
            <a:r>
              <a:rPr lang="en-US" sz="1600" dirty="0">
                <a:solidFill>
                  <a:schemeClr val="tx1">
                    <a:lumMod val="95000"/>
                  </a:schemeClr>
                </a:solidFill>
              </a:rPr>
              <a:t> </a:t>
            </a:r>
            <a:r>
              <a:rPr lang="en-US" sz="1600" dirty="0" err="1">
                <a:solidFill>
                  <a:schemeClr val="tx1">
                    <a:lumMod val="95000"/>
                  </a:schemeClr>
                </a:solidFill>
              </a:rPr>
              <a:t>Fabritius</a:t>
            </a:r>
            <a:r>
              <a:rPr lang="en-US" sz="1600" dirty="0">
                <a:solidFill>
                  <a:schemeClr val="tx1">
                    <a:lumMod val="95000"/>
                  </a:schemeClr>
                </a:solidFill>
              </a:rPr>
              <a:t>  </a:t>
            </a:r>
          </a:p>
          <a:p>
            <a:pPr algn="ctr"/>
            <a:endParaRPr lang="en-US" sz="1600" dirty="0">
              <a:solidFill>
                <a:schemeClr val="tx1">
                  <a:lumMod val="95000"/>
                </a:schemeClr>
              </a:solidFill>
            </a:endParaRPr>
          </a:p>
          <a:p>
            <a:pPr algn="ctr"/>
            <a:r>
              <a:rPr lang="en-US" sz="1600" dirty="0">
                <a:solidFill>
                  <a:schemeClr val="tx1">
                    <a:lumMod val="95000"/>
                  </a:schemeClr>
                </a:solidFill>
              </a:rPr>
              <a:t>Hagar and the Angel  </a:t>
            </a:r>
            <a:r>
              <a:rPr lang="en-US" sz="1600" dirty="0" err="1">
                <a:solidFill>
                  <a:schemeClr val="tx1">
                    <a:lumMod val="95000"/>
                  </a:schemeClr>
                </a:solidFill>
              </a:rPr>
              <a:t>Residenzgalerie</a:t>
            </a:r>
            <a:r>
              <a:rPr lang="en-US" sz="1600" dirty="0">
                <a:solidFill>
                  <a:schemeClr val="tx1">
                    <a:lumMod val="95000"/>
                  </a:schemeClr>
                </a:solidFill>
              </a:rPr>
              <a:t> Salzburg, Austria </a:t>
            </a:r>
          </a:p>
        </p:txBody>
      </p:sp>
      <p:pic>
        <p:nvPicPr>
          <p:cNvPr id="2" name="Picture 1"/>
          <p:cNvPicPr>
            <a:picLocks noChangeAspect="1"/>
          </p:cNvPicPr>
          <p:nvPr/>
        </p:nvPicPr>
        <p:blipFill>
          <a:blip r:embed="rId2"/>
          <a:stretch>
            <a:fillRect/>
          </a:stretch>
        </p:blipFill>
        <p:spPr>
          <a:xfrm>
            <a:off x="4211590" y="46182"/>
            <a:ext cx="5846811" cy="6811819"/>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1"/>
            <a:ext cx="7467600" cy="1200329"/>
          </a:xfrm>
          <a:prstGeom prst="rect">
            <a:avLst/>
          </a:prstGeom>
        </p:spPr>
        <p:txBody>
          <a:bodyPr wrap="square">
            <a:spAutoFit/>
          </a:bodyPr>
          <a:lstStyle/>
          <a:p>
            <a:r>
              <a:rPr lang="en-US" sz="3600" dirty="0"/>
              <a:t>"Come, lift up the boy and hold him fast with your hand…"</a:t>
            </a:r>
            <a:endParaRPr lang="en-US" sz="3600" dirty="0">
              <a:cs typeface="Arial" pitchFamily="34" charset="0"/>
            </a:endParaRPr>
          </a:p>
        </p:txBody>
      </p:sp>
      <p:sp>
        <p:nvSpPr>
          <p:cNvPr id="4" name="TextBox 3"/>
          <p:cNvSpPr txBox="1"/>
          <p:nvPr/>
        </p:nvSpPr>
        <p:spPr>
          <a:xfrm>
            <a:off x="5867400" y="4724401"/>
            <a:ext cx="3352800" cy="461665"/>
          </a:xfrm>
          <a:prstGeom prst="rect">
            <a:avLst/>
          </a:prstGeom>
          <a:noFill/>
        </p:spPr>
        <p:txBody>
          <a:bodyPr wrap="square" rtlCol="0">
            <a:spAutoFit/>
          </a:bodyPr>
          <a:lstStyle/>
          <a:p>
            <a:pPr algn="ctr"/>
            <a:r>
              <a:rPr lang="en-US" sz="2400" dirty="0">
                <a:solidFill>
                  <a:schemeClr val="tx1">
                    <a:lumMod val="95000"/>
                  </a:schemeClr>
                </a:solidFill>
              </a:rPr>
              <a:t>Genesis </a:t>
            </a:r>
            <a:r>
              <a:rPr lang="en-US" sz="2400" dirty="0" err="1">
                <a:solidFill>
                  <a:schemeClr val="tx1">
                    <a:lumMod val="95000"/>
                  </a:schemeClr>
                </a:solidFill>
              </a:rPr>
              <a:t>21:18a</a:t>
            </a:r>
            <a:endParaRPr lang="en-US" sz="2400" dirty="0">
              <a:solidFill>
                <a:schemeClr val="tx1">
                  <a:lumMod val="95000"/>
                </a:schemeClr>
              </a:solidFill>
            </a:endParaRPr>
          </a:p>
        </p:txBody>
      </p:sp>
    </p:spTree>
    <p:extLst>
      <p:ext uri="{BB962C8B-B14F-4D97-AF65-F5344CB8AC3E}">
        <p14:creationId xmlns:p14="http://schemas.microsoft.com/office/powerpoint/2010/main" val="2353151870"/>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599" y="6400800"/>
            <a:ext cx="8763000" cy="338554"/>
          </a:xfrm>
          <a:prstGeom prst="rect">
            <a:avLst/>
          </a:prstGeom>
          <a:noFill/>
        </p:spPr>
        <p:txBody>
          <a:bodyPr wrap="square" rtlCol="0">
            <a:spAutoFit/>
          </a:bodyPr>
          <a:lstStyle/>
          <a:p>
            <a:pPr algn="ctr"/>
            <a:r>
              <a:rPr lang="en-US" sz="1600" dirty="0">
                <a:solidFill>
                  <a:schemeClr val="tx1">
                    <a:lumMod val="95000"/>
                  </a:schemeClr>
                </a:solidFill>
              </a:rPr>
              <a:t>The Angel Called to Hagar  --  Westminster Presbyterian Church, Minneapolis, MN</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95684" y="381000"/>
            <a:ext cx="7476833" cy="5791200"/>
          </a:xfrm>
          <a:prstGeom prst="rect">
            <a:avLst/>
          </a:prstGeom>
        </p:spPr>
      </p:pic>
    </p:spTree>
    <p:extLst>
      <p:ext uri="{BB962C8B-B14F-4D97-AF65-F5344CB8AC3E}">
        <p14:creationId xmlns:p14="http://schemas.microsoft.com/office/powerpoint/2010/main" val="593003009"/>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2789</TotalTime>
  <Words>735</Words>
  <Application>Microsoft Office PowerPoint</Application>
  <PresentationFormat>Widescreen</PresentationFormat>
  <Paragraphs>83</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Fourth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83</cp:revision>
  <dcterms:created xsi:type="dcterms:W3CDTF">2016-08-31T16:46:43Z</dcterms:created>
  <dcterms:modified xsi:type="dcterms:W3CDTF">2022-09-27T18:30:44Z</dcterms:modified>
</cp:coreProperties>
</file>