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410" r:id="rId5"/>
    <p:sldId id="411" r:id="rId6"/>
    <p:sldId id="412" r:id="rId7"/>
    <p:sldId id="413" r:id="rId8"/>
    <p:sldId id="414" r:id="rId9"/>
    <p:sldId id="415" r:id="rId10"/>
    <p:sldId id="416" r:id="rId11"/>
    <p:sldId id="417" r:id="rId12"/>
    <p:sldId id="418" r:id="rId13"/>
    <p:sldId id="419" r:id="rId14"/>
    <p:sldId id="436" r:id="rId15"/>
    <p:sldId id="420" r:id="rId16"/>
    <p:sldId id="421" r:id="rId17"/>
    <p:sldId id="422" r:id="rId18"/>
    <p:sldId id="423" r:id="rId19"/>
    <p:sldId id="424" r:id="rId20"/>
    <p:sldId id="429" r:id="rId21"/>
    <p:sldId id="426" r:id="rId22"/>
    <p:sldId id="428" r:id="rId23"/>
    <p:sldId id="425"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87" autoAdjust="0"/>
    <p:restoredTop sz="94694"/>
  </p:normalViewPr>
  <p:slideViewPr>
    <p:cSldViewPr>
      <p:cViewPr varScale="1">
        <p:scale>
          <a:sx n="70" d="100"/>
          <a:sy n="70" d="100"/>
        </p:scale>
        <p:origin x="53" y="9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000" dirty="0"/>
              <a:t>Second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867400"/>
            <a:ext cx="12115800" cy="954107"/>
          </a:xfrm>
          <a:prstGeom prst="rect">
            <a:avLst/>
          </a:prstGeom>
        </p:spPr>
        <p:txBody>
          <a:bodyPr wrap="square">
            <a:spAutoFit/>
          </a:bodyPr>
          <a:lstStyle/>
          <a:p>
            <a:pPr algn="ctr"/>
            <a:r>
              <a:rPr lang="en-US" sz="2800" dirty="0"/>
              <a:t>Genesis 12:1-9 and Psalm 33:1-12  •  Hosea 5:15-6:6 and Psalm 50:7-15</a:t>
            </a:r>
          </a:p>
          <a:p>
            <a:pPr algn="ctr"/>
            <a:r>
              <a:rPr lang="en-US" sz="2800" dirty="0"/>
              <a:t>Romans 4:13-25  •  Matthew 9:9-13, 18-26</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371600"/>
            <a:ext cx="8458200" cy="2862322"/>
          </a:xfrm>
          <a:prstGeom prst="rect">
            <a:avLst/>
          </a:prstGeom>
        </p:spPr>
        <p:txBody>
          <a:bodyPr wrap="square">
            <a:spAutoFit/>
          </a:bodyPr>
          <a:lstStyle/>
          <a:p>
            <a:r>
              <a:rPr lang="en-US" sz="3600" dirty="0"/>
              <a:t>He did not weaken in faith when he considered his own body, which was already as good as dead (for he was about a hundred years old), or when he considered the barrenness of Sarah's womb.</a:t>
            </a:r>
            <a:endParaRPr lang="en-US" sz="3600" dirty="0">
              <a:cs typeface="Arial" pitchFamily="34" charset="0"/>
            </a:endParaRPr>
          </a:p>
        </p:txBody>
      </p:sp>
      <p:sp>
        <p:nvSpPr>
          <p:cNvPr id="4" name="TextBox 3"/>
          <p:cNvSpPr txBox="1"/>
          <p:nvPr/>
        </p:nvSpPr>
        <p:spPr>
          <a:xfrm>
            <a:off x="6096000" y="5105400"/>
            <a:ext cx="3352800" cy="461665"/>
          </a:xfrm>
          <a:prstGeom prst="rect">
            <a:avLst/>
          </a:prstGeom>
          <a:noFill/>
        </p:spPr>
        <p:txBody>
          <a:bodyPr wrap="square" rtlCol="0">
            <a:spAutoFit/>
          </a:bodyPr>
          <a:lstStyle/>
          <a:p>
            <a:pPr algn="ctr"/>
            <a:r>
              <a:rPr lang="en-US" sz="2400" dirty="0">
                <a:solidFill>
                  <a:schemeClr val="tx1">
                    <a:lumMod val="95000"/>
                  </a:schemeClr>
                </a:solidFill>
              </a:rPr>
              <a:t>Romans 4:19</a:t>
            </a:r>
          </a:p>
        </p:txBody>
      </p:sp>
    </p:spTree>
    <p:extLst>
      <p:ext uri="{BB962C8B-B14F-4D97-AF65-F5344CB8AC3E}">
        <p14:creationId xmlns:p14="http://schemas.microsoft.com/office/powerpoint/2010/main" val="417720463"/>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Sarah and Abraham Offer Hospitality to God's Messengers  --  San Vitale, Ravenna, Italy</a:t>
            </a:r>
          </a:p>
        </p:txBody>
      </p:sp>
      <p:pic>
        <p:nvPicPr>
          <p:cNvPr id="2" name="Picture 1">
            <a:extLst>
              <a:ext uri="{FF2B5EF4-FFF2-40B4-BE49-F238E27FC236}">
                <a16:creationId xmlns:a16="http://schemas.microsoft.com/office/drawing/2014/main" id="{DA5E9690-7CB5-4B7C-A12A-56A08673D5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95400" y="304800"/>
            <a:ext cx="9809052" cy="5791200"/>
          </a:xfrm>
          <a:prstGeom prst="rect">
            <a:avLst/>
          </a:prstGeom>
        </p:spPr>
      </p:pic>
    </p:spTree>
    <p:extLst>
      <p:ext uri="{BB962C8B-B14F-4D97-AF65-F5344CB8AC3E}">
        <p14:creationId xmlns:p14="http://schemas.microsoft.com/office/powerpoint/2010/main" val="696422820"/>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1"/>
            <a:ext cx="7315200" cy="2308324"/>
          </a:xfrm>
          <a:prstGeom prst="rect">
            <a:avLst/>
          </a:prstGeom>
        </p:spPr>
        <p:txBody>
          <a:bodyPr wrap="square">
            <a:spAutoFit/>
          </a:bodyPr>
          <a:lstStyle/>
          <a:p>
            <a:r>
              <a:rPr lang="en-US" sz="3600" dirty="0"/>
              <a:t>As Jesus was walking along, he saw a man called Matthew sitting at the tax booth; and he said to him, "Follow me." And he got up and followed him.</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9:9</a:t>
            </a:r>
          </a:p>
        </p:txBody>
      </p:sp>
    </p:spTree>
    <p:extLst>
      <p:ext uri="{BB962C8B-B14F-4D97-AF65-F5344CB8AC3E}">
        <p14:creationId xmlns:p14="http://schemas.microsoft.com/office/powerpoint/2010/main" val="133453742"/>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334000"/>
            <a:ext cx="2133600" cy="1077218"/>
          </a:xfrm>
          <a:prstGeom prst="rect">
            <a:avLst/>
          </a:prstGeom>
          <a:noFill/>
        </p:spPr>
        <p:txBody>
          <a:bodyPr wrap="square" rtlCol="0">
            <a:spAutoFit/>
          </a:bodyPr>
          <a:lstStyle/>
          <a:p>
            <a:pPr algn="ctr"/>
            <a:r>
              <a:rPr lang="en-US" sz="1600" dirty="0">
                <a:solidFill>
                  <a:schemeClr val="tx1">
                    <a:lumMod val="95000"/>
                  </a:schemeClr>
                </a:solidFill>
              </a:rPr>
              <a:t>The Apostle Matthew</a:t>
            </a:r>
          </a:p>
          <a:p>
            <a:pPr algn="ctr"/>
            <a:endParaRPr lang="en-US" sz="1600" dirty="0">
              <a:solidFill>
                <a:schemeClr val="tx1">
                  <a:lumMod val="95000"/>
                </a:schemeClr>
              </a:solidFill>
            </a:endParaRPr>
          </a:p>
          <a:p>
            <a:pPr algn="ctr"/>
            <a:r>
              <a:rPr lang="en-US" sz="1600" dirty="0">
                <a:solidFill>
                  <a:schemeClr val="tx1">
                    <a:lumMod val="95000"/>
                  </a:schemeClr>
                </a:solidFill>
              </a:rPr>
              <a:t>Christ the King</a:t>
            </a:r>
          </a:p>
          <a:p>
            <a:pPr algn="ctr"/>
            <a:r>
              <a:rPr lang="en-US" sz="1600" dirty="0">
                <a:solidFill>
                  <a:schemeClr val="tx1">
                    <a:lumMod val="95000"/>
                  </a:schemeClr>
                </a:solidFill>
              </a:rPr>
              <a:t>Ann Arbor, MI</a:t>
            </a:r>
          </a:p>
        </p:txBody>
      </p:sp>
      <p:pic>
        <p:nvPicPr>
          <p:cNvPr id="2" name="Picture 1">
            <a:extLst>
              <a:ext uri="{FF2B5EF4-FFF2-40B4-BE49-F238E27FC236}">
                <a16:creationId xmlns:a16="http://schemas.microsoft.com/office/drawing/2014/main" id="{67ADF2FB-C0CC-4FFA-9736-C5B18D842A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8758" y="0"/>
            <a:ext cx="6416842" cy="6858000"/>
          </a:xfrm>
          <a:prstGeom prst="rect">
            <a:avLst/>
          </a:prstGeom>
        </p:spPr>
      </p:pic>
    </p:spTree>
    <p:extLst>
      <p:ext uri="{BB962C8B-B14F-4D97-AF65-F5344CB8AC3E}">
        <p14:creationId xmlns:p14="http://schemas.microsoft.com/office/powerpoint/2010/main" val="4220332380"/>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1"/>
            <a:ext cx="7162800" cy="2308324"/>
          </a:xfrm>
          <a:prstGeom prst="rect">
            <a:avLst/>
          </a:prstGeom>
        </p:spPr>
        <p:txBody>
          <a:bodyPr wrap="square">
            <a:spAutoFit/>
          </a:bodyPr>
          <a:lstStyle/>
          <a:p>
            <a:r>
              <a:rPr lang="en-US" sz="3600" dirty="0"/>
              <a:t>Then suddenly a woman who had been suffering from hemorrhages for twelve years came up behind him and touched the fringe of his cloak,</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9:20</a:t>
            </a:r>
          </a:p>
        </p:txBody>
      </p:sp>
    </p:spTree>
    <p:extLst>
      <p:ext uri="{BB962C8B-B14F-4D97-AF65-F5344CB8AC3E}">
        <p14:creationId xmlns:p14="http://schemas.microsoft.com/office/powerpoint/2010/main" val="653617973"/>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81200"/>
            <a:ext cx="7086600" cy="1200329"/>
          </a:xfrm>
          <a:prstGeom prst="rect">
            <a:avLst/>
          </a:prstGeom>
        </p:spPr>
        <p:txBody>
          <a:bodyPr wrap="square">
            <a:spAutoFit/>
          </a:bodyPr>
          <a:lstStyle/>
          <a:p>
            <a:r>
              <a:rPr lang="en-US" sz="3600" dirty="0"/>
              <a:t>for she said to herself, "If I only touch his cloak, I will be made well."</a:t>
            </a:r>
            <a:endParaRPr lang="en-US" sz="3600" dirty="0">
              <a:cs typeface="Arial" pitchFamily="34" charset="0"/>
            </a:endParaRPr>
          </a:p>
        </p:txBody>
      </p:sp>
      <p:sp>
        <p:nvSpPr>
          <p:cNvPr id="4" name="TextBox 3"/>
          <p:cNvSpPr txBox="1"/>
          <p:nvPr/>
        </p:nvSpPr>
        <p:spPr>
          <a:xfrm>
            <a:off x="5943600" y="4191000"/>
            <a:ext cx="3352800" cy="461665"/>
          </a:xfrm>
          <a:prstGeom prst="rect">
            <a:avLst/>
          </a:prstGeom>
          <a:noFill/>
        </p:spPr>
        <p:txBody>
          <a:bodyPr wrap="square" rtlCol="0">
            <a:spAutoFit/>
          </a:bodyPr>
          <a:lstStyle/>
          <a:p>
            <a:pPr algn="ctr"/>
            <a:r>
              <a:rPr lang="en-US" sz="2400" dirty="0">
                <a:solidFill>
                  <a:schemeClr val="tx1">
                    <a:lumMod val="95000"/>
                  </a:schemeClr>
                </a:solidFill>
              </a:rPr>
              <a:t>Matthew 9:21</a:t>
            </a:r>
          </a:p>
        </p:txBody>
      </p:sp>
    </p:spTree>
    <p:extLst>
      <p:ext uri="{BB962C8B-B14F-4D97-AF65-F5344CB8AC3E}">
        <p14:creationId xmlns:p14="http://schemas.microsoft.com/office/powerpoint/2010/main" val="2166463057"/>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She Touches the Cloak of Jesus  --  Stained glass window, </a:t>
            </a:r>
            <a:r>
              <a:rPr lang="en-US" sz="1600" dirty="0" err="1">
                <a:solidFill>
                  <a:schemeClr val="tx1">
                    <a:lumMod val="95000"/>
                  </a:schemeClr>
                </a:solidFill>
              </a:rPr>
              <a:t>Mulungwishi</a:t>
            </a:r>
            <a:r>
              <a:rPr lang="en-US" sz="1600" dirty="0">
                <a:solidFill>
                  <a:schemeClr val="tx1">
                    <a:lumMod val="95000"/>
                  </a:schemeClr>
                </a:solidFill>
              </a:rPr>
              <a:t> Methodist Church,  DR Congo</a:t>
            </a:r>
          </a:p>
        </p:txBody>
      </p:sp>
      <p:pic>
        <p:nvPicPr>
          <p:cNvPr id="2" name="Picture 1">
            <a:extLst>
              <a:ext uri="{FF2B5EF4-FFF2-40B4-BE49-F238E27FC236}">
                <a16:creationId xmlns:a16="http://schemas.microsoft.com/office/drawing/2014/main" id="{FC51C1A0-55FA-40E8-B83F-F45141B709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198857"/>
            <a:ext cx="4581292" cy="5869781"/>
          </a:xfrm>
          <a:prstGeom prst="rect">
            <a:avLst/>
          </a:prstGeom>
        </p:spPr>
      </p:pic>
    </p:spTree>
    <p:extLst>
      <p:ext uri="{BB962C8B-B14F-4D97-AF65-F5344CB8AC3E}">
        <p14:creationId xmlns:p14="http://schemas.microsoft.com/office/powerpoint/2010/main" val="1269590367"/>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1"/>
            <a:ext cx="7162800" cy="2308324"/>
          </a:xfrm>
          <a:prstGeom prst="rect">
            <a:avLst/>
          </a:prstGeom>
        </p:spPr>
        <p:txBody>
          <a:bodyPr wrap="square">
            <a:spAutoFit/>
          </a:bodyPr>
          <a:lstStyle/>
          <a:p>
            <a:r>
              <a:rPr lang="en-US" sz="3600" dirty="0"/>
              <a:t>Jesus turned, and seeing her he said, "Take heart, daughter; your faith has made you well." and instantly the woman was made well.</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9:22</a:t>
            </a:r>
          </a:p>
        </p:txBody>
      </p:sp>
    </p:spTree>
    <p:extLst>
      <p:ext uri="{BB962C8B-B14F-4D97-AF65-F5344CB8AC3E}">
        <p14:creationId xmlns:p14="http://schemas.microsoft.com/office/powerpoint/2010/main" val="952145090"/>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Heals the Woman Who Touched His Cloak  --  </a:t>
            </a:r>
            <a:r>
              <a:rPr lang="en-US" sz="1600" dirty="0" err="1">
                <a:solidFill>
                  <a:schemeClr val="tx1">
                    <a:lumMod val="95000"/>
                  </a:schemeClr>
                </a:solidFill>
              </a:rPr>
              <a:t>Sant'Apollinaire</a:t>
            </a:r>
            <a:r>
              <a:rPr lang="en-US" sz="1600" dirty="0">
                <a:solidFill>
                  <a:schemeClr val="tx1">
                    <a:lumMod val="95000"/>
                  </a:schemeClr>
                </a:solidFill>
              </a:rPr>
              <a:t> Nuovo,  Ravenna, Italy </a:t>
            </a:r>
          </a:p>
        </p:txBody>
      </p:sp>
      <p:pic>
        <p:nvPicPr>
          <p:cNvPr id="2" name="Picture 1">
            <a:extLst>
              <a:ext uri="{FF2B5EF4-FFF2-40B4-BE49-F238E27FC236}">
                <a16:creationId xmlns:a16="http://schemas.microsoft.com/office/drawing/2014/main" id="{7542B427-4332-4969-BA9C-5112AB02B629}"/>
              </a:ext>
            </a:extLst>
          </p:cNvPr>
          <p:cNvPicPr>
            <a:picLocks noChangeAspect="1"/>
          </p:cNvPicPr>
          <p:nvPr/>
        </p:nvPicPr>
        <p:blipFill>
          <a:blip r:embed="rId2"/>
          <a:stretch>
            <a:fillRect/>
          </a:stretch>
        </p:blipFill>
        <p:spPr>
          <a:xfrm>
            <a:off x="2057400" y="457201"/>
            <a:ext cx="8270487" cy="5510212"/>
          </a:xfrm>
          <a:prstGeom prst="rect">
            <a:avLst/>
          </a:prstGeom>
        </p:spPr>
      </p:pic>
    </p:spTree>
    <p:extLst>
      <p:ext uri="{BB962C8B-B14F-4D97-AF65-F5344CB8AC3E}">
        <p14:creationId xmlns:p14="http://schemas.microsoft.com/office/powerpoint/2010/main" val="629568968"/>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219200"/>
            <a:ext cx="7162800" cy="2862322"/>
          </a:xfrm>
          <a:prstGeom prst="rect">
            <a:avLst/>
          </a:prstGeom>
        </p:spPr>
        <p:txBody>
          <a:bodyPr wrap="square">
            <a:spAutoFit/>
          </a:bodyPr>
          <a:lstStyle/>
          <a:p>
            <a:r>
              <a:rPr lang="en-US" sz="3600" dirty="0"/>
              <a:t>… suddenly a leader of the synagogue came in and knelt before him, saying, "My daughter has just died; but come and lay your hand on her, and she will live."</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9:18b</a:t>
            </a:r>
          </a:p>
        </p:txBody>
      </p:sp>
    </p:spTree>
    <p:extLst>
      <p:ext uri="{BB962C8B-B14F-4D97-AF65-F5344CB8AC3E}">
        <p14:creationId xmlns:p14="http://schemas.microsoft.com/office/powerpoint/2010/main" val="1457462196"/>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05000"/>
            <a:ext cx="7162800" cy="1754326"/>
          </a:xfrm>
          <a:prstGeom prst="rect">
            <a:avLst/>
          </a:prstGeom>
        </p:spPr>
        <p:txBody>
          <a:bodyPr wrap="square">
            <a:spAutoFit/>
          </a:bodyPr>
          <a:lstStyle/>
          <a:p>
            <a:r>
              <a:rPr lang="en-US" sz="3600" dirty="0"/>
              <a:t>I will make of you a great nation, and I will bless you, and make your name great, so that you will be a blessing.</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Genesis 12:2</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Raises the Child  --  JESUS MAFA, Cameroon</a:t>
            </a:r>
          </a:p>
        </p:txBody>
      </p:sp>
      <p:pic>
        <p:nvPicPr>
          <p:cNvPr id="2" name="Picture 1">
            <a:extLst>
              <a:ext uri="{FF2B5EF4-FFF2-40B4-BE49-F238E27FC236}">
                <a16:creationId xmlns:a16="http://schemas.microsoft.com/office/drawing/2014/main" id="{C0BEDB0D-6C79-4C46-B6B8-2953E0F45309}"/>
              </a:ext>
            </a:extLst>
          </p:cNvPr>
          <p:cNvPicPr>
            <a:picLocks noChangeAspect="1"/>
          </p:cNvPicPr>
          <p:nvPr/>
        </p:nvPicPr>
        <p:blipFill>
          <a:blip r:embed="rId2"/>
          <a:stretch>
            <a:fillRect/>
          </a:stretch>
        </p:blipFill>
        <p:spPr>
          <a:xfrm>
            <a:off x="2362200" y="457200"/>
            <a:ext cx="7620000" cy="5076825"/>
          </a:xfrm>
          <a:prstGeom prst="rect">
            <a:avLst/>
          </a:prstGeom>
        </p:spPr>
      </p:pic>
    </p:spTree>
    <p:extLst>
      <p:ext uri="{BB962C8B-B14F-4D97-AF65-F5344CB8AC3E}">
        <p14:creationId xmlns:p14="http://schemas.microsoft.com/office/powerpoint/2010/main" val="3617348735"/>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990600"/>
            <a:ext cx="7162800" cy="3416320"/>
          </a:xfrm>
          <a:prstGeom prst="rect">
            <a:avLst/>
          </a:prstGeom>
        </p:spPr>
        <p:txBody>
          <a:bodyPr wrap="square">
            <a:spAutoFit/>
          </a:bodyPr>
          <a:lstStyle/>
          <a:p>
            <a:r>
              <a:rPr lang="en-US" sz="3600" dirty="0"/>
              <a:t>When Jesus came to the leader's house and saw the flute players and the crowd making a commotion,</a:t>
            </a:r>
          </a:p>
          <a:p>
            <a:r>
              <a:rPr lang="en-US" sz="3600" dirty="0"/>
              <a:t>he said, "Go away; for the girl is not dead but sleeping." And they laughed at him.</a:t>
            </a:r>
            <a:endParaRPr lang="en-US" sz="3600" dirty="0">
              <a:cs typeface="Arial" pitchFamily="34" charset="0"/>
            </a:endParaRPr>
          </a:p>
        </p:txBody>
      </p:sp>
      <p:sp>
        <p:nvSpPr>
          <p:cNvPr id="4" name="TextBox 3"/>
          <p:cNvSpPr txBox="1"/>
          <p:nvPr/>
        </p:nvSpPr>
        <p:spPr>
          <a:xfrm>
            <a:off x="5943600" y="5090172"/>
            <a:ext cx="3352800" cy="461665"/>
          </a:xfrm>
          <a:prstGeom prst="rect">
            <a:avLst/>
          </a:prstGeom>
          <a:noFill/>
        </p:spPr>
        <p:txBody>
          <a:bodyPr wrap="square" rtlCol="0">
            <a:spAutoFit/>
          </a:bodyPr>
          <a:lstStyle/>
          <a:p>
            <a:pPr algn="ctr"/>
            <a:r>
              <a:rPr lang="en-US" sz="2400" dirty="0">
                <a:solidFill>
                  <a:schemeClr val="tx1">
                    <a:lumMod val="95000"/>
                  </a:schemeClr>
                </a:solidFill>
              </a:rPr>
              <a:t>Matthew 9:23-24</a:t>
            </a:r>
          </a:p>
        </p:txBody>
      </p:sp>
    </p:spTree>
    <p:extLst>
      <p:ext uri="{BB962C8B-B14F-4D97-AF65-F5344CB8AC3E}">
        <p14:creationId xmlns:p14="http://schemas.microsoft.com/office/powerpoint/2010/main" val="163024563"/>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47800"/>
            <a:ext cx="6705600" cy="2862322"/>
          </a:xfrm>
          <a:prstGeom prst="rect">
            <a:avLst/>
          </a:prstGeom>
        </p:spPr>
        <p:txBody>
          <a:bodyPr wrap="square">
            <a:spAutoFit/>
          </a:bodyPr>
          <a:lstStyle/>
          <a:p>
            <a:r>
              <a:rPr lang="en-US" sz="3600" dirty="0"/>
              <a:t>But when the crowd had been put outside, he went in and took her by the hand, and the girl got up.</a:t>
            </a:r>
          </a:p>
          <a:p>
            <a:r>
              <a:rPr lang="en-US" sz="3600" dirty="0"/>
              <a:t>And the report of this spread throughout that district.</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9:25-26</a:t>
            </a:r>
          </a:p>
        </p:txBody>
      </p:sp>
    </p:spTree>
    <p:extLst>
      <p:ext uri="{BB962C8B-B14F-4D97-AF65-F5344CB8AC3E}">
        <p14:creationId xmlns:p14="http://schemas.microsoft.com/office/powerpoint/2010/main" val="2884052669"/>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Jesus Raises the Daughter to Life  --  National Children's Hospital, </a:t>
            </a:r>
            <a:r>
              <a:rPr lang="en-US" sz="1600" dirty="0" err="1">
                <a:solidFill>
                  <a:schemeClr val="tx1">
                    <a:lumMod val="95000"/>
                  </a:schemeClr>
                </a:solidFill>
              </a:rPr>
              <a:t>Tallaght</a:t>
            </a:r>
            <a:r>
              <a:rPr lang="en-US" sz="1600" dirty="0">
                <a:solidFill>
                  <a:schemeClr val="tx1">
                    <a:lumMod val="95000"/>
                  </a:schemeClr>
                </a:solidFill>
              </a:rPr>
              <a:t>, Dublin, Ireland</a:t>
            </a:r>
          </a:p>
        </p:txBody>
      </p:sp>
      <p:pic>
        <p:nvPicPr>
          <p:cNvPr id="4" name="Picture 3">
            <a:extLst>
              <a:ext uri="{FF2B5EF4-FFF2-40B4-BE49-F238E27FC236}">
                <a16:creationId xmlns:a16="http://schemas.microsoft.com/office/drawing/2014/main" id="{410700F4-8401-4E3E-8F29-0AD2A22B18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6632" y="30480"/>
            <a:ext cx="9802368" cy="6294120"/>
          </a:xfrm>
          <a:prstGeom prst="rect">
            <a:avLst/>
          </a:prstGeom>
        </p:spPr>
      </p:pic>
    </p:spTree>
    <p:extLst>
      <p:ext uri="{BB962C8B-B14F-4D97-AF65-F5344CB8AC3E}">
        <p14:creationId xmlns:p14="http://schemas.microsoft.com/office/powerpoint/2010/main" val="4290329160"/>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Creative Commons Attribution </a:t>
            </a:r>
            <a:r>
              <a:rPr lang="en-US" sz="1600" dirty="0" err="1"/>
              <a:t>ShareAlike</a:t>
            </a:r>
            <a:r>
              <a:rPr lang="en-US" sz="1600" dirty="0"/>
              <a:t> - CC-BY-SA-3.0</a:t>
            </a:r>
          </a:p>
          <a:p>
            <a:pPr>
              <a:buNone/>
            </a:pPr>
            <a:endParaRPr lang="en-US" sz="1600" dirty="0"/>
          </a:p>
          <a:p>
            <a:pPr>
              <a:buNone/>
            </a:pPr>
            <a:r>
              <a:rPr lang="en-US" sz="1600" dirty="0"/>
              <a:t>http://www.flickr.com/photos/lorenabuena/343060350/</a:t>
            </a:r>
          </a:p>
          <a:p>
            <a:pPr>
              <a:buNone/>
            </a:pPr>
            <a:r>
              <a:rPr lang="en-US" sz="1600" dirty="0"/>
              <a:t>https://commons.wikimedia.org/wiki/File:Martin_Johnson_Heade_-_April_Showers_-_47.1173_-_Museum_of_Fine_Arts.jpg</a:t>
            </a:r>
          </a:p>
          <a:p>
            <a:pPr>
              <a:buNone/>
            </a:pPr>
            <a:r>
              <a:rPr lang="en-US" sz="1600" dirty="0"/>
              <a:t>https://commons.wikimedia.org/wiki/File:Harriet_Powers_-_Pictorial_quilt_-_Google_Art_Project.jpg</a:t>
            </a:r>
          </a:p>
          <a:p>
            <a:pPr>
              <a:buNone/>
            </a:pPr>
            <a:r>
              <a:rPr lang="en-US" sz="1600" dirty="0"/>
              <a:t>https://commons.wikimedia.org/wiki/File:Ravenna_Basilica_of_San_Vitale_mosaic2.jpg</a:t>
            </a:r>
          </a:p>
          <a:p>
            <a:pPr>
              <a:buNone/>
            </a:pPr>
            <a:r>
              <a:rPr lang="en-US" sz="1600" dirty="0"/>
              <a:t>https://commons.wikimedia.org/wiki/File:Christ_the_King_Catholic_Church_(Ann_Arbor,_Michigan)_-_interior,_Gospel_mural,_Saint_Matthew.jpg</a:t>
            </a:r>
          </a:p>
          <a:p>
            <a:pPr>
              <a:buNone/>
            </a:pPr>
            <a:r>
              <a:rPr lang="en-US" sz="1600" dirty="0"/>
              <a:t>https://www.flickr.com/photos/umccongo/2188556416</a:t>
            </a:r>
          </a:p>
          <a:p>
            <a:pPr>
              <a:buNone/>
            </a:pPr>
            <a:r>
              <a:rPr lang="en-US" sz="1600" dirty="0"/>
              <a:t>https://www.flickr.com/photos/damiavos/14125575880</a:t>
            </a:r>
          </a:p>
          <a:p>
            <a:pPr>
              <a:buNone/>
            </a:pPr>
            <a:r>
              <a:rPr lang="en-US" sz="1600" dirty="0"/>
              <a:t>http://www.librairie-emmanuel.fr</a:t>
            </a:r>
          </a:p>
          <a:p>
            <a:pPr>
              <a:buNone/>
            </a:pPr>
            <a:r>
              <a:rPr lang="en-US" sz="1600" dirty="0"/>
              <a:t>http://www.flickr.com/photos/feargal/6410830967/</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0"/>
            <a:ext cx="2819400" cy="1077218"/>
          </a:xfrm>
          <a:prstGeom prst="rect">
            <a:avLst/>
          </a:prstGeom>
          <a:noFill/>
        </p:spPr>
        <p:txBody>
          <a:bodyPr wrap="square" rtlCol="0">
            <a:spAutoFit/>
          </a:bodyPr>
          <a:lstStyle/>
          <a:p>
            <a:pPr algn="ctr"/>
            <a:r>
              <a:rPr lang="en-US" sz="1600" dirty="0">
                <a:solidFill>
                  <a:schemeClr val="tx1">
                    <a:lumMod val="95000"/>
                  </a:schemeClr>
                </a:solidFill>
              </a:rPr>
              <a:t>The Calling of Abraham</a:t>
            </a:r>
          </a:p>
          <a:p>
            <a:pPr algn="ctr"/>
            <a:endParaRPr lang="en-US" sz="1600" dirty="0">
              <a:solidFill>
                <a:schemeClr val="tx1">
                  <a:lumMod val="95000"/>
                </a:schemeClr>
              </a:solidFill>
            </a:endParaRPr>
          </a:p>
          <a:p>
            <a:pPr algn="ctr"/>
            <a:r>
              <a:rPr lang="en-US" sz="1600" dirty="0">
                <a:solidFill>
                  <a:schemeClr val="tx1">
                    <a:lumMod val="95000"/>
                  </a:schemeClr>
                </a:solidFill>
              </a:rPr>
              <a:t>Abbey of At. </a:t>
            </a:r>
            <a:r>
              <a:rPr lang="en-US" sz="1600" dirty="0" err="1">
                <a:solidFill>
                  <a:schemeClr val="tx1">
                    <a:lumMod val="95000"/>
                  </a:schemeClr>
                </a:solidFill>
              </a:rPr>
              <a:t>Savin</a:t>
            </a:r>
            <a:endParaRPr lang="en-US" sz="1600" dirty="0">
              <a:solidFill>
                <a:schemeClr val="tx1">
                  <a:lumMod val="95000"/>
                </a:schemeClr>
              </a:solidFill>
            </a:endParaRPr>
          </a:p>
          <a:p>
            <a:pPr algn="ctr"/>
            <a:r>
              <a:rPr lang="en-US" sz="1600" dirty="0">
                <a:solidFill>
                  <a:schemeClr val="tx1">
                    <a:lumMod val="95000"/>
                  </a:schemeClr>
                </a:solidFill>
              </a:rPr>
              <a:t>Vienne, France</a:t>
            </a:r>
          </a:p>
        </p:txBody>
      </p:sp>
      <p:pic>
        <p:nvPicPr>
          <p:cNvPr id="2" name="Picture 1">
            <a:extLst>
              <a:ext uri="{FF2B5EF4-FFF2-40B4-BE49-F238E27FC236}">
                <a16:creationId xmlns:a16="http://schemas.microsoft.com/office/drawing/2014/main" id="{2CE0C482-0BC7-409C-A105-E6E8DD432C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81400" y="0"/>
            <a:ext cx="6400800"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7162800" cy="1754326"/>
          </a:xfrm>
          <a:prstGeom prst="rect">
            <a:avLst/>
          </a:prstGeom>
        </p:spPr>
        <p:txBody>
          <a:bodyPr wrap="square">
            <a:spAutoFit/>
          </a:bodyPr>
          <a:lstStyle/>
          <a:p>
            <a:r>
              <a:rPr lang="en-US" sz="3600" dirty="0"/>
              <a:t>He loves righteousness and justice; the earth is full of the steadfast love of the Lord.</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Psalm 33:5</a:t>
            </a:r>
          </a:p>
        </p:txBody>
      </p:sp>
    </p:spTree>
    <p:extLst>
      <p:ext uri="{BB962C8B-B14F-4D97-AF65-F5344CB8AC3E}">
        <p14:creationId xmlns:p14="http://schemas.microsoft.com/office/powerpoint/2010/main" val="627101682"/>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943600"/>
            <a:ext cx="8763000" cy="338554"/>
          </a:xfrm>
          <a:prstGeom prst="rect">
            <a:avLst/>
          </a:prstGeom>
          <a:noFill/>
        </p:spPr>
        <p:txBody>
          <a:bodyPr wrap="square" rtlCol="0">
            <a:spAutoFit/>
          </a:bodyPr>
          <a:lstStyle/>
          <a:p>
            <a:pPr algn="ctr"/>
            <a:r>
              <a:rPr lang="en-US" sz="1600" dirty="0">
                <a:solidFill>
                  <a:schemeClr val="tx1">
                    <a:lumMod val="95000"/>
                  </a:schemeClr>
                </a:solidFill>
              </a:rPr>
              <a:t>"Do Justice"  --  T-Shirt slogan from Youth Mission trip to Honduras</a:t>
            </a:r>
          </a:p>
        </p:txBody>
      </p:sp>
      <p:pic>
        <p:nvPicPr>
          <p:cNvPr id="2" name="Picture 1">
            <a:extLst>
              <a:ext uri="{FF2B5EF4-FFF2-40B4-BE49-F238E27FC236}">
                <a16:creationId xmlns:a16="http://schemas.microsoft.com/office/drawing/2014/main" id="{043E42AA-AC51-494A-B198-A3C4874BB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6500" y="685800"/>
            <a:ext cx="7048500" cy="5286375"/>
          </a:xfrm>
          <a:prstGeom prst="rect">
            <a:avLst/>
          </a:prstGeom>
        </p:spPr>
      </p:pic>
    </p:spTree>
    <p:extLst>
      <p:ext uri="{BB962C8B-B14F-4D97-AF65-F5344CB8AC3E}">
        <p14:creationId xmlns:p14="http://schemas.microsoft.com/office/powerpoint/2010/main" val="208196182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1"/>
            <a:ext cx="7162800" cy="2308324"/>
          </a:xfrm>
          <a:prstGeom prst="rect">
            <a:avLst/>
          </a:prstGeom>
        </p:spPr>
        <p:txBody>
          <a:bodyPr wrap="square">
            <a:spAutoFit/>
          </a:bodyPr>
          <a:lstStyle/>
          <a:p>
            <a:r>
              <a:rPr lang="en-US" sz="3600" dirty="0"/>
              <a:t>Let us know, let us press on to know the Lord … he will come to us like the showers, like the spring rains that water the earth.</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Hosea 6:3</a:t>
            </a:r>
          </a:p>
        </p:txBody>
      </p:sp>
    </p:spTree>
    <p:extLst>
      <p:ext uri="{BB962C8B-B14F-4D97-AF65-F5344CB8AC3E}">
        <p14:creationId xmlns:p14="http://schemas.microsoft.com/office/powerpoint/2010/main" val="189708869"/>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6324600"/>
            <a:ext cx="8763000" cy="338554"/>
          </a:xfrm>
          <a:prstGeom prst="rect">
            <a:avLst/>
          </a:prstGeom>
          <a:noFill/>
        </p:spPr>
        <p:txBody>
          <a:bodyPr wrap="square" rtlCol="0">
            <a:spAutoFit/>
          </a:bodyPr>
          <a:lstStyle/>
          <a:p>
            <a:pPr algn="ctr"/>
            <a:r>
              <a:rPr lang="en-US" sz="1600" dirty="0">
                <a:solidFill>
                  <a:schemeClr val="tx1">
                    <a:lumMod val="95000"/>
                  </a:schemeClr>
                </a:solidFill>
              </a:rPr>
              <a:t>April Showers  --  Martin Johnson </a:t>
            </a:r>
            <a:r>
              <a:rPr lang="en-US" sz="1600" dirty="0" err="1">
                <a:solidFill>
                  <a:schemeClr val="tx1">
                    <a:lumMod val="95000"/>
                  </a:schemeClr>
                </a:solidFill>
              </a:rPr>
              <a:t>Heade</a:t>
            </a:r>
            <a:r>
              <a:rPr lang="en-US" sz="1600" dirty="0">
                <a:solidFill>
                  <a:schemeClr val="tx1">
                    <a:lumMod val="95000"/>
                  </a:schemeClr>
                </a:solidFill>
              </a:rPr>
              <a:t>, Museum of Fine Arts, Boston, MA</a:t>
            </a:r>
          </a:p>
        </p:txBody>
      </p:sp>
      <p:pic>
        <p:nvPicPr>
          <p:cNvPr id="2" name="Picture 1">
            <a:extLst>
              <a:ext uri="{FF2B5EF4-FFF2-40B4-BE49-F238E27FC236}">
                <a16:creationId xmlns:a16="http://schemas.microsoft.com/office/drawing/2014/main" id="{8668BD87-FF54-4194-AB45-3FF26EE167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23119" cy="6130835"/>
          </a:xfrm>
          <a:prstGeom prst="rect">
            <a:avLst/>
          </a:prstGeom>
        </p:spPr>
      </p:pic>
    </p:spTree>
    <p:extLst>
      <p:ext uri="{BB962C8B-B14F-4D97-AF65-F5344CB8AC3E}">
        <p14:creationId xmlns:p14="http://schemas.microsoft.com/office/powerpoint/2010/main" val="2276287584"/>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1"/>
            <a:ext cx="7162800" cy="1754326"/>
          </a:xfrm>
          <a:prstGeom prst="rect">
            <a:avLst/>
          </a:prstGeom>
        </p:spPr>
        <p:txBody>
          <a:bodyPr wrap="square">
            <a:spAutoFit/>
          </a:bodyPr>
          <a:lstStyle/>
          <a:p>
            <a:r>
              <a:rPr lang="en-US" sz="3600" dirty="0">
                <a:cs typeface="Arial" pitchFamily="34" charset="0"/>
              </a:rPr>
              <a:t>"For every wild animal of the forest is mine … I know all the birds of the air, and all that moves in the field … "</a:t>
            </a: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Psalm 50:10a-11a</a:t>
            </a:r>
          </a:p>
        </p:txBody>
      </p:sp>
    </p:spTree>
    <p:extLst>
      <p:ext uri="{BB962C8B-B14F-4D97-AF65-F5344CB8AC3E}">
        <p14:creationId xmlns:p14="http://schemas.microsoft.com/office/powerpoint/2010/main" val="1444868564"/>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Animals Square from The Bible Quilt  -- Harriet Powers,  Museum of Fine Arts, Boston , MA</a:t>
            </a:r>
          </a:p>
        </p:txBody>
      </p:sp>
      <p:pic>
        <p:nvPicPr>
          <p:cNvPr id="2" name="Picture 1">
            <a:extLst>
              <a:ext uri="{FF2B5EF4-FFF2-40B4-BE49-F238E27FC236}">
                <a16:creationId xmlns:a16="http://schemas.microsoft.com/office/drawing/2014/main" id="{81AC1AC9-D7F7-46E1-B8B5-A4A0EA6A3D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228600"/>
            <a:ext cx="6248400" cy="5943600"/>
          </a:xfrm>
          <a:prstGeom prst="rect">
            <a:avLst/>
          </a:prstGeom>
        </p:spPr>
      </p:pic>
    </p:spTree>
    <p:extLst>
      <p:ext uri="{BB962C8B-B14F-4D97-AF65-F5344CB8AC3E}">
        <p14:creationId xmlns:p14="http://schemas.microsoft.com/office/powerpoint/2010/main" val="3552847611"/>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352</TotalTime>
  <Words>830</Words>
  <Application>Microsoft Office PowerPoint</Application>
  <PresentationFormat>Widescreen</PresentationFormat>
  <Paragraphs>62</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Second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123</cp:revision>
  <dcterms:created xsi:type="dcterms:W3CDTF">2016-08-31T16:46:43Z</dcterms:created>
  <dcterms:modified xsi:type="dcterms:W3CDTF">2022-09-26T21:53:24Z</dcterms:modified>
</cp:coreProperties>
</file>