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4"/>
  </p:notesMasterIdLst>
  <p:sldIdLst>
    <p:sldId id="256" r:id="rId2"/>
    <p:sldId id="282" r:id="rId3"/>
    <p:sldId id="382" r:id="rId4"/>
    <p:sldId id="383" r:id="rId5"/>
    <p:sldId id="384" r:id="rId6"/>
    <p:sldId id="385" r:id="rId7"/>
    <p:sldId id="386" r:id="rId8"/>
    <p:sldId id="387" r:id="rId9"/>
    <p:sldId id="388" r:id="rId10"/>
    <p:sldId id="389" r:id="rId11"/>
    <p:sldId id="410" r:id="rId12"/>
    <p:sldId id="409" r:id="rId13"/>
    <p:sldId id="390" r:id="rId14"/>
    <p:sldId id="391" r:id="rId15"/>
    <p:sldId id="392" r:id="rId16"/>
    <p:sldId id="393" r:id="rId17"/>
    <p:sldId id="394" r:id="rId18"/>
    <p:sldId id="395" r:id="rId19"/>
    <p:sldId id="398" r:id="rId20"/>
    <p:sldId id="399" r:id="rId21"/>
    <p:sldId id="400" r:id="rId22"/>
    <p:sldId id="29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D7366"/>
    <a:srgbClr val="000000"/>
    <a:srgbClr val="6B482C"/>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7"/>
    <p:restoredTop sz="94694"/>
  </p:normalViewPr>
  <p:slideViewPr>
    <p:cSldViewPr>
      <p:cViewPr>
        <p:scale>
          <a:sx n="70" d="100"/>
          <a:sy n="70" d="100"/>
        </p:scale>
        <p:origin x="350" y="254"/>
      </p:cViewPr>
      <p:guideLst>
        <p:guide orient="horz" pos="2160"/>
        <p:guide pos="3840"/>
      </p:guideLst>
    </p:cSldViewPr>
  </p:slideViewPr>
  <p:notesTextViewPr>
    <p:cViewPr>
      <p:scale>
        <a:sx n="100" d="100"/>
        <a:sy n="100" d="100"/>
      </p:scale>
      <p:origin x="0" y="0"/>
    </p:cViewPr>
  </p:notesTextViewPr>
  <p:sorterViewPr>
    <p:cViewPr>
      <p:scale>
        <a:sx n="70" d="100"/>
        <a:sy n="70" d="100"/>
      </p:scale>
      <p:origin x="0" y="-11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221417-9C38-480C-A012-705512C668E9}" type="slidenum">
              <a:rPr lang="en-US" smtClean="0"/>
              <a:pPr/>
              <a:t>5</a:t>
            </a:fld>
            <a:endParaRPr lang="en-US"/>
          </a:p>
        </p:txBody>
      </p:sp>
    </p:spTree>
    <p:extLst>
      <p:ext uri="{BB962C8B-B14F-4D97-AF65-F5344CB8AC3E}">
        <p14:creationId xmlns:p14="http://schemas.microsoft.com/office/powerpoint/2010/main" val="3331214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52600" y="1600201"/>
            <a:ext cx="8686800" cy="1470025"/>
          </a:xfrm>
        </p:spPr>
        <p:txBody>
          <a:bodyPr>
            <a:noAutofit/>
          </a:bodyPr>
          <a:lstStyle/>
          <a:p>
            <a:r>
              <a:rPr lang="en-US" sz="6600" dirty="0"/>
              <a:t>Twenty-Second Sunday after Pentecost</a:t>
            </a:r>
          </a:p>
        </p:txBody>
      </p:sp>
      <p:sp>
        <p:nvSpPr>
          <p:cNvPr id="3" name="Subtitle 2"/>
          <p:cNvSpPr>
            <a:spLocks noGrp="1"/>
          </p:cNvSpPr>
          <p:nvPr>
            <p:ph type="subTitle" idx="1"/>
          </p:nvPr>
        </p:nvSpPr>
        <p:spPr>
          <a:xfrm>
            <a:off x="2895600" y="3733800"/>
            <a:ext cx="6400800" cy="838200"/>
          </a:xfrm>
        </p:spPr>
        <p:txBody>
          <a:bodyPr>
            <a:normAutofit lnSpcReduction="10000"/>
          </a:bodyPr>
          <a:lstStyle/>
          <a:p>
            <a:r>
              <a:rPr lang="en-US" sz="5400" i="1" dirty="0">
                <a:solidFill>
                  <a:schemeClr val="tx1"/>
                </a:solidFill>
              </a:rPr>
              <a:t>Year A</a:t>
            </a:r>
          </a:p>
        </p:txBody>
      </p:sp>
      <p:sp>
        <p:nvSpPr>
          <p:cNvPr id="4" name="Rectangle 3"/>
          <p:cNvSpPr/>
          <p:nvPr/>
        </p:nvSpPr>
        <p:spPr>
          <a:xfrm>
            <a:off x="0" y="5903893"/>
            <a:ext cx="12192000" cy="954107"/>
          </a:xfrm>
          <a:prstGeom prst="rect">
            <a:avLst/>
          </a:prstGeom>
          <a:solidFill>
            <a:srgbClr val="8D7366">
              <a:alpha val="65000"/>
            </a:srgbClr>
          </a:solidFill>
        </p:spPr>
        <p:txBody>
          <a:bodyPr wrap="square">
            <a:spAutoFit/>
          </a:bodyPr>
          <a:lstStyle/>
          <a:p>
            <a:pPr algn="ctr"/>
            <a:r>
              <a:rPr lang="en-US" sz="2800" dirty="0"/>
              <a:t>Deuteronomy 34:1-12 and Psalm 90:1-6, 13-17  •  Leviticus 19:1-2, 15-18 and Psalm 1  •  1 Thessalonians 2:1-8    Matthew 22:34-46 </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2057400"/>
            <a:ext cx="7543800" cy="1754326"/>
          </a:xfrm>
          <a:prstGeom prst="rect">
            <a:avLst/>
          </a:prstGeom>
        </p:spPr>
        <p:txBody>
          <a:bodyPr wrap="square">
            <a:spAutoFit/>
          </a:bodyPr>
          <a:lstStyle/>
          <a:p>
            <a:r>
              <a:rPr lang="en-US" sz="3600" dirty="0"/>
              <a:t>So deeply do we care for you that we are determined to share not only the gospel of God …</a:t>
            </a:r>
            <a:endParaRPr lang="en-US" sz="3600" dirty="0">
              <a:cs typeface="Arial" pitchFamily="34" charset="0"/>
            </a:endParaRPr>
          </a:p>
        </p:txBody>
      </p:sp>
      <p:sp>
        <p:nvSpPr>
          <p:cNvPr id="5" name="TextBox 4"/>
          <p:cNvSpPr txBox="1"/>
          <p:nvPr/>
        </p:nvSpPr>
        <p:spPr>
          <a:xfrm>
            <a:off x="5791200" y="4495801"/>
            <a:ext cx="3352800" cy="461665"/>
          </a:xfrm>
          <a:prstGeom prst="rect">
            <a:avLst/>
          </a:prstGeom>
          <a:noFill/>
        </p:spPr>
        <p:txBody>
          <a:bodyPr wrap="square" rtlCol="0">
            <a:spAutoFit/>
          </a:bodyPr>
          <a:lstStyle/>
          <a:p>
            <a:pPr algn="ctr"/>
            <a:r>
              <a:rPr lang="en-US" sz="2400" dirty="0">
                <a:solidFill>
                  <a:schemeClr val="tx1">
                    <a:lumMod val="95000"/>
                  </a:schemeClr>
                </a:solidFill>
              </a:rPr>
              <a:t>1 Thessalonians 2:8a</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6324600"/>
            <a:ext cx="8991600" cy="338554"/>
          </a:xfrm>
          <a:prstGeom prst="rect">
            <a:avLst/>
          </a:prstGeom>
          <a:noFill/>
        </p:spPr>
        <p:txBody>
          <a:bodyPr wrap="square" rtlCol="0">
            <a:spAutoFit/>
          </a:bodyPr>
          <a:lstStyle/>
          <a:p>
            <a:pPr algn="ctr"/>
            <a:r>
              <a:rPr lang="en-US" sz="1600" dirty="0">
                <a:solidFill>
                  <a:schemeClr val="tx1">
                    <a:lumMod val="95000"/>
                  </a:schemeClr>
                </a:solidFill>
              </a:rPr>
              <a:t>Sharing Communion  --  Cathedral of St. Paul, Abidjan, Ivory Coast</a:t>
            </a:r>
          </a:p>
        </p:txBody>
      </p:sp>
      <p:pic>
        <p:nvPicPr>
          <p:cNvPr id="5" name="Picture 4">
            <a:extLst>
              <a:ext uri="{FF2B5EF4-FFF2-40B4-BE49-F238E27FC236}">
                <a16:creationId xmlns:a16="http://schemas.microsoft.com/office/drawing/2014/main" id="{A80599D8-A660-4546-B2C3-3420E1A7942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90801" y="609600"/>
            <a:ext cx="7106385" cy="5257800"/>
          </a:xfrm>
          <a:prstGeom prst="rect">
            <a:avLst/>
          </a:prstGeom>
        </p:spPr>
      </p:pic>
    </p:spTree>
    <p:extLst>
      <p:ext uri="{BB962C8B-B14F-4D97-AF65-F5344CB8AC3E}">
        <p14:creationId xmlns:p14="http://schemas.microsoft.com/office/powerpoint/2010/main" val="962956154"/>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2133601"/>
            <a:ext cx="7467600" cy="1200329"/>
          </a:xfrm>
          <a:prstGeom prst="rect">
            <a:avLst/>
          </a:prstGeom>
        </p:spPr>
        <p:txBody>
          <a:bodyPr wrap="square">
            <a:spAutoFit/>
          </a:bodyPr>
          <a:lstStyle/>
          <a:p>
            <a:r>
              <a:rPr lang="en-US" sz="3600" dirty="0"/>
              <a:t>… but also our own selves, because you have become very dear to us.</a:t>
            </a:r>
            <a:endParaRPr lang="en-US" sz="3600" dirty="0">
              <a:cs typeface="Arial" pitchFamily="34" charset="0"/>
            </a:endParaRPr>
          </a:p>
        </p:txBody>
      </p:sp>
      <p:sp>
        <p:nvSpPr>
          <p:cNvPr id="5" name="TextBox 4"/>
          <p:cNvSpPr txBox="1"/>
          <p:nvPr/>
        </p:nvSpPr>
        <p:spPr>
          <a:xfrm>
            <a:off x="5791200" y="4267201"/>
            <a:ext cx="3352800" cy="461665"/>
          </a:xfrm>
          <a:prstGeom prst="rect">
            <a:avLst/>
          </a:prstGeom>
          <a:noFill/>
        </p:spPr>
        <p:txBody>
          <a:bodyPr wrap="square" rtlCol="0">
            <a:spAutoFit/>
          </a:bodyPr>
          <a:lstStyle/>
          <a:p>
            <a:pPr algn="ctr"/>
            <a:r>
              <a:rPr lang="en-US" sz="2400" dirty="0">
                <a:solidFill>
                  <a:schemeClr val="tx1">
                    <a:lumMod val="95000"/>
                  </a:schemeClr>
                </a:solidFill>
              </a:rPr>
              <a:t>1 Thessalonians 2:8b</a:t>
            </a:r>
          </a:p>
        </p:txBody>
      </p:sp>
    </p:spTree>
    <p:extLst>
      <p:ext uri="{BB962C8B-B14F-4D97-AF65-F5344CB8AC3E}">
        <p14:creationId xmlns:p14="http://schemas.microsoft.com/office/powerpoint/2010/main" val="1817272155"/>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"Everyone is Welcome"  -- Calvary Baptist Church, Brazil, Indiana</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57400" y="0"/>
            <a:ext cx="8229600" cy="6172200"/>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57099" y="1905000"/>
            <a:ext cx="6400800" cy="2308324"/>
          </a:xfrm>
          <a:prstGeom prst="rect">
            <a:avLst/>
          </a:prstGeom>
        </p:spPr>
        <p:txBody>
          <a:bodyPr wrap="square">
            <a:spAutoFit/>
          </a:bodyPr>
          <a:lstStyle/>
          <a:p>
            <a:r>
              <a:rPr lang="en-US" sz="3600" dirty="0"/>
              <a:t>… one of them … asked him a question to test him. "Teacher, which commandment in the law is the greatest?"</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22:35a, 36</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28190" y="5257801"/>
            <a:ext cx="1828800" cy="1323439"/>
          </a:xfrm>
          <a:prstGeom prst="rect">
            <a:avLst/>
          </a:prstGeom>
          <a:noFill/>
        </p:spPr>
        <p:txBody>
          <a:bodyPr wrap="square" rtlCol="0">
            <a:spAutoFit/>
          </a:bodyPr>
          <a:lstStyle/>
          <a:p>
            <a:pPr algn="ctr"/>
            <a:r>
              <a:rPr lang="en-US" sz="1600" dirty="0">
                <a:solidFill>
                  <a:schemeClr val="tx1">
                    <a:lumMod val="95000"/>
                  </a:schemeClr>
                </a:solidFill>
              </a:rPr>
              <a:t>Christ as The Way, The Truth, The Life</a:t>
            </a:r>
          </a:p>
          <a:p>
            <a:pPr algn="ctr"/>
            <a:endParaRPr lang="en-US" sz="1600" dirty="0">
              <a:solidFill>
                <a:schemeClr val="tx1">
                  <a:lumMod val="95000"/>
                </a:schemeClr>
              </a:solidFill>
            </a:endParaRPr>
          </a:p>
          <a:p>
            <a:pPr algn="ctr"/>
            <a:r>
              <a:rPr lang="en-US" sz="1600" dirty="0">
                <a:solidFill>
                  <a:schemeClr val="tx1">
                    <a:lumMod val="95000"/>
                  </a:schemeClr>
                </a:solidFill>
              </a:rPr>
              <a:t>Mar del Plata,</a:t>
            </a:r>
          </a:p>
          <a:p>
            <a:pPr algn="ctr"/>
            <a:r>
              <a:rPr lang="en-US" sz="1600" dirty="0">
                <a:solidFill>
                  <a:schemeClr val="tx1">
                    <a:lumMod val="95000"/>
                  </a:schemeClr>
                </a:solidFill>
              </a:rPr>
              <a:t>Argentina</a:t>
            </a:r>
          </a:p>
        </p:txBody>
      </p:sp>
      <p:pic>
        <p:nvPicPr>
          <p:cNvPr id="3" name="Picture 2">
            <a:extLst>
              <a:ext uri="{FF2B5EF4-FFF2-40B4-BE49-F238E27FC236}">
                <a16:creationId xmlns:a16="http://schemas.microsoft.com/office/drawing/2014/main" id="{CEEA167E-B073-44EE-B1D6-353F2F99DF9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76800" y="0"/>
            <a:ext cx="4472610" cy="6858000"/>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010400" cy="2398931"/>
          </a:xfrm>
          <a:prstGeom prst="rect">
            <a:avLst/>
          </a:prstGeom>
        </p:spPr>
        <p:txBody>
          <a:bodyPr wrap="square">
            <a:spAutoFit/>
          </a:bodyPr>
          <a:lstStyle/>
          <a:p>
            <a:r>
              <a:rPr lang="en-US" sz="3600" dirty="0"/>
              <a:t>He said to him, "You shall love the Lord your God with all your heart, and with all your soul, and with all your mind."</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22:37</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00800"/>
            <a:ext cx="8763000" cy="338554"/>
          </a:xfrm>
          <a:prstGeom prst="rect">
            <a:avLst/>
          </a:prstGeom>
          <a:noFill/>
        </p:spPr>
        <p:txBody>
          <a:bodyPr wrap="square" rtlCol="0">
            <a:spAutoFit/>
          </a:bodyPr>
          <a:lstStyle/>
          <a:p>
            <a:pPr algn="ctr"/>
            <a:r>
              <a:rPr lang="en-US" sz="1600" dirty="0">
                <a:solidFill>
                  <a:schemeClr val="tx1">
                    <a:lumMod val="95000"/>
                  </a:schemeClr>
                </a:solidFill>
              </a:rPr>
              <a:t>Wooden Sign, </a:t>
            </a:r>
            <a:r>
              <a:rPr lang="en-US" sz="1600" dirty="0" err="1">
                <a:solidFill>
                  <a:schemeClr val="tx1">
                    <a:lumMod val="95000"/>
                  </a:schemeClr>
                </a:solidFill>
              </a:rPr>
              <a:t>Doi</a:t>
            </a:r>
            <a:r>
              <a:rPr lang="en-US" sz="1600" dirty="0">
                <a:solidFill>
                  <a:schemeClr val="tx1">
                    <a:lumMod val="95000"/>
                  </a:schemeClr>
                </a:solidFill>
              </a:rPr>
              <a:t> </a:t>
            </a:r>
            <a:r>
              <a:rPr lang="en-US" sz="1600" dirty="0" err="1">
                <a:solidFill>
                  <a:schemeClr val="tx1">
                    <a:lumMod val="95000"/>
                  </a:schemeClr>
                </a:solidFill>
              </a:rPr>
              <a:t>Inthanon</a:t>
            </a:r>
            <a:r>
              <a:rPr lang="en-US" sz="1600" dirty="0">
                <a:solidFill>
                  <a:schemeClr val="tx1">
                    <a:lumMod val="95000"/>
                  </a:schemeClr>
                </a:solidFill>
              </a:rPr>
              <a:t> National Park, Thailand</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2600" y="76200"/>
            <a:ext cx="8686800" cy="6175772"/>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219200"/>
            <a:ext cx="7467600" cy="2862322"/>
          </a:xfrm>
          <a:prstGeom prst="rect">
            <a:avLst/>
          </a:prstGeom>
        </p:spPr>
        <p:txBody>
          <a:bodyPr wrap="square">
            <a:spAutoFit/>
          </a:bodyPr>
          <a:lstStyle/>
          <a:p>
            <a:endParaRPr lang="en-US" sz="3600" dirty="0"/>
          </a:p>
          <a:p>
            <a:r>
              <a:rPr lang="en-US" sz="3600" dirty="0"/>
              <a:t>This is the greatest and first commandment. And a second is like it: 'You shall love your neighbor as yourself.'</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22:38a, 39</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7800" y="6443246"/>
            <a:ext cx="9448800" cy="338554"/>
          </a:xfrm>
          <a:prstGeom prst="rect">
            <a:avLst/>
          </a:prstGeom>
          <a:noFill/>
        </p:spPr>
        <p:txBody>
          <a:bodyPr wrap="square" rtlCol="0">
            <a:spAutoFit/>
          </a:bodyPr>
          <a:lstStyle/>
          <a:p>
            <a:pPr algn="ctr"/>
            <a:r>
              <a:rPr lang="en-US" sz="1600" dirty="0">
                <a:solidFill>
                  <a:schemeClr val="tx1">
                    <a:lumMod val="95000"/>
                  </a:schemeClr>
                </a:solidFill>
              </a:rPr>
              <a:t>The Waif --  Walter Langley</a:t>
            </a:r>
          </a:p>
        </p:txBody>
      </p:sp>
      <p:pic>
        <p:nvPicPr>
          <p:cNvPr id="6" name="Picture 5">
            <a:extLst>
              <a:ext uri="{FF2B5EF4-FFF2-40B4-BE49-F238E27FC236}">
                <a16:creationId xmlns:a16="http://schemas.microsoft.com/office/drawing/2014/main" id="{CA7022B2-7738-F7D8-CEE4-9F576945747F}"/>
              </a:ext>
            </a:extLst>
          </p:cNvPr>
          <p:cNvPicPr>
            <a:picLocks noChangeAspect="1"/>
          </p:cNvPicPr>
          <p:nvPr/>
        </p:nvPicPr>
        <p:blipFill>
          <a:blip r:embed="rId2"/>
          <a:stretch>
            <a:fillRect/>
          </a:stretch>
        </p:blipFill>
        <p:spPr>
          <a:xfrm>
            <a:off x="2065009" y="0"/>
            <a:ext cx="8221991" cy="6324599"/>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7239000" cy="1754326"/>
          </a:xfrm>
          <a:prstGeom prst="rect">
            <a:avLst/>
          </a:prstGeom>
        </p:spPr>
        <p:txBody>
          <a:bodyPr wrap="square">
            <a:spAutoFit/>
          </a:bodyPr>
          <a:lstStyle/>
          <a:p>
            <a:r>
              <a:rPr lang="en-US" sz="3600" dirty="0"/>
              <a:t>Never since has there arisen a prophet in Israel like Moses, whom the LORD knew face to face.</a:t>
            </a:r>
            <a:endParaRPr lang="en-US" sz="3600" dirty="0">
              <a:cs typeface="Arial" pitchFamily="34" charset="0"/>
            </a:endParaRPr>
          </a:p>
        </p:txBody>
      </p:sp>
      <p:sp>
        <p:nvSpPr>
          <p:cNvPr id="4" name="TextBox 3"/>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Exodus 34:10</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2286001"/>
            <a:ext cx="7315200" cy="1200329"/>
          </a:xfrm>
          <a:prstGeom prst="rect">
            <a:avLst/>
          </a:prstGeom>
        </p:spPr>
        <p:txBody>
          <a:bodyPr wrap="square">
            <a:spAutoFit/>
          </a:bodyPr>
          <a:lstStyle/>
          <a:p>
            <a:r>
              <a:rPr lang="en-US" sz="3600" dirty="0"/>
              <a:t>On these two commandments hang all the law and the prophets."</a:t>
            </a:r>
            <a:endParaRPr lang="en-US" sz="3600" dirty="0">
              <a:cs typeface="Arial" pitchFamily="34" charset="0"/>
            </a:endParaRPr>
          </a:p>
        </p:txBody>
      </p:sp>
      <p:sp>
        <p:nvSpPr>
          <p:cNvPr id="5" name="TextBox 4"/>
          <p:cNvSpPr txBox="1"/>
          <p:nvPr/>
        </p:nvSpPr>
        <p:spPr>
          <a:xfrm>
            <a:off x="5867400" y="4191001"/>
            <a:ext cx="3352800" cy="461665"/>
          </a:xfrm>
          <a:prstGeom prst="rect">
            <a:avLst/>
          </a:prstGeom>
          <a:noFill/>
        </p:spPr>
        <p:txBody>
          <a:bodyPr wrap="square" rtlCol="0">
            <a:spAutoFit/>
          </a:bodyPr>
          <a:lstStyle/>
          <a:p>
            <a:pPr algn="ctr"/>
            <a:r>
              <a:rPr lang="en-US" sz="2400" dirty="0">
                <a:solidFill>
                  <a:schemeClr val="tx1">
                    <a:lumMod val="95000"/>
                  </a:schemeClr>
                </a:solidFill>
              </a:rPr>
              <a:t>Matthew 22:40</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5427584"/>
            <a:ext cx="3962400" cy="1354217"/>
          </a:xfrm>
          <a:prstGeom prst="rect">
            <a:avLst/>
          </a:prstGeom>
          <a:noFill/>
        </p:spPr>
        <p:txBody>
          <a:bodyPr wrap="square" rtlCol="0">
            <a:spAutoFit/>
          </a:bodyPr>
          <a:lstStyle/>
          <a:p>
            <a:pPr algn="ctr"/>
            <a:r>
              <a:rPr lang="en-US" sz="1600" dirty="0">
                <a:solidFill>
                  <a:schemeClr val="tx1">
                    <a:lumMod val="95000"/>
                  </a:schemeClr>
                </a:solidFill>
              </a:rPr>
              <a:t>Prophets and Prophetesses, detail</a:t>
            </a:r>
          </a:p>
          <a:p>
            <a:pPr algn="ctr"/>
            <a:endParaRPr lang="en-US" sz="1600" dirty="0">
              <a:solidFill>
                <a:schemeClr val="tx1">
                  <a:lumMod val="95000"/>
                </a:schemeClr>
              </a:solidFill>
            </a:endParaRPr>
          </a:p>
          <a:p>
            <a:pPr algn="ctr"/>
            <a:r>
              <a:rPr lang="en-US" sz="1600" dirty="0">
                <a:solidFill>
                  <a:schemeClr val="tx1">
                    <a:lumMod val="95000"/>
                  </a:schemeClr>
                </a:solidFill>
              </a:rPr>
              <a:t>Folds from Ethiopian Processional Icon</a:t>
            </a:r>
          </a:p>
          <a:p>
            <a:pPr algn="ctr"/>
            <a:r>
              <a:rPr lang="en-US" sz="1600" dirty="0">
                <a:solidFill>
                  <a:schemeClr val="tx1">
                    <a:lumMod val="95000"/>
                  </a:schemeClr>
                </a:solidFill>
              </a:rPr>
              <a:t>Walters Art Museum</a:t>
            </a:r>
          </a:p>
          <a:p>
            <a:pPr algn="ctr"/>
            <a:r>
              <a:rPr lang="en-US" sz="1600" dirty="0">
                <a:solidFill>
                  <a:schemeClr val="tx1">
                    <a:lumMod val="95000"/>
                  </a:schemeClr>
                </a:solidFill>
              </a:rPr>
              <a:t>Baltimore, MD</a:t>
            </a:r>
          </a:p>
        </p:txBody>
      </p:sp>
      <p:pic>
        <p:nvPicPr>
          <p:cNvPr id="3" name="Picture 2"/>
          <p:cNvPicPr>
            <a:picLocks noChangeAspect="1"/>
          </p:cNvPicPr>
          <p:nvPr/>
        </p:nvPicPr>
        <p:blipFill>
          <a:blip r:embed="rId2"/>
          <a:stretch>
            <a:fillRect/>
          </a:stretch>
        </p:blipFill>
        <p:spPr>
          <a:xfrm>
            <a:off x="5715000" y="11067"/>
            <a:ext cx="4267200" cy="6866022"/>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en-US" sz="1600" dirty="0"/>
              <a:t>http://www.flickr.com/photos/jimforest/159476385/</a:t>
            </a:r>
          </a:p>
          <a:p>
            <a:pPr>
              <a:buNone/>
            </a:pPr>
            <a:r>
              <a:rPr lang="en-US" sz="1600" dirty="0"/>
              <a:t>http://commons.wikimedia.org/wiki/File:Traumgesicht,_Albrecht_D%C3%BCrer_dokumentiert_einen_seiner_Albtr%C3%A4ume_(1525).jpg</a:t>
            </a:r>
          </a:p>
          <a:p>
            <a:pPr>
              <a:buNone/>
            </a:pPr>
            <a:r>
              <a:rPr lang="en-US" sz="1600" dirty="0"/>
              <a:t>https://joelartista.com/about/</a:t>
            </a:r>
          </a:p>
          <a:p>
            <a:pPr>
              <a:buNone/>
            </a:pPr>
            <a:r>
              <a:rPr lang="en-US" sz="1600" dirty="0"/>
              <a:t>https://www.flickr.com/photos/bobistraveling/6886465855</a:t>
            </a:r>
          </a:p>
          <a:p>
            <a:pPr>
              <a:buNone/>
            </a:pPr>
            <a:r>
              <a:rPr lang="en-US" sz="1600" dirty="0"/>
              <a:t>https://www.flickr.com/photos/carsten_tb/39169356530 - Carsten ten Brink</a:t>
            </a:r>
          </a:p>
          <a:p>
            <a:pPr>
              <a:buNone/>
            </a:pPr>
            <a:r>
              <a:rPr lang="en-US" sz="1600" dirty="0"/>
              <a:t>https://www.flickr.com/photos/rhruzek/4113869854 - Robert </a:t>
            </a:r>
            <a:r>
              <a:rPr lang="en-US" sz="1600" dirty="0" err="1"/>
              <a:t>Hruzek</a:t>
            </a:r>
            <a:endParaRPr lang="en-US" sz="1600" dirty="0"/>
          </a:p>
          <a:p>
            <a:pPr>
              <a:buNone/>
            </a:pPr>
            <a:r>
              <a:rPr lang="en-US" sz="1600" dirty="0"/>
              <a:t>https://commons.wikimedia.org/wiki/File:Jesucristo-CapillaDivinoRostro-MDP.jpg</a:t>
            </a:r>
          </a:p>
          <a:p>
            <a:pPr>
              <a:buNone/>
            </a:pPr>
            <a:r>
              <a:rPr lang="en-US" sz="1600" dirty="0"/>
              <a:t>https://www.flickr.com/photos/mastababa/2398441001/</a:t>
            </a:r>
          </a:p>
          <a:p>
            <a:pPr>
              <a:buNone/>
            </a:pPr>
            <a:r>
              <a:rPr lang="en-US" sz="1600" dirty="0"/>
              <a:t>https://commons.wikimedia.org/wiki/File:Walter_Langley_-_The_Waif_1889.jpg</a:t>
            </a:r>
          </a:p>
          <a:p>
            <a:pPr>
              <a:buNone/>
            </a:pPr>
            <a:r>
              <a:rPr lang="en-US" sz="1600" dirty="0"/>
              <a:t>https://commons.wikimedia.org/wiki/File:Ethiopian_-_Folding_Processional_Icon_in_the_Shape_of_a_Fan_-_Walters_369_-_Open.jpg</a:t>
            </a:r>
          </a:p>
          <a:p>
            <a:pPr>
              <a:buNone/>
            </a:pPr>
            <a:endParaRPr lang="en-US" sz="1600" dirty="0"/>
          </a:p>
          <a:p>
            <a:pPr>
              <a:buNone/>
            </a:pPr>
            <a:r>
              <a:rPr lang="en-US" sz="1600" dirty="0"/>
              <a:t>Additional descriptions can be found at the Art in the Christian Tradition image library, a service of the Vanderbilt Divinity Library, http://diglib.library.vanderbilt.edu/.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5628382"/>
            <a:ext cx="2514600" cy="1077218"/>
          </a:xfrm>
          <a:prstGeom prst="rect">
            <a:avLst/>
          </a:prstGeom>
          <a:noFill/>
        </p:spPr>
        <p:txBody>
          <a:bodyPr wrap="square" rtlCol="0">
            <a:spAutoFit/>
          </a:bodyPr>
          <a:lstStyle/>
          <a:p>
            <a:pPr algn="ctr"/>
            <a:r>
              <a:rPr lang="en-US" sz="1600" dirty="0">
                <a:solidFill>
                  <a:schemeClr val="tx1">
                    <a:lumMod val="95000"/>
                  </a:schemeClr>
                </a:solidFill>
              </a:rPr>
              <a:t>Moses the Black,</a:t>
            </a:r>
          </a:p>
          <a:p>
            <a:pPr algn="ctr"/>
            <a:r>
              <a:rPr lang="en-US" sz="1600" dirty="0">
                <a:solidFill>
                  <a:schemeClr val="tx1">
                    <a:lumMod val="95000"/>
                  </a:schemeClr>
                </a:solidFill>
              </a:rPr>
              <a:t>early 5</a:t>
            </a:r>
            <a:r>
              <a:rPr lang="en-US" sz="1600" baseline="30000" dirty="0">
                <a:solidFill>
                  <a:schemeClr val="tx1">
                    <a:lumMod val="95000"/>
                  </a:schemeClr>
                </a:solidFill>
              </a:rPr>
              <a:t>th</a:t>
            </a:r>
            <a:r>
              <a:rPr lang="en-US" sz="1600" dirty="0">
                <a:solidFill>
                  <a:schemeClr val="tx1">
                    <a:lumMod val="95000"/>
                  </a:schemeClr>
                </a:solidFill>
              </a:rPr>
              <a:t> century</a:t>
            </a:r>
          </a:p>
          <a:p>
            <a:pPr algn="ctr"/>
            <a:endParaRPr lang="en-US" sz="1600" dirty="0">
              <a:solidFill>
                <a:schemeClr val="tx1">
                  <a:lumMod val="95000"/>
                </a:schemeClr>
              </a:solidFill>
            </a:endParaRPr>
          </a:p>
          <a:p>
            <a:pPr algn="ctr"/>
            <a:r>
              <a:rPr lang="en-US" sz="1600" dirty="0">
                <a:solidFill>
                  <a:schemeClr val="tx1">
                    <a:lumMod val="95000"/>
                  </a:schemeClr>
                </a:solidFill>
              </a:rPr>
              <a:t>Contemporary icon</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48200" y="0"/>
            <a:ext cx="5697196" cy="6858000"/>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239000" cy="2322731"/>
          </a:xfrm>
          <a:prstGeom prst="rect">
            <a:avLst/>
          </a:prstGeom>
        </p:spPr>
        <p:txBody>
          <a:bodyPr wrap="square">
            <a:spAutoFit/>
          </a:bodyPr>
          <a:lstStyle/>
          <a:p>
            <a:r>
              <a:rPr lang="en-US" sz="3600" dirty="0"/>
              <a:t>For a thousand years in your sight are like yesterday when it is past …  You sweep them away; they are like a dream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Psalm  90:4, 5a</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67046"/>
            <a:ext cx="8763000" cy="338554"/>
          </a:xfrm>
          <a:prstGeom prst="rect">
            <a:avLst/>
          </a:prstGeom>
          <a:noFill/>
        </p:spPr>
        <p:txBody>
          <a:bodyPr wrap="square" rtlCol="0">
            <a:spAutoFit/>
          </a:bodyPr>
          <a:lstStyle/>
          <a:p>
            <a:pPr algn="ctr"/>
            <a:r>
              <a:rPr lang="en-US" sz="1600" dirty="0">
                <a:solidFill>
                  <a:schemeClr val="tx1">
                    <a:lumMod val="95000"/>
                  </a:schemeClr>
                </a:solidFill>
              </a:rPr>
              <a:t>Dream Vision  --  Albrecht Durer, </a:t>
            </a:r>
            <a:r>
              <a:rPr lang="en-US" sz="1600" dirty="0" err="1">
                <a:solidFill>
                  <a:schemeClr val="tx1">
                    <a:lumMod val="95000"/>
                  </a:schemeClr>
                </a:solidFill>
              </a:rPr>
              <a:t>Kunsthistorisches</a:t>
            </a:r>
            <a:r>
              <a:rPr lang="en-US" sz="1600" dirty="0">
                <a:solidFill>
                  <a:schemeClr val="tx1">
                    <a:lumMod val="95000"/>
                  </a:schemeClr>
                </a:solidFill>
              </a:rPr>
              <a:t> Museum, Vienna, </a:t>
            </a:r>
            <a:r>
              <a:rPr lang="en-US" sz="1600" dirty="0" err="1">
                <a:solidFill>
                  <a:schemeClr val="tx1">
                    <a:lumMod val="95000"/>
                  </a:schemeClr>
                </a:solidFill>
              </a:rPr>
              <a:t>austria</a:t>
            </a:r>
            <a:endParaRPr lang="en-US" sz="1600" dirty="0">
              <a:solidFill>
                <a:schemeClr val="tx1">
                  <a:lumMod val="95000"/>
                </a:schemeClr>
              </a:solidFill>
            </a:endParaRPr>
          </a:p>
        </p:txBody>
      </p:sp>
      <p:pic>
        <p:nvPicPr>
          <p:cNvPr id="2" name="Picture 1"/>
          <p:cNvPicPr>
            <a:picLocks noChangeAspect="1"/>
          </p:cNvPicPr>
          <p:nvPr/>
        </p:nvPicPr>
        <p:blipFill>
          <a:blip r:embed="rId3"/>
          <a:stretch>
            <a:fillRect/>
          </a:stretch>
        </p:blipFill>
        <p:spPr>
          <a:xfrm>
            <a:off x="2057400" y="52006"/>
            <a:ext cx="8001000" cy="6180773"/>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209801"/>
            <a:ext cx="7467600" cy="1200329"/>
          </a:xfrm>
          <a:prstGeom prst="rect">
            <a:avLst/>
          </a:prstGeom>
        </p:spPr>
        <p:txBody>
          <a:bodyPr wrap="square">
            <a:spAutoFit/>
          </a:bodyPr>
          <a:lstStyle/>
          <a:p>
            <a:r>
              <a:rPr lang="en-US" sz="3600" dirty="0"/>
              <a:t>… you shall love your neighbor as yourself: I am the LORD.</a:t>
            </a:r>
            <a:endParaRPr lang="en-US" sz="3600" dirty="0">
              <a:cs typeface="Arial" pitchFamily="34" charset="0"/>
            </a:endParaRPr>
          </a:p>
        </p:txBody>
      </p:sp>
      <p:sp>
        <p:nvSpPr>
          <p:cNvPr id="5" name="TextBox 4"/>
          <p:cNvSpPr txBox="1"/>
          <p:nvPr/>
        </p:nvSpPr>
        <p:spPr>
          <a:xfrm>
            <a:off x="5791200" y="3886201"/>
            <a:ext cx="3352800" cy="461665"/>
          </a:xfrm>
          <a:prstGeom prst="rect">
            <a:avLst/>
          </a:prstGeom>
          <a:noFill/>
        </p:spPr>
        <p:txBody>
          <a:bodyPr wrap="square" rtlCol="0">
            <a:spAutoFit/>
          </a:bodyPr>
          <a:lstStyle/>
          <a:p>
            <a:pPr algn="ctr"/>
            <a:r>
              <a:rPr lang="en-US" sz="2400" dirty="0">
                <a:solidFill>
                  <a:schemeClr val="tx1">
                    <a:lumMod val="95000"/>
                  </a:schemeClr>
                </a:solidFill>
              </a:rPr>
              <a:t>Leviticus 19:18b</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Global Refugee Mural  --  Joel Bergner, Silver Spring, MD</a:t>
            </a:r>
          </a:p>
        </p:txBody>
      </p:sp>
      <p:pic>
        <p:nvPicPr>
          <p:cNvPr id="3" name="Picture 2">
            <a:extLst>
              <a:ext uri="{FF2B5EF4-FFF2-40B4-BE49-F238E27FC236}">
                <a16:creationId xmlns:a16="http://schemas.microsoft.com/office/drawing/2014/main" id="{35B0F593-590B-CFCC-97CE-1D5105C93830}"/>
              </a:ext>
            </a:extLst>
          </p:cNvPr>
          <p:cNvPicPr>
            <a:picLocks noChangeAspect="1"/>
          </p:cNvPicPr>
          <p:nvPr/>
        </p:nvPicPr>
        <p:blipFill>
          <a:blip r:embed="rId2"/>
          <a:stretch>
            <a:fillRect/>
          </a:stretch>
        </p:blipFill>
        <p:spPr>
          <a:xfrm>
            <a:off x="2286000" y="152400"/>
            <a:ext cx="8148119" cy="617220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086600" cy="2398931"/>
          </a:xfrm>
          <a:prstGeom prst="rect">
            <a:avLst/>
          </a:prstGeom>
        </p:spPr>
        <p:txBody>
          <a:bodyPr wrap="square">
            <a:spAutoFit/>
          </a:bodyPr>
          <a:lstStyle/>
          <a:p>
            <a:r>
              <a:rPr lang="en-US" sz="3600" dirty="0"/>
              <a:t>Happy are those who do not sit in the seat of scoffers … they are like trees planted by streams of water, which yield their fruit in its season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Psalm 1:1ac, 3a</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5382162"/>
            <a:ext cx="2057400" cy="1323439"/>
          </a:xfrm>
          <a:prstGeom prst="rect">
            <a:avLst/>
          </a:prstGeom>
          <a:noFill/>
        </p:spPr>
        <p:txBody>
          <a:bodyPr wrap="square" rtlCol="0">
            <a:spAutoFit/>
          </a:bodyPr>
          <a:lstStyle/>
          <a:p>
            <a:pPr algn="ctr"/>
            <a:r>
              <a:rPr lang="en-US" sz="1600" dirty="0">
                <a:solidFill>
                  <a:schemeClr val="tx1">
                    <a:lumMod val="95000"/>
                  </a:schemeClr>
                </a:solidFill>
              </a:rPr>
              <a:t>View of Oyster Bay </a:t>
            </a:r>
          </a:p>
          <a:p>
            <a:pPr algn="ctr"/>
            <a:endParaRPr lang="en-US" sz="1600" dirty="0">
              <a:solidFill>
                <a:schemeClr val="tx1">
                  <a:lumMod val="95000"/>
                </a:schemeClr>
              </a:solidFill>
            </a:endParaRPr>
          </a:p>
          <a:p>
            <a:pPr algn="ctr"/>
            <a:r>
              <a:rPr lang="en-US" sz="1600" dirty="0">
                <a:solidFill>
                  <a:schemeClr val="tx1">
                    <a:lumMod val="95000"/>
                  </a:schemeClr>
                </a:solidFill>
              </a:rPr>
              <a:t>Tiffany Studios Metropolitan Museum of Art, New York, NY</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31180" y="0"/>
            <a:ext cx="6303420" cy="6858000"/>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1772</TotalTime>
  <Words>671</Words>
  <Application>Microsoft Office PowerPoint</Application>
  <PresentationFormat>Widescreen</PresentationFormat>
  <Paragraphs>63</Paragraphs>
  <Slides>22</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First Sunday after Christmas Day Year A</vt:lpstr>
      <vt:lpstr>Twenty-Second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89</cp:revision>
  <dcterms:created xsi:type="dcterms:W3CDTF">2016-08-31T16:46:43Z</dcterms:created>
  <dcterms:modified xsi:type="dcterms:W3CDTF">2022-10-02T21:51:41Z</dcterms:modified>
</cp:coreProperties>
</file>